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9" r:id="rId2"/>
    <p:sldMasterId id="2147483730" r:id="rId3"/>
  </p:sldMasterIdLst>
  <p:notesMasterIdLst>
    <p:notesMasterId r:id="rId9"/>
  </p:notesMasterIdLst>
  <p:sldIdLst>
    <p:sldId id="2147481111" r:id="rId4"/>
    <p:sldId id="2147481118" r:id="rId5"/>
    <p:sldId id="2147481117" r:id="rId6"/>
    <p:sldId id="686" r:id="rId7"/>
    <p:sldId id="69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r>
              <a:rPr lang="en-GB" b="1"/>
              <a:t>Trade up drinks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7.0528797388093277E-3"/>
          <c:y val="0.13952248946812962"/>
          <c:w val="0.98083794455713791"/>
          <c:h val="0.665641102185980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Wine</c:v>
                </c:pt>
                <c:pt idx="1">
                  <c:v>Spirits</c:v>
                </c:pt>
                <c:pt idx="2">
                  <c:v>Sparkling wine</c:v>
                </c:pt>
                <c:pt idx="3">
                  <c:v>Beer</c:v>
                </c:pt>
                <c:pt idx="4">
                  <c:v>Liqueurs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0.41</c:v>
                </c:pt>
                <c:pt idx="1">
                  <c:v>0.27</c:v>
                </c:pt>
                <c:pt idx="2">
                  <c:v>0.22</c:v>
                </c:pt>
                <c:pt idx="3">
                  <c:v>0.12</c:v>
                </c:pt>
                <c:pt idx="4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84-4914-9EFE-50D639F54D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GF Consumer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Wine</c:v>
                </c:pt>
                <c:pt idx="1">
                  <c:v>Spirits</c:v>
                </c:pt>
                <c:pt idx="2">
                  <c:v>Sparkling wine</c:v>
                </c:pt>
                <c:pt idx="3">
                  <c:v>Beer</c:v>
                </c:pt>
                <c:pt idx="4">
                  <c:v>Liqueurs</c:v>
                </c:pt>
              </c:strCache>
            </c:strRef>
          </c:cat>
          <c:val>
            <c:numRef>
              <c:f>Sheet1!$C$2:$C$6</c:f>
            </c:numRef>
          </c:val>
          <c:extLst>
            <c:ext xmlns:c16="http://schemas.microsoft.com/office/drawing/2014/chart" uri="{C3380CC4-5D6E-409C-BE32-E72D297353CC}">
              <c16:uniqueId val="{00000001-C284-4914-9EFE-50D639F54D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olive Consumer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Wine</c:v>
                </c:pt>
                <c:pt idx="1">
                  <c:v>Spirits</c:v>
                </c:pt>
                <c:pt idx="2">
                  <c:v>Sparkling wine</c:v>
                </c:pt>
                <c:pt idx="3">
                  <c:v>Beer</c:v>
                </c:pt>
                <c:pt idx="4">
                  <c:v>Liqueurs</c:v>
                </c:pt>
              </c:strCache>
            </c:strRef>
          </c:cat>
          <c:val>
            <c:numRef>
              <c:f>Sheet1!$D$2:$D$6</c:f>
            </c:numRef>
          </c:val>
          <c:extLst>
            <c:ext xmlns:c16="http://schemas.microsoft.com/office/drawing/2014/chart" uri="{C3380CC4-5D6E-409C-BE32-E72D297353CC}">
              <c16:uniqueId val="{00000002-C284-4914-9EFE-50D639F54DE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Under 45's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Wine</c:v>
                </c:pt>
                <c:pt idx="1">
                  <c:v>Spirits</c:v>
                </c:pt>
                <c:pt idx="2">
                  <c:v>Sparkling wine</c:v>
                </c:pt>
                <c:pt idx="3">
                  <c:v>Beer</c:v>
                </c:pt>
                <c:pt idx="4">
                  <c:v>Liqueurs</c:v>
                </c:pt>
              </c:strCache>
            </c:strRef>
          </c:cat>
          <c:val>
            <c:numRef>
              <c:f>Sheet1!$E$2:$E$6</c:f>
            </c:numRef>
          </c:val>
          <c:extLst>
            <c:ext xmlns:c16="http://schemas.microsoft.com/office/drawing/2014/chart" uri="{C3380CC4-5D6E-409C-BE32-E72D297353CC}">
              <c16:uniqueId val="{00000003-C284-4914-9EFE-50D639F54DE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Male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Wine</c:v>
                </c:pt>
                <c:pt idx="1">
                  <c:v>Spirits</c:v>
                </c:pt>
                <c:pt idx="2">
                  <c:v>Sparkling wine</c:v>
                </c:pt>
                <c:pt idx="3">
                  <c:v>Beer</c:v>
                </c:pt>
                <c:pt idx="4">
                  <c:v>Liqueurs</c:v>
                </c:pt>
              </c:strCache>
            </c:strRef>
          </c:cat>
          <c:val>
            <c:numRef>
              <c:f>Sheet1!$F$2:$F$6</c:f>
            </c:numRef>
          </c:val>
          <c:extLst>
            <c:ext xmlns:c16="http://schemas.microsoft.com/office/drawing/2014/chart" uri="{C3380CC4-5D6E-409C-BE32-E72D297353CC}">
              <c16:uniqueId val="{00000004-C284-4914-9EFE-50D639F54DE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Female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Wine</c:v>
                </c:pt>
                <c:pt idx="1">
                  <c:v>Spirits</c:v>
                </c:pt>
                <c:pt idx="2">
                  <c:v>Sparkling wine</c:v>
                </c:pt>
                <c:pt idx="3">
                  <c:v>Beer</c:v>
                </c:pt>
                <c:pt idx="4">
                  <c:v>Liqueurs</c:v>
                </c:pt>
              </c:strCache>
            </c:strRef>
          </c:cat>
          <c:val>
            <c:numRef>
              <c:f>Sheet1!$G$2:$G$6</c:f>
            </c:numRef>
          </c:val>
          <c:extLst>
            <c:ext xmlns:c16="http://schemas.microsoft.com/office/drawing/2014/chart" uri="{C3380CC4-5D6E-409C-BE32-E72D297353CC}">
              <c16:uniqueId val="{00000005-C284-4914-9EFE-50D639F54DEA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AB 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Wine</c:v>
                </c:pt>
                <c:pt idx="1">
                  <c:v>Spirits</c:v>
                </c:pt>
                <c:pt idx="2">
                  <c:v>Sparkling wine</c:v>
                </c:pt>
                <c:pt idx="3">
                  <c:v>Beer</c:v>
                </c:pt>
                <c:pt idx="4">
                  <c:v>Liqueurs</c:v>
                </c:pt>
              </c:strCache>
            </c:strRef>
          </c:cat>
          <c:val>
            <c:numRef>
              <c:f>Sheet1!$H$2:$H$6</c:f>
            </c:numRef>
          </c:val>
          <c:extLst>
            <c:ext xmlns:c16="http://schemas.microsoft.com/office/drawing/2014/chart" uri="{C3380CC4-5D6E-409C-BE32-E72D297353CC}">
              <c16:uniqueId val="{00000006-C284-4914-9EFE-50D639F54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9580607"/>
        <c:axId val="719594047"/>
      </c:barChart>
      <c:catAx>
        <c:axId val="719580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719594047"/>
        <c:crosses val="autoZero"/>
        <c:auto val="1"/>
        <c:lblAlgn val="ctr"/>
        <c:lblOffset val="100"/>
        <c:noMultiLvlLbl val="0"/>
      </c:catAx>
      <c:valAx>
        <c:axId val="719594047"/>
        <c:scaling>
          <c:orientation val="minMax"/>
          <c:max val="0.70000000000000007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719580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arlow" panose="00000500000000000000" pitchFamily="2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r>
              <a:rPr lang="en-GB" b="1"/>
              <a:t>Currently</a:t>
            </a:r>
            <a:r>
              <a:rPr lang="en-GB" b="1" baseline="0"/>
              <a:t> purchase no/low alternatives</a:t>
            </a:r>
            <a:endParaRPr lang="en-GB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en-GB"/>
        </a:p>
      </c:txPr>
    </c:title>
    <c:autoTitleDeleted val="0"/>
    <c:plotArea>
      <c:layout>
        <c:manualLayout>
          <c:layoutTarget val="inner"/>
          <c:xMode val="edge"/>
          <c:yMode val="edge"/>
          <c:x val="7.0528797388093277E-3"/>
          <c:y val="0.13952248946812962"/>
          <c:w val="0.98083794455713791"/>
          <c:h val="0.665641102185980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Regularly</c:v>
                </c:pt>
                <c:pt idx="1">
                  <c:v>Occasionally</c:v>
                </c:pt>
                <c:pt idx="2">
                  <c:v>Never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0.15</c:v>
                </c:pt>
                <c:pt idx="1">
                  <c:v>0.42</c:v>
                </c:pt>
                <c:pt idx="2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84-4914-9EFE-50D639F54D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GF Consumer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Regularly</c:v>
                </c:pt>
                <c:pt idx="1">
                  <c:v>Occasionally</c:v>
                </c:pt>
                <c:pt idx="2">
                  <c:v>Never</c:v>
                </c:pt>
              </c:strCache>
            </c:strRef>
          </c:cat>
          <c:val>
            <c:numRef>
              <c:f>Sheet1!$C$2:$C$4</c:f>
            </c:numRef>
          </c:val>
          <c:extLst>
            <c:ext xmlns:c16="http://schemas.microsoft.com/office/drawing/2014/chart" uri="{C3380CC4-5D6E-409C-BE32-E72D297353CC}">
              <c16:uniqueId val="{00000001-C284-4914-9EFE-50D639F54D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olive Consumer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Regularly</c:v>
                </c:pt>
                <c:pt idx="1">
                  <c:v>Occasionally</c:v>
                </c:pt>
                <c:pt idx="2">
                  <c:v>Never</c:v>
                </c:pt>
              </c:strCache>
            </c:strRef>
          </c:cat>
          <c:val>
            <c:numRef>
              <c:f>Sheet1!$D$2:$D$4</c:f>
            </c:numRef>
          </c:val>
          <c:extLst>
            <c:ext xmlns:c16="http://schemas.microsoft.com/office/drawing/2014/chart" uri="{C3380CC4-5D6E-409C-BE32-E72D297353CC}">
              <c16:uniqueId val="{00000002-C284-4914-9EFE-50D639F54DE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Under 45's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Regularly</c:v>
                </c:pt>
                <c:pt idx="1">
                  <c:v>Occasionally</c:v>
                </c:pt>
                <c:pt idx="2">
                  <c:v>Never</c:v>
                </c:pt>
              </c:strCache>
            </c:strRef>
          </c:cat>
          <c:val>
            <c:numRef>
              <c:f>Sheet1!$E$2:$E$4</c:f>
            </c:numRef>
          </c:val>
          <c:extLst>
            <c:ext xmlns:c16="http://schemas.microsoft.com/office/drawing/2014/chart" uri="{C3380CC4-5D6E-409C-BE32-E72D297353CC}">
              <c16:uniqueId val="{00000003-C284-4914-9EFE-50D639F54DE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Male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Regularly</c:v>
                </c:pt>
                <c:pt idx="1">
                  <c:v>Occasionally</c:v>
                </c:pt>
                <c:pt idx="2">
                  <c:v>Never</c:v>
                </c:pt>
              </c:strCache>
            </c:strRef>
          </c:cat>
          <c:val>
            <c:numRef>
              <c:f>Sheet1!$F$2:$F$4</c:f>
            </c:numRef>
          </c:val>
          <c:extLst>
            <c:ext xmlns:c16="http://schemas.microsoft.com/office/drawing/2014/chart" uri="{C3380CC4-5D6E-409C-BE32-E72D297353CC}">
              <c16:uniqueId val="{00000004-C284-4914-9EFE-50D639F54DEA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Female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Regularly</c:v>
                </c:pt>
                <c:pt idx="1">
                  <c:v>Occasionally</c:v>
                </c:pt>
                <c:pt idx="2">
                  <c:v>Never</c:v>
                </c:pt>
              </c:strCache>
            </c:strRef>
          </c:cat>
          <c:val>
            <c:numRef>
              <c:f>Sheet1!$G$2:$G$4</c:f>
            </c:numRef>
          </c:val>
          <c:extLst>
            <c:ext xmlns:c16="http://schemas.microsoft.com/office/drawing/2014/chart" uri="{C3380CC4-5D6E-409C-BE32-E72D297353CC}">
              <c16:uniqueId val="{00000005-C284-4914-9EFE-50D639F54DEA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AB 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Regularly</c:v>
                </c:pt>
                <c:pt idx="1">
                  <c:v>Occasionally</c:v>
                </c:pt>
                <c:pt idx="2">
                  <c:v>Never</c:v>
                </c:pt>
              </c:strCache>
            </c:strRef>
          </c:cat>
          <c:val>
            <c:numRef>
              <c:f>Sheet1!$H$2:$H$4</c:f>
            </c:numRef>
          </c:val>
          <c:extLst>
            <c:ext xmlns:c16="http://schemas.microsoft.com/office/drawing/2014/chart" uri="{C3380CC4-5D6E-409C-BE32-E72D297353CC}">
              <c16:uniqueId val="{00000006-C284-4914-9EFE-50D639F54D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9580607"/>
        <c:axId val="719594047"/>
      </c:barChart>
      <c:catAx>
        <c:axId val="719580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719594047"/>
        <c:crosses val="autoZero"/>
        <c:auto val="1"/>
        <c:lblAlgn val="ctr"/>
        <c:lblOffset val="100"/>
        <c:noMultiLvlLbl val="0"/>
      </c:catAx>
      <c:valAx>
        <c:axId val="719594047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n-US"/>
          </a:p>
        </c:txPr>
        <c:crossAx val="7195806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arlow" panose="00000500000000000000" pitchFamily="2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5A334-7AF2-4A0C-9F7C-95A3DEB4EB49}" type="datetimeFigureOut">
              <a:rPr lang="en-GB" smtClean="0"/>
              <a:t>18/08/2026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ED1B2-5DC0-4C9E-995C-E8664F201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205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>
          <a:extLst>
            <a:ext uri="{FF2B5EF4-FFF2-40B4-BE49-F238E27FC236}">
              <a16:creationId xmlns:a16="http://schemas.microsoft.com/office/drawing/2014/main" id="{D3210FAC-4ACB-FC74-76B4-5A0F6BB73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cee2be5c25_0_610:notes">
            <a:extLst>
              <a:ext uri="{FF2B5EF4-FFF2-40B4-BE49-F238E27FC236}">
                <a16:creationId xmlns:a16="http://schemas.microsoft.com/office/drawing/2014/main" id="{D2D22ACD-79F6-CC00-2E39-4D9E9CF8C3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cee2be5c25_0_610:notes">
            <a:extLst>
              <a:ext uri="{FF2B5EF4-FFF2-40B4-BE49-F238E27FC236}">
                <a16:creationId xmlns:a16="http://schemas.microsoft.com/office/drawing/2014/main" id="{A76B9F3A-7D0B-F65A-1824-AABCCE9937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2295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>
          <a:extLst>
            <a:ext uri="{FF2B5EF4-FFF2-40B4-BE49-F238E27FC236}">
              <a16:creationId xmlns:a16="http://schemas.microsoft.com/office/drawing/2014/main" id="{A62CB4F6-6A39-99E1-E751-89C213E11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2ca7413a019_0_104:notes">
            <a:extLst>
              <a:ext uri="{FF2B5EF4-FFF2-40B4-BE49-F238E27FC236}">
                <a16:creationId xmlns:a16="http://schemas.microsoft.com/office/drawing/2014/main" id="{9233060F-3EA9-B0FE-07C4-49EBDF7E7E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2ca7413a019_0_104:notes">
            <a:extLst>
              <a:ext uri="{FF2B5EF4-FFF2-40B4-BE49-F238E27FC236}">
                <a16:creationId xmlns:a16="http://schemas.microsoft.com/office/drawing/2014/main" id="{A47523BF-A232-186A-FAE0-3078B93437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0000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>
          <a:extLst>
            <a:ext uri="{FF2B5EF4-FFF2-40B4-BE49-F238E27FC236}">
              <a16:creationId xmlns:a16="http://schemas.microsoft.com/office/drawing/2014/main" id="{430F5540-E9BE-6443-F859-B59AF3496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2ca7413a019_0_104:notes">
            <a:extLst>
              <a:ext uri="{FF2B5EF4-FFF2-40B4-BE49-F238E27FC236}">
                <a16:creationId xmlns:a16="http://schemas.microsoft.com/office/drawing/2014/main" id="{F98E7F5E-0F2A-FD9E-CF49-D9C815A6EE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2ca7413a019_0_104:notes">
            <a:extLst>
              <a:ext uri="{FF2B5EF4-FFF2-40B4-BE49-F238E27FC236}">
                <a16:creationId xmlns:a16="http://schemas.microsoft.com/office/drawing/2014/main" id="{BE7451B4-026B-D723-38E6-C56FC73EEB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2970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B0071-2772-2282-9EBE-3415E989A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2789E4-2C89-2D82-0EF9-01DB12542E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E8AE83-983C-2044-387F-2FD6BB1A38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5000"/>
          </a:bodyPr>
          <a:lstStyle/>
          <a:p>
            <a:endParaRPr>
              <a:latin typeface="Trebuchet MS"/>
              <a:ea typeface="Trebuchet MS"/>
              <a:cs typeface="Trebuchet M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7DD12-57BB-7676-86D6-1726D1AC2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938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237D8-86D9-E1D2-9465-5532AC57C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8EE3B1-CCD0-CDD2-38E0-F6E7946C5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058C79-DE35-883A-48D3-603FD1728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5000"/>
          </a:bodyPr>
          <a:lstStyle/>
          <a:p>
            <a:endParaRPr>
              <a:latin typeface="Trebuchet MS"/>
              <a:ea typeface="Trebuchet MS"/>
              <a:cs typeface="Trebuchet M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3DD11-AE9D-4816-221C-2F26246689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01C5E1-D8E9-464D-A93E-CE21651935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482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-he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tx1">
                  <a:alpha val="59998"/>
                </a:schemeClr>
              </a:gs>
              <a:gs pos="100000">
                <a:schemeClr val="tx1">
                  <a:alpha val="79999"/>
                </a:schemeClr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9" name="title_underline"/>
          <p:cNvSpPr>
            <a:spLocks noChangeArrowheads="1"/>
          </p:cNvSpPr>
          <p:nvPr/>
        </p:nvSpPr>
        <p:spPr bwMode="auto">
          <a:xfrm>
            <a:off x="1113367" y="2681818"/>
            <a:ext cx="901700" cy="97367"/>
          </a:xfrm>
          <a:prstGeom prst="rect">
            <a:avLst/>
          </a:prstGeom>
          <a:solidFill>
            <a:srgbClr val="FFE50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solidFill>
                <a:srgbClr val="FFFFFF"/>
              </a:solidFill>
              <a:latin typeface="Trebuchet MS"/>
              <a:cs typeface="Trebuchet MS"/>
            </a:endParaRPr>
          </a:p>
        </p:txBody>
      </p:sp>
      <p:sp>
        <p:nvSpPr>
          <p:cNvPr id="3" name="analyst_photo"/>
          <p:cNvSpPr>
            <a:spLocks noGrp="1"/>
          </p:cNvSpPr>
          <p:nvPr>
            <p:ph type="pic" sz="quarter" idx="10"/>
          </p:nvPr>
        </p:nvSpPr>
        <p:spPr>
          <a:xfrm>
            <a:off x="1121833" y="4315886"/>
            <a:ext cx="1382184" cy="1382183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6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32" name="article_title"/>
          <p:cNvSpPr>
            <a:spLocks noGrp="1"/>
          </p:cNvSpPr>
          <p:nvPr>
            <p:ph type="title"/>
          </p:nvPr>
        </p:nvSpPr>
        <p:spPr>
          <a:xfrm>
            <a:off x="1113370" y="838508"/>
            <a:ext cx="9879175" cy="1642533"/>
          </a:xfrm>
          <a:prstGeom prst="rect">
            <a:avLst/>
          </a:prstGeom>
        </p:spPr>
        <p:txBody>
          <a:bodyPr wrap="square" lIns="0" tIns="0" rIns="0" bIns="0"/>
          <a:lstStyle>
            <a:lvl1pPr eaLnBrk="1" hangingPunct="1">
              <a:defRPr sz="5333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>
                <a:sym typeface="Helvetica" charset="0"/>
              </a:rPr>
              <a:t>Click to edit Master title style</a:t>
            </a:r>
            <a:endParaRPr lang="en-US">
              <a:sym typeface="Helvetica" charset="0"/>
            </a:endParaRPr>
          </a:p>
        </p:txBody>
      </p:sp>
      <p:sp>
        <p:nvSpPr>
          <p:cNvPr id="35" name="summary"/>
          <p:cNvSpPr>
            <a:spLocks noGrp="1"/>
          </p:cNvSpPr>
          <p:nvPr>
            <p:ph type="body" sz="quarter" idx="11"/>
          </p:nvPr>
        </p:nvSpPr>
        <p:spPr>
          <a:xfrm>
            <a:off x="1113367" y="2980270"/>
            <a:ext cx="9334500" cy="1022351"/>
          </a:xfrm>
          <a:prstGeom prst="rect">
            <a:avLst/>
          </a:prstGeom>
        </p:spPr>
        <p:txBody>
          <a:bodyPr lIns="0" tIns="46800" rIns="0" bIns="46800"/>
          <a:lstStyle>
            <a:lvl1pPr marL="0" indent="0">
              <a:buNone/>
              <a:defRPr sz="16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7" name="analyst_info"/>
          <p:cNvSpPr>
            <a:spLocks noGrp="1"/>
          </p:cNvSpPr>
          <p:nvPr>
            <p:ph type="body" sz="quarter" idx="12"/>
          </p:nvPr>
        </p:nvSpPr>
        <p:spPr>
          <a:xfrm>
            <a:off x="2633134" y="4293097"/>
            <a:ext cx="7879357" cy="1382183"/>
          </a:xfrm>
          <a:prstGeom prst="rect">
            <a:avLst/>
          </a:prstGeom>
        </p:spPr>
        <p:txBody>
          <a:bodyPr lIns="0" tIns="46800" rIns="0" bIns="46800"/>
          <a:lstStyle>
            <a:lvl1pPr marL="0" indent="0"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pic>
        <p:nvPicPr>
          <p:cNvPr id="5" name="mintel_logo">
            <a:extLst>
              <a:ext uri="{FF2B5EF4-FFF2-40B4-BE49-F238E27FC236}">
                <a16:creationId xmlns:a16="http://schemas.microsoft.com/office/drawing/2014/main" id="{2DCF6D13-FB1B-8825-8140-BFDEAA85BA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59" y="192000"/>
            <a:ext cx="1487901" cy="54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7899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1" y="1466851"/>
            <a:ext cx="10943167" cy="41211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9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0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62829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2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umn_text1"/>
          <p:cNvSpPr>
            <a:spLocks noGrp="1"/>
          </p:cNvSpPr>
          <p:nvPr>
            <p:ph type="body" sz="quarter" idx="11"/>
          </p:nvPr>
        </p:nvSpPr>
        <p:spPr>
          <a:xfrm>
            <a:off x="463553" y="1466853"/>
            <a:ext cx="4921249" cy="41126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column_text2"/>
          <p:cNvSpPr>
            <a:spLocks noGrp="1"/>
          </p:cNvSpPr>
          <p:nvPr>
            <p:ph type="body" sz="quarter" idx="13"/>
          </p:nvPr>
        </p:nvSpPr>
        <p:spPr>
          <a:xfrm>
            <a:off x="5966890" y="1471084"/>
            <a:ext cx="4921249" cy="41126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8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50474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3-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lumn_text1"/>
          <p:cNvSpPr>
            <a:spLocks noGrp="1"/>
          </p:cNvSpPr>
          <p:nvPr>
            <p:ph type="body" sz="quarter" idx="11"/>
          </p:nvPr>
        </p:nvSpPr>
        <p:spPr>
          <a:xfrm>
            <a:off x="463553" y="2199217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column_text2"/>
          <p:cNvSpPr>
            <a:spLocks noGrp="1"/>
          </p:cNvSpPr>
          <p:nvPr>
            <p:ph type="body" sz="quarter" idx="13"/>
          </p:nvPr>
        </p:nvSpPr>
        <p:spPr>
          <a:xfrm>
            <a:off x="4275674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column_text3"/>
          <p:cNvSpPr>
            <a:spLocks noGrp="1"/>
          </p:cNvSpPr>
          <p:nvPr>
            <p:ph type="body" sz="quarter" idx="14"/>
          </p:nvPr>
        </p:nvSpPr>
        <p:spPr>
          <a:xfrm>
            <a:off x="8108957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94849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3-cols-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umb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4900" y="2207684"/>
            <a:ext cx="2302933" cy="2074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number2" descr="CM_PPT_Numbers_02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7985" y="2207685"/>
            <a:ext cx="2950633" cy="20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number3" descr="CM_PPT_Numbers_03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3018" y="2207685"/>
            <a:ext cx="2906183" cy="20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lumn_text2"/>
          <p:cNvSpPr>
            <a:spLocks noGrp="1"/>
          </p:cNvSpPr>
          <p:nvPr>
            <p:ph type="body" sz="quarter" idx="13"/>
          </p:nvPr>
        </p:nvSpPr>
        <p:spPr>
          <a:xfrm>
            <a:off x="4275674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column_text3"/>
          <p:cNvSpPr>
            <a:spLocks noGrp="1"/>
          </p:cNvSpPr>
          <p:nvPr>
            <p:ph type="body" sz="quarter" idx="14"/>
          </p:nvPr>
        </p:nvSpPr>
        <p:spPr>
          <a:xfrm>
            <a:off x="8108957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column_text1"/>
          <p:cNvSpPr>
            <a:spLocks noGrp="1"/>
          </p:cNvSpPr>
          <p:nvPr>
            <p:ph type="body" sz="quarter" idx="11"/>
          </p:nvPr>
        </p:nvSpPr>
        <p:spPr>
          <a:xfrm>
            <a:off x="463553" y="2199217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26222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3-cols-numbered-n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umb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4900" y="2207684"/>
            <a:ext cx="2302933" cy="2074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number2" descr="CM_PPT_Numbers_02.em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7985" y="2207685"/>
            <a:ext cx="2950633" cy="20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number3" descr="CM_PPT_Numbers_03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3018" y="2207685"/>
            <a:ext cx="2906183" cy="208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olumn_text2"/>
          <p:cNvSpPr>
            <a:spLocks noGrp="1"/>
          </p:cNvSpPr>
          <p:nvPr>
            <p:ph type="body" sz="quarter" idx="13"/>
          </p:nvPr>
        </p:nvSpPr>
        <p:spPr>
          <a:xfrm>
            <a:off x="4275674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column_text3"/>
          <p:cNvSpPr>
            <a:spLocks noGrp="1"/>
          </p:cNvSpPr>
          <p:nvPr>
            <p:ph type="body" sz="quarter" idx="14"/>
          </p:nvPr>
        </p:nvSpPr>
        <p:spPr>
          <a:xfrm>
            <a:off x="8108957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column_text1"/>
          <p:cNvSpPr>
            <a:spLocks noGrp="1"/>
          </p:cNvSpPr>
          <p:nvPr>
            <p:ph type="body" sz="quarter" idx="11"/>
          </p:nvPr>
        </p:nvSpPr>
        <p:spPr>
          <a:xfrm>
            <a:off x="463553" y="2199217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06344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3-cols-numbered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umb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6895" y="2207684"/>
            <a:ext cx="2298943" cy="207433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</p:pic>
      <p:pic>
        <p:nvPicPr>
          <p:cNvPr id="9" name="number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9253" y="2207685"/>
            <a:ext cx="2948097" cy="2084916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</p:pic>
      <p:pic>
        <p:nvPicPr>
          <p:cNvPr id="10" name="number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8619" y="2207685"/>
            <a:ext cx="2894979" cy="2084916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>
            <a:noFill/>
          </a:ln>
        </p:spPr>
      </p:pic>
      <p:sp>
        <p:nvSpPr>
          <p:cNvPr id="16" name="column_text2"/>
          <p:cNvSpPr>
            <a:spLocks noGrp="1"/>
          </p:cNvSpPr>
          <p:nvPr>
            <p:ph type="body" sz="quarter" idx="13"/>
          </p:nvPr>
        </p:nvSpPr>
        <p:spPr>
          <a:xfrm>
            <a:off x="4275674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column_text3"/>
          <p:cNvSpPr>
            <a:spLocks noGrp="1"/>
          </p:cNvSpPr>
          <p:nvPr>
            <p:ph type="body" sz="quarter" idx="14"/>
          </p:nvPr>
        </p:nvSpPr>
        <p:spPr>
          <a:xfrm>
            <a:off x="8108957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column_text1"/>
          <p:cNvSpPr>
            <a:spLocks noGrp="1"/>
          </p:cNvSpPr>
          <p:nvPr>
            <p:ph type="body" sz="quarter" idx="11"/>
          </p:nvPr>
        </p:nvSpPr>
        <p:spPr>
          <a:xfrm>
            <a:off x="463553" y="2199217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14663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3-cols-numbered-no-text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numb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6895" y="2207684"/>
            <a:ext cx="2298943" cy="207433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</p:pic>
      <p:pic>
        <p:nvPicPr>
          <p:cNvPr id="9" name="number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09253" y="2207685"/>
            <a:ext cx="2948097" cy="2084916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</p:pic>
      <p:pic>
        <p:nvPicPr>
          <p:cNvPr id="10" name="number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8619" y="2207685"/>
            <a:ext cx="2894979" cy="2084916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  <a:ln>
            <a:noFill/>
          </a:ln>
        </p:spPr>
      </p:pic>
      <p:sp>
        <p:nvSpPr>
          <p:cNvPr id="16" name="column_text2"/>
          <p:cNvSpPr>
            <a:spLocks noGrp="1"/>
          </p:cNvSpPr>
          <p:nvPr>
            <p:ph type="body" sz="quarter" idx="13"/>
          </p:nvPr>
        </p:nvSpPr>
        <p:spPr>
          <a:xfrm>
            <a:off x="4275674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column_text3"/>
          <p:cNvSpPr>
            <a:spLocks noGrp="1"/>
          </p:cNvSpPr>
          <p:nvPr>
            <p:ph type="body" sz="quarter" idx="14"/>
          </p:nvPr>
        </p:nvSpPr>
        <p:spPr>
          <a:xfrm>
            <a:off x="8108957" y="2199218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column_text1"/>
          <p:cNvSpPr>
            <a:spLocks noGrp="1"/>
          </p:cNvSpPr>
          <p:nvPr>
            <p:ph type="body" sz="quarter" idx="11"/>
          </p:nvPr>
        </p:nvSpPr>
        <p:spPr>
          <a:xfrm>
            <a:off x="463553" y="2199217"/>
            <a:ext cx="3617383" cy="343111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54965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media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_border"/>
          <p:cNvSpPr>
            <a:spLocks noChangeArrowheads="1"/>
          </p:cNvSpPr>
          <p:nvPr/>
        </p:nvSpPr>
        <p:spPr bwMode="auto">
          <a:xfrm>
            <a:off x="8212667" y="1536700"/>
            <a:ext cx="3471333" cy="3464984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4" y="1466850"/>
            <a:ext cx="6963833" cy="41634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media_caption"/>
          <p:cNvSpPr>
            <a:spLocks noGrp="1"/>
          </p:cNvSpPr>
          <p:nvPr>
            <p:ph type="body" sz="quarter" idx="14"/>
          </p:nvPr>
        </p:nvSpPr>
        <p:spPr>
          <a:xfrm>
            <a:off x="8209557" y="5007763"/>
            <a:ext cx="3470619" cy="5334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callout_image"/>
          <p:cNvSpPr>
            <a:spLocks noGrp="1"/>
          </p:cNvSpPr>
          <p:nvPr>
            <p:ph type="pic" sz="quarter" idx="15"/>
          </p:nvPr>
        </p:nvSpPr>
        <p:spPr>
          <a:xfrm>
            <a:off x="8208434" y="1534587"/>
            <a:ext cx="3471333" cy="3464983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2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63488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media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_border"/>
          <p:cNvSpPr>
            <a:spLocks noChangeArrowheads="1"/>
          </p:cNvSpPr>
          <p:nvPr/>
        </p:nvSpPr>
        <p:spPr bwMode="auto">
          <a:xfrm>
            <a:off x="465600" y="1549400"/>
            <a:ext cx="3471333" cy="3464984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8" name="media_caption"/>
          <p:cNvSpPr>
            <a:spLocks noGrp="1"/>
          </p:cNvSpPr>
          <p:nvPr>
            <p:ph type="body" sz="quarter" idx="14"/>
          </p:nvPr>
        </p:nvSpPr>
        <p:spPr>
          <a:xfrm>
            <a:off x="465600" y="5013299"/>
            <a:ext cx="3470619" cy="5334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text"/>
          <p:cNvSpPr>
            <a:spLocks noGrp="1"/>
          </p:cNvSpPr>
          <p:nvPr>
            <p:ph type="body" sz="quarter" idx="11"/>
          </p:nvPr>
        </p:nvSpPr>
        <p:spPr>
          <a:xfrm>
            <a:off x="4442885" y="1466850"/>
            <a:ext cx="6963833" cy="41634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9" name="callout_image"/>
          <p:cNvSpPr>
            <a:spLocks noGrp="1"/>
          </p:cNvSpPr>
          <p:nvPr>
            <p:ph type="pic" sz="quarter" idx="15"/>
          </p:nvPr>
        </p:nvSpPr>
        <p:spPr>
          <a:xfrm>
            <a:off x="465600" y="1540123"/>
            <a:ext cx="3471333" cy="3464983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1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17619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full-height-media-half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_border"/>
          <p:cNvSpPr/>
          <p:nvPr/>
        </p:nvSpPr>
        <p:spPr>
          <a:xfrm>
            <a:off x="6079067" y="1483784"/>
            <a:ext cx="5615517" cy="3860800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2" y="1449917"/>
            <a:ext cx="5022848" cy="42803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media_caption"/>
          <p:cNvSpPr>
            <a:spLocks noGrp="1"/>
          </p:cNvSpPr>
          <p:nvPr>
            <p:ph type="body" sz="quarter" idx="14"/>
          </p:nvPr>
        </p:nvSpPr>
        <p:spPr>
          <a:xfrm>
            <a:off x="6079791" y="5349213"/>
            <a:ext cx="5615499" cy="5334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callout_image"/>
          <p:cNvSpPr>
            <a:spLocks noGrp="1" noChangeAspect="1"/>
          </p:cNvSpPr>
          <p:nvPr>
            <p:ph sz="quarter" idx="13"/>
          </p:nvPr>
        </p:nvSpPr>
        <p:spPr>
          <a:xfrm>
            <a:off x="6089575" y="1492255"/>
            <a:ext cx="5605011" cy="3851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0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  <p:sp>
        <p:nvSpPr>
          <p:cNvPr id="13" name="callout_social"/>
          <p:cNvSpPr>
            <a:spLocks noGrp="1"/>
          </p:cNvSpPr>
          <p:nvPr>
            <p:ph type="body" sz="quarter" idx="17"/>
          </p:nvPr>
        </p:nvSpPr>
        <p:spPr>
          <a:xfrm>
            <a:off x="6088870" y="1492255"/>
            <a:ext cx="5615497" cy="38519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82018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to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gradFill rotWithShape="1">
            <a:gsLst>
              <a:gs pos="0">
                <a:schemeClr val="tx1">
                  <a:alpha val="59998"/>
                </a:schemeClr>
              </a:gs>
              <a:gs pos="100000">
                <a:schemeClr val="tx1">
                  <a:alpha val="79999"/>
                </a:schemeClr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ＭＳ Ｐゴシック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20" name="title"/>
          <p:cNvSpPr txBox="1">
            <a:spLocks noChangeArrowheads="1"/>
          </p:cNvSpPr>
          <p:nvPr/>
        </p:nvSpPr>
        <p:spPr bwMode="auto">
          <a:xfrm>
            <a:off x="1079501" y="846667"/>
            <a:ext cx="2396295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60959" rIns="60959">
            <a:spAutoFit/>
          </a:bodyPr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GB" altLang="en-US" sz="2133" b="1">
                <a:solidFill>
                  <a:srgbClr val="FFFFFF"/>
                </a:solidFill>
                <a:latin typeface="Trebuchet MS"/>
                <a:cs typeface="Trebuchet MS"/>
                <a:sym typeface="Helvetica" charset="0"/>
              </a:rPr>
              <a:t>Table Of Contents</a:t>
            </a:r>
            <a:endParaRPr lang="en-US" altLang="en-US" sz="2133" b="1">
              <a:solidFill>
                <a:srgbClr val="FFFFFF"/>
              </a:solidFill>
              <a:latin typeface="Trebuchet MS"/>
              <a:cs typeface="Trebuchet MS"/>
              <a:sym typeface="Helvetica" charset="0"/>
            </a:endParaRPr>
          </a:p>
        </p:txBody>
      </p:sp>
      <p:sp>
        <p:nvSpPr>
          <p:cNvPr id="21" name="bullet1"/>
          <p:cNvSpPr/>
          <p:nvPr/>
        </p:nvSpPr>
        <p:spPr>
          <a:xfrm rot="10800000">
            <a:off x="1111251" y="1913467"/>
            <a:ext cx="632883" cy="630767"/>
          </a:xfrm>
          <a:prstGeom prst="teardrop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ebuchet MS"/>
              <a:ea typeface="Trebuchet MS"/>
              <a:cs typeface="Trebuchet MS"/>
            </a:endParaRPr>
          </a:p>
        </p:txBody>
      </p:sp>
      <p:sp>
        <p:nvSpPr>
          <p:cNvPr id="22" name="bullet2"/>
          <p:cNvSpPr/>
          <p:nvPr/>
        </p:nvSpPr>
        <p:spPr>
          <a:xfrm rot="10800000">
            <a:off x="1111251" y="2916767"/>
            <a:ext cx="632883" cy="632884"/>
          </a:xfrm>
          <a:prstGeom prst="teardrop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ebuchet MS"/>
              <a:ea typeface="Trebuchet MS"/>
              <a:cs typeface="Trebuchet MS"/>
            </a:endParaRPr>
          </a:p>
        </p:txBody>
      </p:sp>
      <p:sp>
        <p:nvSpPr>
          <p:cNvPr id="23" name="bullet3"/>
          <p:cNvSpPr/>
          <p:nvPr/>
        </p:nvSpPr>
        <p:spPr>
          <a:xfrm rot="10800000">
            <a:off x="1111251" y="3924301"/>
            <a:ext cx="632883" cy="632884"/>
          </a:xfrm>
          <a:prstGeom prst="teardrop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ebuchet MS"/>
              <a:ea typeface="Trebuchet MS"/>
              <a:cs typeface="Trebuchet MS"/>
            </a:endParaRPr>
          </a:p>
        </p:txBody>
      </p:sp>
      <p:sp>
        <p:nvSpPr>
          <p:cNvPr id="24" name="bullet4"/>
          <p:cNvSpPr/>
          <p:nvPr/>
        </p:nvSpPr>
        <p:spPr>
          <a:xfrm rot="10800000">
            <a:off x="1111251" y="4925484"/>
            <a:ext cx="632883" cy="632883"/>
          </a:xfrm>
          <a:prstGeom prst="teardrop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ebuchet MS"/>
              <a:ea typeface="Trebuchet MS"/>
              <a:cs typeface="Trebuchet MS"/>
            </a:endParaRPr>
          </a:p>
        </p:txBody>
      </p:sp>
      <p:sp>
        <p:nvSpPr>
          <p:cNvPr id="25" name="bullet5"/>
          <p:cNvSpPr/>
          <p:nvPr/>
        </p:nvSpPr>
        <p:spPr>
          <a:xfrm rot="10800000">
            <a:off x="6104467" y="1930401"/>
            <a:ext cx="632884" cy="630767"/>
          </a:xfrm>
          <a:prstGeom prst="teardrop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ebuchet MS"/>
              <a:ea typeface="Trebuchet MS"/>
              <a:cs typeface="Trebuchet MS"/>
            </a:endParaRPr>
          </a:p>
        </p:txBody>
      </p:sp>
      <p:sp>
        <p:nvSpPr>
          <p:cNvPr id="26" name="bullet6"/>
          <p:cNvSpPr/>
          <p:nvPr/>
        </p:nvSpPr>
        <p:spPr>
          <a:xfrm rot="10800000">
            <a:off x="6104467" y="2933701"/>
            <a:ext cx="632884" cy="632884"/>
          </a:xfrm>
          <a:prstGeom prst="teardrop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ebuchet MS"/>
              <a:ea typeface="Trebuchet MS"/>
              <a:cs typeface="Trebuchet MS"/>
            </a:endParaRPr>
          </a:p>
        </p:txBody>
      </p:sp>
      <p:sp>
        <p:nvSpPr>
          <p:cNvPr id="27" name="bullet7"/>
          <p:cNvSpPr/>
          <p:nvPr/>
        </p:nvSpPr>
        <p:spPr>
          <a:xfrm rot="10800000">
            <a:off x="6104467" y="3941234"/>
            <a:ext cx="632884" cy="632884"/>
          </a:xfrm>
          <a:prstGeom prst="teardrop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ebuchet MS"/>
              <a:ea typeface="Trebuchet MS"/>
              <a:cs typeface="Trebuchet MS"/>
            </a:endParaRPr>
          </a:p>
        </p:txBody>
      </p:sp>
      <p:sp>
        <p:nvSpPr>
          <p:cNvPr id="28" name="bullet8"/>
          <p:cNvSpPr/>
          <p:nvPr/>
        </p:nvSpPr>
        <p:spPr>
          <a:xfrm rot="10800000">
            <a:off x="6104467" y="4942417"/>
            <a:ext cx="632884" cy="632883"/>
          </a:xfrm>
          <a:prstGeom prst="teardrop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rebuchet MS"/>
              <a:ea typeface="Trebuchet MS"/>
              <a:cs typeface="Trebuchet MS"/>
            </a:endParaRPr>
          </a:p>
        </p:txBody>
      </p:sp>
      <p:sp>
        <p:nvSpPr>
          <p:cNvPr id="4" name="number1"/>
          <p:cNvSpPr>
            <a:spLocks noGrp="1"/>
          </p:cNvSpPr>
          <p:nvPr>
            <p:ph type="body" sz="quarter" idx="14"/>
          </p:nvPr>
        </p:nvSpPr>
        <p:spPr>
          <a:xfrm>
            <a:off x="1079506" y="1985434"/>
            <a:ext cx="664633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3" name="number2"/>
          <p:cNvSpPr>
            <a:spLocks noGrp="1"/>
          </p:cNvSpPr>
          <p:nvPr>
            <p:ph type="body" sz="quarter" idx="15"/>
          </p:nvPr>
        </p:nvSpPr>
        <p:spPr>
          <a:xfrm>
            <a:off x="1079505" y="3029711"/>
            <a:ext cx="664633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4" name="number3"/>
          <p:cNvSpPr>
            <a:spLocks noGrp="1"/>
          </p:cNvSpPr>
          <p:nvPr>
            <p:ph type="body" sz="quarter" idx="16"/>
          </p:nvPr>
        </p:nvSpPr>
        <p:spPr>
          <a:xfrm>
            <a:off x="1079506" y="3993091"/>
            <a:ext cx="664633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5" name="number4"/>
          <p:cNvSpPr>
            <a:spLocks noGrp="1"/>
          </p:cNvSpPr>
          <p:nvPr>
            <p:ph type="body" sz="quarter" idx="17"/>
          </p:nvPr>
        </p:nvSpPr>
        <p:spPr>
          <a:xfrm>
            <a:off x="1079506" y="5011211"/>
            <a:ext cx="664633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6" name="number5"/>
          <p:cNvSpPr>
            <a:spLocks noGrp="1"/>
          </p:cNvSpPr>
          <p:nvPr>
            <p:ph type="body" sz="quarter" idx="18"/>
          </p:nvPr>
        </p:nvSpPr>
        <p:spPr>
          <a:xfrm>
            <a:off x="6072719" y="1998135"/>
            <a:ext cx="664633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7" name="number6"/>
          <p:cNvSpPr>
            <a:spLocks noGrp="1"/>
          </p:cNvSpPr>
          <p:nvPr>
            <p:ph type="body" sz="quarter" idx="19"/>
          </p:nvPr>
        </p:nvSpPr>
        <p:spPr>
          <a:xfrm>
            <a:off x="6072719" y="3002495"/>
            <a:ext cx="664633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8" name="number8"/>
          <p:cNvSpPr>
            <a:spLocks noGrp="1"/>
          </p:cNvSpPr>
          <p:nvPr>
            <p:ph type="body" sz="quarter" idx="20"/>
          </p:nvPr>
        </p:nvSpPr>
        <p:spPr>
          <a:xfrm>
            <a:off x="6072719" y="5016503"/>
            <a:ext cx="664633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9" name="number7"/>
          <p:cNvSpPr>
            <a:spLocks noGrp="1"/>
          </p:cNvSpPr>
          <p:nvPr>
            <p:ph type="body" sz="quarter" idx="21"/>
          </p:nvPr>
        </p:nvSpPr>
        <p:spPr>
          <a:xfrm>
            <a:off x="6072719" y="4016219"/>
            <a:ext cx="664633" cy="4953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1" name="heading1"/>
          <p:cNvSpPr>
            <a:spLocks noGrp="1"/>
          </p:cNvSpPr>
          <p:nvPr>
            <p:ph type="body" sz="quarter" idx="22"/>
          </p:nvPr>
        </p:nvSpPr>
        <p:spPr>
          <a:xfrm>
            <a:off x="1902884" y="2000252"/>
            <a:ext cx="3884083" cy="81914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spcBef>
                <a:spcPct val="0"/>
              </a:spcBef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2" name="heading2"/>
          <p:cNvSpPr>
            <a:spLocks noGrp="1"/>
          </p:cNvSpPr>
          <p:nvPr>
            <p:ph type="body" sz="quarter" idx="23"/>
          </p:nvPr>
        </p:nvSpPr>
        <p:spPr>
          <a:xfrm>
            <a:off x="1902884" y="2990852"/>
            <a:ext cx="3884083" cy="81914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spcBef>
                <a:spcPct val="0"/>
              </a:spcBef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3" name="heading3"/>
          <p:cNvSpPr>
            <a:spLocks noGrp="1"/>
          </p:cNvSpPr>
          <p:nvPr>
            <p:ph type="body" sz="quarter" idx="24"/>
          </p:nvPr>
        </p:nvSpPr>
        <p:spPr>
          <a:xfrm>
            <a:off x="1902884" y="3994332"/>
            <a:ext cx="3884083" cy="81914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spcBef>
                <a:spcPct val="0"/>
              </a:spcBef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4" name="heading4"/>
          <p:cNvSpPr>
            <a:spLocks noGrp="1"/>
          </p:cNvSpPr>
          <p:nvPr>
            <p:ph type="body" sz="quarter" idx="25"/>
          </p:nvPr>
        </p:nvSpPr>
        <p:spPr>
          <a:xfrm>
            <a:off x="1902884" y="5016500"/>
            <a:ext cx="3884083" cy="81914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spcBef>
                <a:spcPct val="0"/>
              </a:spcBef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5" name="heading5"/>
          <p:cNvSpPr>
            <a:spLocks noGrp="1"/>
          </p:cNvSpPr>
          <p:nvPr>
            <p:ph type="body" sz="quarter" idx="26"/>
          </p:nvPr>
        </p:nvSpPr>
        <p:spPr>
          <a:xfrm>
            <a:off x="6896101" y="2017184"/>
            <a:ext cx="3884083" cy="81914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spcBef>
                <a:spcPct val="0"/>
              </a:spcBef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6" name="heading6"/>
          <p:cNvSpPr>
            <a:spLocks noGrp="1"/>
          </p:cNvSpPr>
          <p:nvPr>
            <p:ph type="body" sz="quarter" idx="27"/>
          </p:nvPr>
        </p:nvSpPr>
        <p:spPr>
          <a:xfrm>
            <a:off x="6896101" y="3005668"/>
            <a:ext cx="3884083" cy="81914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spcBef>
                <a:spcPct val="0"/>
              </a:spcBef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7" name="heading7"/>
          <p:cNvSpPr>
            <a:spLocks noGrp="1"/>
          </p:cNvSpPr>
          <p:nvPr>
            <p:ph type="body" sz="quarter" idx="28"/>
          </p:nvPr>
        </p:nvSpPr>
        <p:spPr>
          <a:xfrm>
            <a:off x="6896101" y="4028020"/>
            <a:ext cx="3884083" cy="81914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spcBef>
                <a:spcPct val="0"/>
              </a:spcBef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8" name="heading8"/>
          <p:cNvSpPr>
            <a:spLocks noGrp="1"/>
          </p:cNvSpPr>
          <p:nvPr>
            <p:ph type="body" sz="quarter" idx="29"/>
          </p:nvPr>
        </p:nvSpPr>
        <p:spPr>
          <a:xfrm>
            <a:off x="6896100" y="5030800"/>
            <a:ext cx="3884083" cy="819149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>
              <a:lnSpc>
                <a:spcPct val="120000"/>
              </a:lnSpc>
              <a:spcBef>
                <a:spcPct val="0"/>
              </a:spcBef>
              <a:buNone/>
              <a:defRPr sz="1600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0" name="go_to_button"/>
          <p:cNvSpPr>
            <a:spLocks noGrp="1"/>
          </p:cNvSpPr>
          <p:nvPr>
            <p:ph type="body" sz="quarter" idx="30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pic>
        <p:nvPicPr>
          <p:cNvPr id="2" name="mintel_logo">
            <a:extLst>
              <a:ext uri="{FF2B5EF4-FFF2-40B4-BE49-F238E27FC236}">
                <a16:creationId xmlns:a16="http://schemas.microsoft.com/office/drawing/2014/main" id="{4427E16E-1C36-D97B-206C-C684620DD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342" y="6115201"/>
            <a:ext cx="802021" cy="2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3396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full-height-media-half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_border"/>
          <p:cNvSpPr/>
          <p:nvPr/>
        </p:nvSpPr>
        <p:spPr>
          <a:xfrm>
            <a:off x="444500" y="1483784"/>
            <a:ext cx="5615517" cy="3860800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0" name="callout_image"/>
          <p:cNvSpPr>
            <a:spLocks noGrp="1" noChangeAspect="1"/>
          </p:cNvSpPr>
          <p:nvPr>
            <p:ph sz="quarter" idx="13"/>
          </p:nvPr>
        </p:nvSpPr>
        <p:spPr>
          <a:xfrm>
            <a:off x="454284" y="1492255"/>
            <a:ext cx="5605011" cy="38519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text"/>
          <p:cNvSpPr>
            <a:spLocks noGrp="1"/>
          </p:cNvSpPr>
          <p:nvPr>
            <p:ph type="body" sz="quarter" idx="11"/>
          </p:nvPr>
        </p:nvSpPr>
        <p:spPr>
          <a:xfrm>
            <a:off x="6666231" y="1449917"/>
            <a:ext cx="5022848" cy="42803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media_caption"/>
          <p:cNvSpPr>
            <a:spLocks noGrp="1"/>
          </p:cNvSpPr>
          <p:nvPr>
            <p:ph type="body" sz="quarter" idx="14"/>
          </p:nvPr>
        </p:nvSpPr>
        <p:spPr>
          <a:xfrm>
            <a:off x="431371" y="5349213"/>
            <a:ext cx="5615499" cy="533400"/>
          </a:xfrm>
          <a:prstGeom prst="rect">
            <a:avLst/>
          </a:prstGeom>
        </p:spPr>
        <p:txBody>
          <a:bodyPr lIns="0" tIns="46800" rIns="0"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  <p:sp>
        <p:nvSpPr>
          <p:cNvPr id="17" name="callout_social"/>
          <p:cNvSpPr>
            <a:spLocks noGrp="1"/>
          </p:cNvSpPr>
          <p:nvPr>
            <p:ph type="body" sz="quarter" idx="17"/>
          </p:nvPr>
        </p:nvSpPr>
        <p:spPr>
          <a:xfrm>
            <a:off x="430649" y="1500726"/>
            <a:ext cx="5615497" cy="38519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540054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full-height-media-two-third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_border"/>
          <p:cNvSpPr>
            <a:spLocks noChangeArrowheads="1"/>
          </p:cNvSpPr>
          <p:nvPr/>
        </p:nvSpPr>
        <p:spPr bwMode="auto">
          <a:xfrm>
            <a:off x="4656667" y="1517651"/>
            <a:ext cx="7029451" cy="3543300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6" y="1466851"/>
            <a:ext cx="3329513" cy="39010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callout_image"/>
          <p:cNvSpPr>
            <a:spLocks noGrp="1"/>
          </p:cNvSpPr>
          <p:nvPr>
            <p:ph sz="quarter" idx="13"/>
          </p:nvPr>
        </p:nvSpPr>
        <p:spPr>
          <a:xfrm>
            <a:off x="4655841" y="1517651"/>
            <a:ext cx="7028161" cy="3543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media_caption"/>
          <p:cNvSpPr>
            <a:spLocks noGrp="1"/>
          </p:cNvSpPr>
          <p:nvPr>
            <p:ph type="body" sz="quarter" idx="14"/>
          </p:nvPr>
        </p:nvSpPr>
        <p:spPr>
          <a:xfrm>
            <a:off x="4655840" y="5060951"/>
            <a:ext cx="7030317" cy="5334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0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  <p:sp>
        <p:nvSpPr>
          <p:cNvPr id="14" name="callout_social"/>
          <p:cNvSpPr>
            <a:spLocks noGrp="1"/>
          </p:cNvSpPr>
          <p:nvPr>
            <p:ph type="body" sz="quarter" idx="17"/>
          </p:nvPr>
        </p:nvSpPr>
        <p:spPr>
          <a:xfrm>
            <a:off x="4655841" y="1517651"/>
            <a:ext cx="7028161" cy="3543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567349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full-height-media-two-thir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mage_border"/>
          <p:cNvSpPr>
            <a:spLocks noChangeArrowheads="1"/>
          </p:cNvSpPr>
          <p:nvPr/>
        </p:nvSpPr>
        <p:spPr bwMode="auto">
          <a:xfrm>
            <a:off x="457200" y="1530351"/>
            <a:ext cx="7078133" cy="3530600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3" name="callout_image"/>
          <p:cNvSpPr>
            <a:spLocks noGrp="1"/>
          </p:cNvSpPr>
          <p:nvPr>
            <p:ph sz="quarter" idx="13"/>
          </p:nvPr>
        </p:nvSpPr>
        <p:spPr>
          <a:xfrm>
            <a:off x="465600" y="1517651"/>
            <a:ext cx="7104789" cy="3543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ext"/>
          <p:cNvSpPr>
            <a:spLocks noGrp="1"/>
          </p:cNvSpPr>
          <p:nvPr>
            <p:ph type="body" sz="quarter" idx="11"/>
          </p:nvPr>
        </p:nvSpPr>
        <p:spPr>
          <a:xfrm>
            <a:off x="8077209" y="1466851"/>
            <a:ext cx="3329513" cy="39010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media_caption"/>
          <p:cNvSpPr>
            <a:spLocks noGrp="1"/>
          </p:cNvSpPr>
          <p:nvPr>
            <p:ph type="body" sz="quarter" idx="14"/>
          </p:nvPr>
        </p:nvSpPr>
        <p:spPr>
          <a:xfrm>
            <a:off x="465600" y="5104607"/>
            <a:ext cx="7084771" cy="5334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0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  <p:sp>
        <p:nvSpPr>
          <p:cNvPr id="15" name="callout_social"/>
          <p:cNvSpPr>
            <a:spLocks noGrp="1"/>
          </p:cNvSpPr>
          <p:nvPr>
            <p:ph type="body" sz="quarter" idx="17"/>
          </p:nvPr>
        </p:nvSpPr>
        <p:spPr>
          <a:xfrm>
            <a:off x="486229" y="1517650"/>
            <a:ext cx="7028161" cy="35433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795471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3551" y="2084918"/>
            <a:ext cx="9194800" cy="3712633"/>
          </a:xfrm>
          <a:prstGeom prst="rect">
            <a:avLst/>
          </a:prstGeom>
          <a:noFill/>
          <a:ln w="3175" cmpd="sng">
            <a:solidFill>
              <a:schemeClr val="bg1">
                <a:lumMod val="75000"/>
                <a:alpha val="3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1" name="stat_context"/>
          <p:cNvSpPr>
            <a:spLocks noGrp="1"/>
          </p:cNvSpPr>
          <p:nvPr>
            <p:ph type="body" sz="quarter" idx="11"/>
          </p:nvPr>
        </p:nvSpPr>
        <p:spPr>
          <a:xfrm>
            <a:off x="476019" y="1466853"/>
            <a:ext cx="10930699" cy="49422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600" baseline="0">
                <a:latin typeface="Trebuchet MS"/>
                <a:cs typeface="Trebuchet MS"/>
              </a:defRPr>
            </a:lvl1pPr>
            <a:lvl2pPr>
              <a:defRPr>
                <a:latin typeface="Trebuchet MS"/>
                <a:ea typeface="Trebuchet MS"/>
                <a:cs typeface="Trebuchet MS"/>
              </a:defRPr>
            </a:lvl2pPr>
            <a:lvl3pPr>
              <a:defRPr>
                <a:latin typeface="Trebuchet MS"/>
                <a:ea typeface="Trebuchet MS"/>
                <a:cs typeface="Trebuchet MS"/>
              </a:defRPr>
            </a:lvl3pPr>
            <a:lvl4pPr>
              <a:defRPr>
                <a:latin typeface="Trebuchet MS"/>
                <a:ea typeface="Trebuchet MS"/>
                <a:cs typeface="Trebuchet MS"/>
              </a:defRPr>
            </a:lvl4pPr>
          </a:lstStyle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</p:txBody>
      </p:sp>
      <p:sp>
        <p:nvSpPr>
          <p:cNvPr id="8" name="infographic"/>
          <p:cNvSpPr>
            <a:spLocks noGrp="1"/>
          </p:cNvSpPr>
          <p:nvPr>
            <p:ph sz="quarter" idx="13"/>
          </p:nvPr>
        </p:nvSpPr>
        <p:spPr>
          <a:xfrm>
            <a:off x="463549" y="2084851"/>
            <a:ext cx="9216000" cy="3706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0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  <p:sp>
        <p:nvSpPr>
          <p:cNvPr id="12" name="callout_social"/>
          <p:cNvSpPr>
            <a:spLocks noGrp="1"/>
          </p:cNvSpPr>
          <p:nvPr>
            <p:ph type="body" sz="quarter" idx="18"/>
          </p:nvPr>
        </p:nvSpPr>
        <p:spPr>
          <a:xfrm>
            <a:off x="442352" y="2103592"/>
            <a:ext cx="9237197" cy="36876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895511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infographic-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/>
          <p:cNvSpPr>
            <a:spLocks noChangeArrowheads="1"/>
          </p:cNvSpPr>
          <p:nvPr/>
        </p:nvSpPr>
        <p:spPr bwMode="auto">
          <a:xfrm>
            <a:off x="463552" y="2084918"/>
            <a:ext cx="11154833" cy="3712633"/>
          </a:xfrm>
          <a:prstGeom prst="rect">
            <a:avLst/>
          </a:prstGeom>
          <a:noFill/>
          <a:ln w="19050">
            <a:solidFill>
              <a:srgbClr val="CACACA">
                <a:alpha val="30196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stat_context"/>
          <p:cNvSpPr>
            <a:spLocks noGrp="1"/>
          </p:cNvSpPr>
          <p:nvPr>
            <p:ph type="body" sz="quarter" idx="11"/>
          </p:nvPr>
        </p:nvSpPr>
        <p:spPr>
          <a:xfrm>
            <a:off x="476019" y="1466853"/>
            <a:ext cx="10930699" cy="49422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600" baseline="0">
                <a:latin typeface="Trebuchet MS"/>
                <a:cs typeface="Trebuchet MS"/>
              </a:defRPr>
            </a:lvl1pPr>
            <a:lvl2pPr>
              <a:defRPr>
                <a:latin typeface="Trebuchet MS"/>
                <a:ea typeface="Trebuchet MS"/>
                <a:cs typeface="Trebuchet MS"/>
              </a:defRPr>
            </a:lvl2pPr>
            <a:lvl3pPr>
              <a:defRPr>
                <a:latin typeface="Trebuchet MS"/>
                <a:ea typeface="Trebuchet MS"/>
                <a:cs typeface="Trebuchet MS"/>
              </a:defRPr>
            </a:lvl3pPr>
            <a:lvl4pPr>
              <a:defRPr>
                <a:latin typeface="Trebuchet MS"/>
                <a:ea typeface="Trebuchet MS"/>
                <a:cs typeface="Trebuchet MS"/>
              </a:defRPr>
            </a:lvl4pPr>
          </a:lstStyle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</p:txBody>
      </p:sp>
      <p:sp>
        <p:nvSpPr>
          <p:cNvPr id="15" name="infographic"/>
          <p:cNvSpPr>
            <a:spLocks noGrp="1"/>
          </p:cNvSpPr>
          <p:nvPr>
            <p:ph sz="quarter" idx="13"/>
          </p:nvPr>
        </p:nvSpPr>
        <p:spPr>
          <a:xfrm>
            <a:off x="463551" y="2084851"/>
            <a:ext cx="11136000" cy="37063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9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00774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infographic-exp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fographic"/>
          <p:cNvSpPr>
            <a:spLocks noGrp="1" noChangeAspect="1"/>
          </p:cNvSpPr>
          <p:nvPr>
            <p:ph sz="quarter" idx="13"/>
          </p:nvPr>
        </p:nvSpPr>
        <p:spPr>
          <a:xfrm>
            <a:off x="463549" y="1486400"/>
            <a:ext cx="11136000" cy="42797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  <p:sp>
        <p:nvSpPr>
          <p:cNvPr id="10" name="callout_social"/>
          <p:cNvSpPr>
            <a:spLocks noGrp="1"/>
          </p:cNvSpPr>
          <p:nvPr>
            <p:ph type="body" sz="quarter" idx="18"/>
          </p:nvPr>
        </p:nvSpPr>
        <p:spPr>
          <a:xfrm>
            <a:off x="463549" y="1486400"/>
            <a:ext cx="11136000" cy="427979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693945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product-wall-analyst-fu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order1"/>
          <p:cNvSpPr>
            <a:spLocks noChangeAspect="1" noChangeArrowheads="1"/>
          </p:cNvSpPr>
          <p:nvPr/>
        </p:nvSpPr>
        <p:spPr bwMode="auto">
          <a:xfrm>
            <a:off x="461434" y="2324100"/>
            <a:ext cx="1875367" cy="1873251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3" name="border2"/>
          <p:cNvSpPr>
            <a:spLocks noChangeAspect="1" noChangeArrowheads="1"/>
          </p:cNvSpPr>
          <p:nvPr/>
        </p:nvSpPr>
        <p:spPr bwMode="auto">
          <a:xfrm>
            <a:off x="4318001" y="2324100"/>
            <a:ext cx="1875367" cy="1873251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3200">
              <a:latin typeface="Trebuchet MS"/>
              <a:cs typeface="Trebuchet MS"/>
            </a:endParaRPr>
          </a:p>
        </p:txBody>
      </p:sp>
      <p:sp>
        <p:nvSpPr>
          <p:cNvPr id="14" name="border3"/>
          <p:cNvSpPr>
            <a:spLocks noChangeAspect="1" noChangeArrowheads="1"/>
          </p:cNvSpPr>
          <p:nvPr/>
        </p:nvSpPr>
        <p:spPr bwMode="auto">
          <a:xfrm>
            <a:off x="8153401" y="2324100"/>
            <a:ext cx="1875367" cy="1873251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32" name="product_image2"/>
          <p:cNvSpPr>
            <a:spLocks noGrp="1" noChangeAspect="1"/>
          </p:cNvSpPr>
          <p:nvPr>
            <p:ph type="pic" sz="quarter" idx="16"/>
          </p:nvPr>
        </p:nvSpPr>
        <p:spPr>
          <a:xfrm>
            <a:off x="4320119" y="2325085"/>
            <a:ext cx="1875431" cy="1872000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6" name="product_image1"/>
          <p:cNvSpPr>
            <a:spLocks noGrp="1" noChangeAspect="1"/>
          </p:cNvSpPr>
          <p:nvPr>
            <p:ph type="pic" sz="quarter" idx="15"/>
          </p:nvPr>
        </p:nvSpPr>
        <p:spPr>
          <a:xfrm>
            <a:off x="463553" y="2325085"/>
            <a:ext cx="1875431" cy="1872000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8" name="product_image3"/>
          <p:cNvSpPr>
            <a:spLocks noGrp="1" noChangeAspect="1"/>
          </p:cNvSpPr>
          <p:nvPr>
            <p:ph type="pic" sz="quarter" idx="17"/>
          </p:nvPr>
        </p:nvSpPr>
        <p:spPr>
          <a:xfrm>
            <a:off x="8155519" y="2325085"/>
            <a:ext cx="1875431" cy="1872000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21" name="stat_context"/>
          <p:cNvSpPr>
            <a:spLocks noGrp="1"/>
          </p:cNvSpPr>
          <p:nvPr>
            <p:ph type="body" sz="quarter" idx="11"/>
          </p:nvPr>
        </p:nvSpPr>
        <p:spPr>
          <a:xfrm>
            <a:off x="463550" y="1466856"/>
            <a:ext cx="10943167" cy="58208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5" name="product_description1"/>
          <p:cNvSpPr>
            <a:spLocks noGrp="1"/>
          </p:cNvSpPr>
          <p:nvPr>
            <p:ph type="body" sz="quarter" idx="20"/>
          </p:nvPr>
        </p:nvSpPr>
        <p:spPr>
          <a:xfrm>
            <a:off x="463551" y="4293096"/>
            <a:ext cx="3471333" cy="16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8" name="product_description2"/>
          <p:cNvSpPr>
            <a:spLocks noGrp="1"/>
          </p:cNvSpPr>
          <p:nvPr>
            <p:ph type="body" sz="quarter" idx="13"/>
          </p:nvPr>
        </p:nvSpPr>
        <p:spPr>
          <a:xfrm>
            <a:off x="4311651" y="4293096"/>
            <a:ext cx="3471333" cy="16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9" name="product_description3"/>
          <p:cNvSpPr>
            <a:spLocks noGrp="1"/>
          </p:cNvSpPr>
          <p:nvPr>
            <p:ph type="body" sz="quarter" idx="14"/>
          </p:nvPr>
        </p:nvSpPr>
        <p:spPr>
          <a:xfrm>
            <a:off x="8147051" y="4293096"/>
            <a:ext cx="3471333" cy="16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go_to_button"/>
          <p:cNvSpPr>
            <a:spLocks noGrp="1"/>
          </p:cNvSpPr>
          <p:nvPr>
            <p:ph type="body" sz="quarter" idx="23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4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21493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product-wall-analy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order1"/>
          <p:cNvSpPr>
            <a:spLocks noChangeAspect="1" noChangeArrowheads="1"/>
          </p:cNvSpPr>
          <p:nvPr/>
        </p:nvSpPr>
        <p:spPr bwMode="auto">
          <a:xfrm>
            <a:off x="461433" y="1509185"/>
            <a:ext cx="2692400" cy="2688167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7" name="border2"/>
          <p:cNvSpPr>
            <a:spLocks noChangeAspect="1" noChangeArrowheads="1"/>
          </p:cNvSpPr>
          <p:nvPr/>
        </p:nvSpPr>
        <p:spPr bwMode="auto">
          <a:xfrm>
            <a:off x="4318000" y="1509185"/>
            <a:ext cx="2692400" cy="2688167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3200">
              <a:latin typeface="Trebuchet MS"/>
              <a:cs typeface="Trebuchet MS"/>
            </a:endParaRPr>
          </a:p>
        </p:txBody>
      </p:sp>
      <p:sp>
        <p:nvSpPr>
          <p:cNvPr id="18" name="border3"/>
          <p:cNvSpPr>
            <a:spLocks noChangeAspect="1" noChangeArrowheads="1"/>
          </p:cNvSpPr>
          <p:nvPr/>
        </p:nvSpPr>
        <p:spPr bwMode="auto">
          <a:xfrm>
            <a:off x="8153400" y="1509185"/>
            <a:ext cx="2692400" cy="2688167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product_image3"/>
          <p:cNvSpPr>
            <a:spLocks noGrp="1" noChangeAspect="1"/>
          </p:cNvSpPr>
          <p:nvPr>
            <p:ph type="pic" sz="quarter" idx="17"/>
          </p:nvPr>
        </p:nvSpPr>
        <p:spPr>
          <a:xfrm>
            <a:off x="8155520" y="1508787"/>
            <a:ext cx="2693225" cy="2688299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3" name="product_image2"/>
          <p:cNvSpPr>
            <a:spLocks noGrp="1" noChangeAspect="1"/>
          </p:cNvSpPr>
          <p:nvPr>
            <p:ph type="pic" sz="quarter" idx="16"/>
          </p:nvPr>
        </p:nvSpPr>
        <p:spPr>
          <a:xfrm>
            <a:off x="4320120" y="1508787"/>
            <a:ext cx="2693225" cy="2688299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0" name="product_image1"/>
          <p:cNvSpPr>
            <a:spLocks noGrp="1" noChangeAspect="1"/>
          </p:cNvSpPr>
          <p:nvPr>
            <p:ph type="pic" sz="quarter" idx="15"/>
          </p:nvPr>
        </p:nvSpPr>
        <p:spPr>
          <a:xfrm>
            <a:off x="463553" y="1508787"/>
            <a:ext cx="2693225" cy="2688299"/>
          </a:xfrm>
          <a:prstGeom prst="rect">
            <a:avLst/>
          </a:prstGeom>
        </p:spPr>
        <p:txBody>
          <a:bodyPr/>
          <a:lstStyle>
            <a:lvl1pPr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3" name="product_description1"/>
          <p:cNvSpPr>
            <a:spLocks noGrp="1"/>
          </p:cNvSpPr>
          <p:nvPr>
            <p:ph type="body" sz="quarter" idx="20"/>
          </p:nvPr>
        </p:nvSpPr>
        <p:spPr>
          <a:xfrm>
            <a:off x="463551" y="4293096"/>
            <a:ext cx="3471333" cy="16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product_description2"/>
          <p:cNvSpPr>
            <a:spLocks noGrp="1"/>
          </p:cNvSpPr>
          <p:nvPr>
            <p:ph type="body" sz="quarter" idx="13"/>
          </p:nvPr>
        </p:nvSpPr>
        <p:spPr>
          <a:xfrm>
            <a:off x="4311651" y="4293096"/>
            <a:ext cx="3471333" cy="1612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product_description3"/>
          <p:cNvSpPr>
            <a:spLocks noGrp="1"/>
          </p:cNvSpPr>
          <p:nvPr>
            <p:ph type="body" sz="quarter" idx="14"/>
          </p:nvPr>
        </p:nvSpPr>
        <p:spPr>
          <a:xfrm>
            <a:off x="8147051" y="4293096"/>
            <a:ext cx="3471333" cy="1612800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333" baseline="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go_to_button"/>
          <p:cNvSpPr>
            <a:spLocks noGrp="1"/>
          </p:cNvSpPr>
          <p:nvPr>
            <p:ph type="body" sz="quarter" idx="23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0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1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149604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stat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>
            <a:spLocks noChangeArrowheads="1"/>
          </p:cNvSpPr>
          <p:nvPr/>
        </p:nvSpPr>
        <p:spPr bwMode="auto">
          <a:xfrm>
            <a:off x="8208434" y="1509185"/>
            <a:ext cx="3471333" cy="3464983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4" name="stat_title1"/>
          <p:cNvSpPr>
            <a:spLocks noGrp="1"/>
          </p:cNvSpPr>
          <p:nvPr>
            <p:ph type="body" sz="quarter" idx="13"/>
          </p:nvPr>
        </p:nvSpPr>
        <p:spPr>
          <a:xfrm>
            <a:off x="8320617" y="1619251"/>
            <a:ext cx="3251200" cy="69850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467" cap="all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stat1"/>
          <p:cNvSpPr>
            <a:spLocks noGrp="1"/>
          </p:cNvSpPr>
          <p:nvPr>
            <p:ph type="body" sz="quarter" idx="14"/>
          </p:nvPr>
        </p:nvSpPr>
        <p:spPr>
          <a:xfrm>
            <a:off x="8320617" y="2332570"/>
            <a:ext cx="3251200" cy="1149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67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stat_follow_on1"/>
          <p:cNvSpPr>
            <a:spLocks noGrp="1"/>
          </p:cNvSpPr>
          <p:nvPr>
            <p:ph type="body" sz="quarter" idx="15"/>
          </p:nvPr>
        </p:nvSpPr>
        <p:spPr>
          <a:xfrm>
            <a:off x="8320617" y="3464985"/>
            <a:ext cx="3251200" cy="14054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67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text"/>
          <p:cNvSpPr>
            <a:spLocks noGrp="1"/>
          </p:cNvSpPr>
          <p:nvPr>
            <p:ph type="body" sz="quarter" idx="11"/>
          </p:nvPr>
        </p:nvSpPr>
        <p:spPr>
          <a:xfrm>
            <a:off x="473382" y="1466851"/>
            <a:ext cx="6954007" cy="42820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03811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stat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>
            <a:spLocks noChangeArrowheads="1"/>
          </p:cNvSpPr>
          <p:nvPr/>
        </p:nvSpPr>
        <p:spPr bwMode="auto">
          <a:xfrm>
            <a:off x="465667" y="1530351"/>
            <a:ext cx="3471333" cy="3464983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452713" y="1466851"/>
            <a:ext cx="6954007" cy="42820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stat_title1"/>
          <p:cNvSpPr>
            <a:spLocks noGrp="1"/>
          </p:cNvSpPr>
          <p:nvPr>
            <p:ph type="body" sz="quarter" idx="13"/>
          </p:nvPr>
        </p:nvSpPr>
        <p:spPr>
          <a:xfrm>
            <a:off x="577441" y="1641619"/>
            <a:ext cx="3251200" cy="69850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467" cap="all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stat1"/>
          <p:cNvSpPr>
            <a:spLocks noGrp="1"/>
          </p:cNvSpPr>
          <p:nvPr>
            <p:ph type="body" sz="quarter" idx="14"/>
          </p:nvPr>
        </p:nvSpPr>
        <p:spPr>
          <a:xfrm>
            <a:off x="577441" y="2354935"/>
            <a:ext cx="3251200" cy="1149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67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stat_follow_on1"/>
          <p:cNvSpPr>
            <a:spLocks noGrp="1"/>
          </p:cNvSpPr>
          <p:nvPr>
            <p:ph type="body" sz="quarter" idx="15"/>
          </p:nvPr>
        </p:nvSpPr>
        <p:spPr>
          <a:xfrm>
            <a:off x="577441" y="3504284"/>
            <a:ext cx="3251200" cy="14054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67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27026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section-header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_title"/>
          <p:cNvSpPr>
            <a:spLocks noGrp="1"/>
          </p:cNvSpPr>
          <p:nvPr>
            <p:ph type="title"/>
          </p:nvPr>
        </p:nvSpPr>
        <p:spPr>
          <a:xfrm>
            <a:off x="1079500" y="848781"/>
            <a:ext cx="10337800" cy="1044048"/>
          </a:xfrm>
          <a:prstGeom prst="rect">
            <a:avLst/>
          </a:prstGeom>
        </p:spPr>
        <p:txBody>
          <a:bodyPr lIns="46800" tIns="46800" rIns="46800" bIns="46800"/>
          <a:lstStyle>
            <a:lvl1pPr eaLnBrk="1" hangingPunct="1">
              <a:defRPr sz="2933" cap="all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>
                <a:sym typeface="Helvetica" charset="0"/>
              </a:rPr>
              <a:t>Click to edit Master title style</a:t>
            </a:r>
            <a:endParaRPr lang="en-US">
              <a:sym typeface="Helvetica" charset="0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1130300" y="2180862"/>
            <a:ext cx="9755717" cy="37596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773053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order1"/>
          <p:cNvSpPr>
            <a:spLocks noChangeArrowheads="1"/>
          </p:cNvSpPr>
          <p:nvPr/>
        </p:nvSpPr>
        <p:spPr bwMode="auto">
          <a:xfrm>
            <a:off x="463551" y="2264833"/>
            <a:ext cx="3471333" cy="3464984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7" name="border2"/>
          <p:cNvSpPr>
            <a:spLocks noChangeArrowheads="1"/>
          </p:cNvSpPr>
          <p:nvPr/>
        </p:nvSpPr>
        <p:spPr bwMode="auto">
          <a:xfrm>
            <a:off x="4311651" y="2264833"/>
            <a:ext cx="3471333" cy="3464984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20" name="border3"/>
          <p:cNvSpPr>
            <a:spLocks noChangeArrowheads="1"/>
          </p:cNvSpPr>
          <p:nvPr/>
        </p:nvSpPr>
        <p:spPr bwMode="auto">
          <a:xfrm>
            <a:off x="8157634" y="2264833"/>
            <a:ext cx="3471333" cy="3464984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stat_context"/>
          <p:cNvSpPr>
            <a:spLocks noGrp="1"/>
          </p:cNvSpPr>
          <p:nvPr>
            <p:ph type="body" sz="quarter" idx="11"/>
          </p:nvPr>
        </p:nvSpPr>
        <p:spPr>
          <a:xfrm>
            <a:off x="463550" y="1466856"/>
            <a:ext cx="10943167" cy="58208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stat_title1"/>
          <p:cNvSpPr>
            <a:spLocks noGrp="1"/>
          </p:cNvSpPr>
          <p:nvPr>
            <p:ph type="body" sz="quarter" idx="13"/>
          </p:nvPr>
        </p:nvSpPr>
        <p:spPr>
          <a:xfrm>
            <a:off x="567916" y="2375691"/>
            <a:ext cx="3251200" cy="69850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467" cap="all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stat1"/>
          <p:cNvSpPr>
            <a:spLocks noGrp="1"/>
          </p:cNvSpPr>
          <p:nvPr>
            <p:ph type="body" sz="quarter" idx="14"/>
          </p:nvPr>
        </p:nvSpPr>
        <p:spPr>
          <a:xfrm>
            <a:off x="567916" y="3089008"/>
            <a:ext cx="3251200" cy="1149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67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stat_follow_on1"/>
          <p:cNvSpPr>
            <a:spLocks noGrp="1"/>
          </p:cNvSpPr>
          <p:nvPr>
            <p:ph type="body" sz="quarter" idx="15"/>
          </p:nvPr>
        </p:nvSpPr>
        <p:spPr>
          <a:xfrm>
            <a:off x="567916" y="4238357"/>
            <a:ext cx="3251200" cy="14054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67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9" name="stat_title2"/>
          <p:cNvSpPr>
            <a:spLocks noGrp="1"/>
          </p:cNvSpPr>
          <p:nvPr>
            <p:ph type="body" sz="quarter" idx="16"/>
          </p:nvPr>
        </p:nvSpPr>
        <p:spPr>
          <a:xfrm>
            <a:off x="4423425" y="2375691"/>
            <a:ext cx="3251200" cy="69850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467" cap="all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0" name="stat2"/>
          <p:cNvSpPr>
            <a:spLocks noGrp="1"/>
          </p:cNvSpPr>
          <p:nvPr>
            <p:ph type="body" sz="quarter" idx="17"/>
          </p:nvPr>
        </p:nvSpPr>
        <p:spPr>
          <a:xfrm>
            <a:off x="4423425" y="3089007"/>
            <a:ext cx="3251200" cy="1149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67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1" name="stat_follow_on2"/>
          <p:cNvSpPr>
            <a:spLocks noGrp="1"/>
          </p:cNvSpPr>
          <p:nvPr>
            <p:ph type="body" sz="quarter" idx="18"/>
          </p:nvPr>
        </p:nvSpPr>
        <p:spPr>
          <a:xfrm>
            <a:off x="4423425" y="4238357"/>
            <a:ext cx="3251200" cy="14054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67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5" name="stat_title3"/>
          <p:cNvSpPr>
            <a:spLocks noGrp="1"/>
          </p:cNvSpPr>
          <p:nvPr>
            <p:ph type="body" sz="quarter" idx="19"/>
          </p:nvPr>
        </p:nvSpPr>
        <p:spPr>
          <a:xfrm>
            <a:off x="8263369" y="2382319"/>
            <a:ext cx="3251200" cy="69850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467" cap="all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6" name="stat3"/>
          <p:cNvSpPr>
            <a:spLocks noGrp="1"/>
          </p:cNvSpPr>
          <p:nvPr>
            <p:ph type="body" sz="quarter" idx="20"/>
          </p:nvPr>
        </p:nvSpPr>
        <p:spPr>
          <a:xfrm>
            <a:off x="8263369" y="3095638"/>
            <a:ext cx="3251200" cy="1149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6667" b="1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7" name="stat_follow_on3"/>
          <p:cNvSpPr>
            <a:spLocks noGrp="1"/>
          </p:cNvSpPr>
          <p:nvPr>
            <p:ph type="body" sz="quarter" idx="21"/>
          </p:nvPr>
        </p:nvSpPr>
        <p:spPr>
          <a:xfrm>
            <a:off x="8263369" y="4244985"/>
            <a:ext cx="3251200" cy="14054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67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6" name="go_to_button"/>
          <p:cNvSpPr>
            <a:spLocks noGrp="1"/>
          </p:cNvSpPr>
          <p:nvPr>
            <p:ph type="body" sz="quarter" idx="24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7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8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93087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quot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8"/>
          <p:cNvGrpSpPr/>
          <p:nvPr/>
        </p:nvGrpSpPr>
        <p:grpSpPr>
          <a:xfrm>
            <a:off x="8212668" y="1716618"/>
            <a:ext cx="3393017" cy="3369733"/>
            <a:chOff x="6159301" y="1822516"/>
            <a:chExt cx="2545501" cy="2527883"/>
          </a:xfrm>
        </p:grpSpPr>
        <p:sp>
          <p:nvSpPr>
            <p:cNvPr id="8" name="Freeform 7"/>
            <p:cNvSpPr/>
            <p:nvPr/>
          </p:nvSpPr>
          <p:spPr>
            <a:xfrm>
              <a:off x="6159301" y="1822516"/>
              <a:ext cx="800332" cy="2527883"/>
            </a:xfrm>
            <a:custGeom>
              <a:avLst/>
              <a:gdLst>
                <a:gd name="connsiteX0" fmla="*/ 800100 w 800100"/>
                <a:gd name="connsiteY0" fmla="*/ 0 h 2527300"/>
                <a:gd name="connsiteX1" fmla="*/ 0 w 800100"/>
                <a:gd name="connsiteY1" fmla="*/ 6350 h 2527300"/>
                <a:gd name="connsiteX2" fmla="*/ 6350 w 800100"/>
                <a:gd name="connsiteY2" fmla="*/ 2527300 h 2527300"/>
                <a:gd name="connsiteX3" fmla="*/ 793750 w 800100"/>
                <a:gd name="connsiteY3" fmla="*/ 2527300 h 252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0" h="2527300">
                  <a:moveTo>
                    <a:pt x="800100" y="0"/>
                  </a:moveTo>
                  <a:lnTo>
                    <a:pt x="0" y="6350"/>
                  </a:lnTo>
                  <a:cubicBezTo>
                    <a:pt x="2117" y="846667"/>
                    <a:pt x="4233" y="1686983"/>
                    <a:pt x="6350" y="2527300"/>
                  </a:cubicBezTo>
                  <a:lnTo>
                    <a:pt x="793750" y="2527300"/>
                  </a:lnTo>
                </a:path>
              </a:pathLst>
            </a:custGeom>
            <a:ln w="76200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</a:lstStyle>
            <a:p>
              <a:pPr algn="ctr" fontAlgn="auto">
                <a:defRPr/>
              </a:pPr>
              <a:endParaRPr lang="en-US" sz="2400">
                <a:latin typeface="Trebuchet MS"/>
                <a:ea typeface="Trebuchet MS"/>
                <a:cs typeface="Trebuchet MS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 rot="10800000">
              <a:off x="7904470" y="1822516"/>
              <a:ext cx="800332" cy="2527883"/>
            </a:xfrm>
            <a:custGeom>
              <a:avLst/>
              <a:gdLst>
                <a:gd name="connsiteX0" fmla="*/ 800100 w 800100"/>
                <a:gd name="connsiteY0" fmla="*/ 0 h 2527300"/>
                <a:gd name="connsiteX1" fmla="*/ 0 w 800100"/>
                <a:gd name="connsiteY1" fmla="*/ 6350 h 2527300"/>
                <a:gd name="connsiteX2" fmla="*/ 6350 w 800100"/>
                <a:gd name="connsiteY2" fmla="*/ 2527300 h 2527300"/>
                <a:gd name="connsiteX3" fmla="*/ 793750 w 800100"/>
                <a:gd name="connsiteY3" fmla="*/ 2527300 h 252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0" h="2527300">
                  <a:moveTo>
                    <a:pt x="800100" y="0"/>
                  </a:moveTo>
                  <a:lnTo>
                    <a:pt x="0" y="6350"/>
                  </a:lnTo>
                  <a:cubicBezTo>
                    <a:pt x="2117" y="846667"/>
                    <a:pt x="4233" y="1686983"/>
                    <a:pt x="6350" y="2527300"/>
                  </a:cubicBezTo>
                  <a:lnTo>
                    <a:pt x="793750" y="2527300"/>
                  </a:lnTo>
                </a:path>
              </a:pathLst>
            </a:custGeom>
            <a:ln w="76200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</a:lstStyle>
            <a:p>
              <a:pPr algn="ctr" fontAlgn="auto">
                <a:defRPr/>
              </a:pPr>
              <a:endParaRPr lang="en-US" sz="2400">
                <a:latin typeface="Trebuchet MS"/>
                <a:ea typeface="Trebuchet MS"/>
                <a:cs typeface="Trebuchet MS"/>
              </a:endParaRPr>
            </a:p>
          </p:txBody>
        </p:sp>
      </p:grpSp>
      <p:pic>
        <p:nvPicPr>
          <p:cNvPr id="10" name="Picture 5" descr="CM_QuotationMarks_Fill-gre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9527118" y="1464734"/>
            <a:ext cx="797983" cy="47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CM_QuotationMarks_Fill-gre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27118" y="4868334"/>
            <a:ext cx="797983" cy="4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4" y="1466850"/>
            <a:ext cx="6963833" cy="41634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quote"/>
          <p:cNvSpPr>
            <a:spLocks noGrp="1"/>
          </p:cNvSpPr>
          <p:nvPr>
            <p:ph type="body" sz="quarter" idx="13"/>
          </p:nvPr>
        </p:nvSpPr>
        <p:spPr>
          <a:xfrm>
            <a:off x="8271940" y="2033352"/>
            <a:ext cx="3266017" cy="2742613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1467">
                <a:solidFill>
                  <a:srgbClr val="7F7F7F"/>
                </a:solidFill>
                <a:latin typeface="Trebuchet MS"/>
                <a:cs typeface="Trebuchet MS"/>
              </a:defRPr>
            </a:lvl1pPr>
            <a:lvl2pPr>
              <a:defRPr sz="1867">
                <a:latin typeface="+mn-lt"/>
              </a:defRPr>
            </a:lvl2pPr>
            <a:lvl3pPr>
              <a:defRPr sz="1867">
                <a:latin typeface="+mn-lt"/>
              </a:defRPr>
            </a:lvl3pPr>
            <a:lvl4pPr>
              <a:defRPr sz="1867">
                <a:latin typeface="+mn-lt"/>
              </a:defRPr>
            </a:lvl4pPr>
            <a:lvl5pPr>
              <a:defRPr sz="1867">
                <a:latin typeface="+mn-lt"/>
              </a:defRPr>
            </a:lvl5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51039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content-quot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8"/>
          <p:cNvGrpSpPr/>
          <p:nvPr/>
        </p:nvGrpSpPr>
        <p:grpSpPr>
          <a:xfrm>
            <a:off x="431801" y="1714500"/>
            <a:ext cx="3393017" cy="3369733"/>
            <a:chOff x="6159304" y="1822515"/>
            <a:chExt cx="2545498" cy="2527883"/>
          </a:xfrm>
        </p:grpSpPr>
        <p:sp>
          <p:nvSpPr>
            <p:cNvPr id="8" name="Freeform 7"/>
            <p:cNvSpPr/>
            <p:nvPr/>
          </p:nvSpPr>
          <p:spPr>
            <a:xfrm>
              <a:off x="6159304" y="1822515"/>
              <a:ext cx="800331" cy="2527883"/>
            </a:xfrm>
            <a:custGeom>
              <a:avLst/>
              <a:gdLst>
                <a:gd name="connsiteX0" fmla="*/ 800100 w 800100"/>
                <a:gd name="connsiteY0" fmla="*/ 0 h 2527300"/>
                <a:gd name="connsiteX1" fmla="*/ 0 w 800100"/>
                <a:gd name="connsiteY1" fmla="*/ 6350 h 2527300"/>
                <a:gd name="connsiteX2" fmla="*/ 6350 w 800100"/>
                <a:gd name="connsiteY2" fmla="*/ 2527300 h 2527300"/>
                <a:gd name="connsiteX3" fmla="*/ 793750 w 800100"/>
                <a:gd name="connsiteY3" fmla="*/ 2527300 h 252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0" h="2527300">
                  <a:moveTo>
                    <a:pt x="800100" y="0"/>
                  </a:moveTo>
                  <a:lnTo>
                    <a:pt x="0" y="6350"/>
                  </a:lnTo>
                  <a:cubicBezTo>
                    <a:pt x="2117" y="846667"/>
                    <a:pt x="4233" y="1686983"/>
                    <a:pt x="6350" y="2527300"/>
                  </a:cubicBezTo>
                  <a:lnTo>
                    <a:pt x="793750" y="2527300"/>
                  </a:lnTo>
                </a:path>
              </a:pathLst>
            </a:custGeom>
            <a:ln w="76200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</a:lstStyle>
            <a:p>
              <a:pPr algn="ctr" fontAlgn="auto">
                <a:defRPr/>
              </a:pPr>
              <a:endParaRPr lang="en-US" sz="2400">
                <a:latin typeface="Trebuchet MS"/>
                <a:ea typeface="Trebuchet MS"/>
                <a:cs typeface="Trebuchet MS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 rot="10800000">
              <a:off x="7904471" y="1822515"/>
              <a:ext cx="800331" cy="2527883"/>
            </a:xfrm>
            <a:custGeom>
              <a:avLst/>
              <a:gdLst>
                <a:gd name="connsiteX0" fmla="*/ 800100 w 800100"/>
                <a:gd name="connsiteY0" fmla="*/ 0 h 2527300"/>
                <a:gd name="connsiteX1" fmla="*/ 0 w 800100"/>
                <a:gd name="connsiteY1" fmla="*/ 6350 h 2527300"/>
                <a:gd name="connsiteX2" fmla="*/ 6350 w 800100"/>
                <a:gd name="connsiteY2" fmla="*/ 2527300 h 2527300"/>
                <a:gd name="connsiteX3" fmla="*/ 793750 w 800100"/>
                <a:gd name="connsiteY3" fmla="*/ 2527300 h 252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0" h="2527300">
                  <a:moveTo>
                    <a:pt x="800100" y="0"/>
                  </a:moveTo>
                  <a:lnTo>
                    <a:pt x="0" y="6350"/>
                  </a:lnTo>
                  <a:cubicBezTo>
                    <a:pt x="2117" y="846667"/>
                    <a:pt x="4233" y="1686983"/>
                    <a:pt x="6350" y="2527300"/>
                  </a:cubicBezTo>
                  <a:lnTo>
                    <a:pt x="793750" y="2527300"/>
                  </a:lnTo>
                </a:path>
              </a:pathLst>
            </a:custGeom>
            <a:ln w="76200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>
              <a:defPPr>
                <a:defRPr lang="en-US"/>
              </a:defPPr>
              <a:lvl1pPr marL="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defTabSz="914400" rtl="0" eaLnBrk="0" fontAlgn="base" latinLnBrk="0" hangingPunct="0">
                <a:spcBef>
                  <a:spcPct val="0"/>
                </a:spcBef>
                <a:spcAft>
                  <a:spcPct val="0"/>
                </a:spcAft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</a:lstStyle>
            <a:p>
              <a:pPr algn="ctr" fontAlgn="auto">
                <a:defRPr/>
              </a:pPr>
              <a:endParaRPr lang="en-US" sz="2400">
                <a:latin typeface="Trebuchet MS"/>
                <a:ea typeface="Trebuchet MS"/>
                <a:cs typeface="Trebuchet MS"/>
              </a:endParaRPr>
            </a:p>
          </p:txBody>
        </p:sp>
      </p:grpSp>
      <p:pic>
        <p:nvPicPr>
          <p:cNvPr id="10" name="Picture 5" descr="CM_QuotationMarks_Fill-gre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752600" y="1464734"/>
            <a:ext cx="795867" cy="478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CM_QuotationMarks_Fill-gre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2600" y="4868334"/>
            <a:ext cx="795867" cy="4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quote"/>
          <p:cNvSpPr>
            <a:spLocks noGrp="1"/>
          </p:cNvSpPr>
          <p:nvPr>
            <p:ph type="body" sz="quarter" idx="13"/>
          </p:nvPr>
        </p:nvSpPr>
        <p:spPr>
          <a:xfrm>
            <a:off x="491272" y="2030180"/>
            <a:ext cx="3266017" cy="2742613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1467">
                <a:solidFill>
                  <a:srgbClr val="7F7F7F"/>
                </a:solidFill>
                <a:latin typeface="Trebuchet MS"/>
                <a:cs typeface="Trebuchet MS"/>
              </a:defRPr>
            </a:lvl1pPr>
            <a:lvl2pPr>
              <a:defRPr sz="1867">
                <a:latin typeface="+mn-lt"/>
              </a:defRPr>
            </a:lvl2pPr>
            <a:lvl3pPr>
              <a:defRPr sz="1867">
                <a:latin typeface="+mn-lt"/>
              </a:defRPr>
            </a:lvl3pPr>
            <a:lvl4pPr>
              <a:defRPr sz="1867">
                <a:latin typeface="+mn-lt"/>
              </a:defRPr>
            </a:lvl4pPr>
            <a:lvl5pPr>
              <a:defRPr sz="1867">
                <a:latin typeface="+mn-lt"/>
              </a:defRPr>
            </a:lvl5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text"/>
          <p:cNvSpPr>
            <a:spLocks noGrp="1"/>
          </p:cNvSpPr>
          <p:nvPr>
            <p:ph type="body" sz="quarter" idx="11"/>
          </p:nvPr>
        </p:nvSpPr>
        <p:spPr>
          <a:xfrm>
            <a:off x="4442885" y="1466850"/>
            <a:ext cx="6963833" cy="41634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72016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quot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auto">
          <a:xfrm>
            <a:off x="5655734" y="1803400"/>
            <a:ext cx="2186517" cy="2999317"/>
          </a:xfrm>
          <a:custGeom>
            <a:avLst/>
            <a:gdLst>
              <a:gd name="connsiteX0" fmla="*/ 800100 w 800100"/>
              <a:gd name="connsiteY0" fmla="*/ 0 h 2527300"/>
              <a:gd name="connsiteX1" fmla="*/ 0 w 800100"/>
              <a:gd name="connsiteY1" fmla="*/ 6350 h 2527300"/>
              <a:gd name="connsiteX2" fmla="*/ 6350 w 800100"/>
              <a:gd name="connsiteY2" fmla="*/ 2527300 h 2527300"/>
              <a:gd name="connsiteX3" fmla="*/ 793750 w 800100"/>
              <a:gd name="connsiteY3" fmla="*/ 2527300 h 252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2527300">
                <a:moveTo>
                  <a:pt x="800100" y="0"/>
                </a:moveTo>
                <a:lnTo>
                  <a:pt x="0" y="6350"/>
                </a:lnTo>
                <a:cubicBezTo>
                  <a:pt x="2117" y="846667"/>
                  <a:pt x="4233" y="1686983"/>
                  <a:pt x="6350" y="2527300"/>
                </a:cubicBezTo>
                <a:lnTo>
                  <a:pt x="793750" y="2527300"/>
                </a:lnTo>
              </a:path>
            </a:pathLst>
          </a:custGeom>
          <a:ln w="76200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9" name="Freeform 8"/>
          <p:cNvSpPr/>
          <p:nvPr/>
        </p:nvSpPr>
        <p:spPr bwMode="auto">
          <a:xfrm rot="10800000">
            <a:off x="9474201" y="1803400"/>
            <a:ext cx="2199217" cy="2999317"/>
          </a:xfrm>
          <a:custGeom>
            <a:avLst/>
            <a:gdLst>
              <a:gd name="connsiteX0" fmla="*/ 800100 w 800100"/>
              <a:gd name="connsiteY0" fmla="*/ 0 h 2527300"/>
              <a:gd name="connsiteX1" fmla="*/ 0 w 800100"/>
              <a:gd name="connsiteY1" fmla="*/ 6350 h 2527300"/>
              <a:gd name="connsiteX2" fmla="*/ 6350 w 800100"/>
              <a:gd name="connsiteY2" fmla="*/ 2527300 h 2527300"/>
              <a:gd name="connsiteX3" fmla="*/ 793750 w 800100"/>
              <a:gd name="connsiteY3" fmla="*/ 2527300 h 252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2527300">
                <a:moveTo>
                  <a:pt x="800100" y="0"/>
                </a:moveTo>
                <a:lnTo>
                  <a:pt x="0" y="6350"/>
                </a:lnTo>
                <a:cubicBezTo>
                  <a:pt x="2117" y="846667"/>
                  <a:pt x="4233" y="1686983"/>
                  <a:pt x="6350" y="2527300"/>
                </a:cubicBezTo>
                <a:lnTo>
                  <a:pt x="793750" y="2527300"/>
                </a:lnTo>
              </a:path>
            </a:pathLst>
          </a:custGeom>
          <a:ln w="76200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pic>
        <p:nvPicPr>
          <p:cNvPr id="10" name="Picture 4" descr="CM_QuotationMarks_Fill-gre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8276167" y="1545167"/>
            <a:ext cx="795867" cy="4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CM_QuotationMarks_Fill-gre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6167" y="4559301"/>
            <a:ext cx="795867" cy="4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2" y="1466851"/>
            <a:ext cx="4277781" cy="3799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quote"/>
          <p:cNvSpPr>
            <a:spLocks noGrp="1"/>
          </p:cNvSpPr>
          <p:nvPr>
            <p:ph type="body" sz="quarter" idx="13"/>
          </p:nvPr>
        </p:nvSpPr>
        <p:spPr>
          <a:xfrm>
            <a:off x="5920321" y="2148317"/>
            <a:ext cx="5482167" cy="233680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1467">
                <a:solidFill>
                  <a:srgbClr val="7F7F7F"/>
                </a:solidFill>
                <a:latin typeface="Trebuchet MS"/>
                <a:cs typeface="Trebuchet MS"/>
              </a:defRPr>
            </a:lvl1pPr>
            <a:lvl2pPr>
              <a:defRPr sz="1867">
                <a:latin typeface="+mn-lt"/>
              </a:defRPr>
            </a:lvl2pPr>
            <a:lvl3pPr>
              <a:defRPr sz="1867">
                <a:latin typeface="+mn-lt"/>
              </a:defRPr>
            </a:lvl3pPr>
            <a:lvl4pPr>
              <a:defRPr sz="1867">
                <a:latin typeface="+mn-lt"/>
              </a:defRPr>
            </a:lvl4pPr>
            <a:lvl5pPr>
              <a:defRPr sz="1867">
                <a:latin typeface="+mn-lt"/>
              </a:defRPr>
            </a:lvl5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attribution"/>
          <p:cNvSpPr>
            <a:spLocks noGrp="1"/>
          </p:cNvSpPr>
          <p:nvPr>
            <p:ph type="body" sz="quarter" idx="14"/>
          </p:nvPr>
        </p:nvSpPr>
        <p:spPr>
          <a:xfrm>
            <a:off x="5672668" y="5222273"/>
            <a:ext cx="6000749" cy="5334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333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0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26070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quot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 bwMode="auto">
          <a:xfrm>
            <a:off x="465667" y="1803400"/>
            <a:ext cx="2186517" cy="2999317"/>
          </a:xfrm>
          <a:custGeom>
            <a:avLst/>
            <a:gdLst>
              <a:gd name="connsiteX0" fmla="*/ 800100 w 800100"/>
              <a:gd name="connsiteY0" fmla="*/ 0 h 2527300"/>
              <a:gd name="connsiteX1" fmla="*/ 0 w 800100"/>
              <a:gd name="connsiteY1" fmla="*/ 6350 h 2527300"/>
              <a:gd name="connsiteX2" fmla="*/ 6350 w 800100"/>
              <a:gd name="connsiteY2" fmla="*/ 2527300 h 2527300"/>
              <a:gd name="connsiteX3" fmla="*/ 793750 w 800100"/>
              <a:gd name="connsiteY3" fmla="*/ 2527300 h 252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2527300">
                <a:moveTo>
                  <a:pt x="800100" y="0"/>
                </a:moveTo>
                <a:lnTo>
                  <a:pt x="0" y="6350"/>
                </a:lnTo>
                <a:cubicBezTo>
                  <a:pt x="2117" y="846667"/>
                  <a:pt x="4233" y="1686983"/>
                  <a:pt x="6350" y="2527300"/>
                </a:cubicBezTo>
                <a:lnTo>
                  <a:pt x="793750" y="2527300"/>
                </a:lnTo>
              </a:path>
            </a:pathLst>
          </a:custGeom>
          <a:ln w="76200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9" name="Freeform 8"/>
          <p:cNvSpPr/>
          <p:nvPr/>
        </p:nvSpPr>
        <p:spPr bwMode="auto">
          <a:xfrm rot="10800000">
            <a:off x="4284134" y="1803400"/>
            <a:ext cx="2199217" cy="2999317"/>
          </a:xfrm>
          <a:custGeom>
            <a:avLst/>
            <a:gdLst>
              <a:gd name="connsiteX0" fmla="*/ 800100 w 800100"/>
              <a:gd name="connsiteY0" fmla="*/ 0 h 2527300"/>
              <a:gd name="connsiteX1" fmla="*/ 0 w 800100"/>
              <a:gd name="connsiteY1" fmla="*/ 6350 h 2527300"/>
              <a:gd name="connsiteX2" fmla="*/ 6350 w 800100"/>
              <a:gd name="connsiteY2" fmla="*/ 2527300 h 2527300"/>
              <a:gd name="connsiteX3" fmla="*/ 793750 w 800100"/>
              <a:gd name="connsiteY3" fmla="*/ 2527300 h 252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2527300">
                <a:moveTo>
                  <a:pt x="800100" y="0"/>
                </a:moveTo>
                <a:lnTo>
                  <a:pt x="0" y="6350"/>
                </a:lnTo>
                <a:cubicBezTo>
                  <a:pt x="2117" y="846667"/>
                  <a:pt x="4233" y="1686983"/>
                  <a:pt x="6350" y="2527300"/>
                </a:cubicBezTo>
                <a:lnTo>
                  <a:pt x="793750" y="2527300"/>
                </a:lnTo>
              </a:path>
            </a:pathLst>
          </a:custGeom>
          <a:ln w="76200"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pic>
        <p:nvPicPr>
          <p:cNvPr id="10" name="Picture 4" descr="CM_QuotationMarks_Fill-gre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3086100" y="1545167"/>
            <a:ext cx="797984" cy="4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M_QuotationMarks_Fill-grey.e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6100" y="4559301"/>
            <a:ext cx="797984" cy="4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quote"/>
          <p:cNvSpPr>
            <a:spLocks noGrp="1"/>
          </p:cNvSpPr>
          <p:nvPr>
            <p:ph type="body" sz="quarter" idx="13"/>
          </p:nvPr>
        </p:nvSpPr>
        <p:spPr>
          <a:xfrm>
            <a:off x="730251" y="2167467"/>
            <a:ext cx="5482167" cy="233680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1467">
                <a:solidFill>
                  <a:srgbClr val="7F7F7F"/>
                </a:solidFill>
                <a:latin typeface="Trebuchet MS"/>
                <a:cs typeface="Trebuchet MS"/>
              </a:defRPr>
            </a:lvl1pPr>
            <a:lvl2pPr>
              <a:defRPr sz="1867">
                <a:latin typeface="+mn-lt"/>
              </a:defRPr>
            </a:lvl2pPr>
            <a:lvl3pPr>
              <a:defRPr sz="1867">
                <a:latin typeface="+mn-lt"/>
              </a:defRPr>
            </a:lvl3pPr>
            <a:lvl4pPr>
              <a:defRPr sz="1867">
                <a:latin typeface="+mn-lt"/>
              </a:defRPr>
            </a:lvl4pPr>
            <a:lvl5pPr>
              <a:defRPr sz="1867">
                <a:latin typeface="+mn-lt"/>
              </a:defRPr>
            </a:lvl5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7" name="attribution"/>
          <p:cNvSpPr>
            <a:spLocks noGrp="1"/>
          </p:cNvSpPr>
          <p:nvPr>
            <p:ph type="body" sz="quarter" idx="14"/>
          </p:nvPr>
        </p:nvSpPr>
        <p:spPr>
          <a:xfrm>
            <a:off x="482601" y="5222273"/>
            <a:ext cx="6000749" cy="533400"/>
          </a:xfrm>
          <a:prstGeom prst="rect">
            <a:avLst/>
          </a:prstGeom>
        </p:spPr>
        <p:txBody>
          <a:bodyPr rIns="0"/>
          <a:lstStyle>
            <a:lvl1pPr marL="0" indent="0">
              <a:buNone/>
              <a:defRPr sz="1333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9" name="text"/>
          <p:cNvSpPr>
            <a:spLocks noGrp="1"/>
          </p:cNvSpPr>
          <p:nvPr>
            <p:ph type="body" sz="quarter" idx="11"/>
          </p:nvPr>
        </p:nvSpPr>
        <p:spPr>
          <a:xfrm>
            <a:off x="7128936" y="1466851"/>
            <a:ext cx="4277781" cy="3799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9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91123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" descr="table"/>
          <p:cNvGraphicFramePr>
            <a:graphicFrameLocks noGrp="1"/>
          </p:cNvGraphicFramePr>
          <p:nvPr/>
        </p:nvGraphicFramePr>
        <p:xfrm>
          <a:off x="463551" y="1761067"/>
          <a:ext cx="11201400" cy="4343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4483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24" marR="121924" marT="60961" marB="60961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1" name="caption"/>
          <p:cNvSpPr>
            <a:spLocks noGrp="1"/>
          </p:cNvSpPr>
          <p:nvPr>
            <p:ph type="body" sz="quarter" idx="11"/>
          </p:nvPr>
        </p:nvSpPr>
        <p:spPr>
          <a:xfrm>
            <a:off x="476019" y="1466854"/>
            <a:ext cx="11207981" cy="239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0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33605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video"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y_circle"/>
          <p:cNvSpPr/>
          <p:nvPr/>
        </p:nvSpPr>
        <p:spPr>
          <a:xfrm>
            <a:off x="5344584" y="3302000"/>
            <a:ext cx="1507067" cy="150706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8" name="play_triangle"/>
          <p:cNvSpPr/>
          <p:nvPr/>
        </p:nvSpPr>
        <p:spPr>
          <a:xfrm rot="5400000">
            <a:off x="5837767" y="3788834"/>
            <a:ext cx="668867" cy="575733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 fontAlgn="auto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4" name="video_image"/>
          <p:cNvSpPr>
            <a:spLocks noGrp="1"/>
          </p:cNvSpPr>
          <p:nvPr>
            <p:ph type="pic" sz="quarter" idx="14"/>
          </p:nvPr>
        </p:nvSpPr>
        <p:spPr>
          <a:xfrm>
            <a:off x="463554" y="2264833"/>
            <a:ext cx="11154833" cy="346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1" name="stat_context"/>
          <p:cNvSpPr>
            <a:spLocks noGrp="1"/>
          </p:cNvSpPr>
          <p:nvPr>
            <p:ph type="body" sz="quarter" idx="11"/>
          </p:nvPr>
        </p:nvSpPr>
        <p:spPr>
          <a:xfrm>
            <a:off x="476019" y="1466852"/>
            <a:ext cx="10930699" cy="6667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282839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image-wall-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mage_border1"/>
          <p:cNvSpPr>
            <a:spLocks noChangeArrowheads="1"/>
          </p:cNvSpPr>
          <p:nvPr/>
        </p:nvSpPr>
        <p:spPr bwMode="auto">
          <a:xfrm>
            <a:off x="465667" y="1382184"/>
            <a:ext cx="4552951" cy="4326467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0" name="image_border2"/>
          <p:cNvSpPr>
            <a:spLocks noChangeArrowheads="1"/>
          </p:cNvSpPr>
          <p:nvPr/>
        </p:nvSpPr>
        <p:spPr bwMode="auto">
          <a:xfrm>
            <a:off x="5160434" y="1382184"/>
            <a:ext cx="6457951" cy="2139949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image_border3"/>
          <p:cNvSpPr>
            <a:spLocks noChangeArrowheads="1"/>
          </p:cNvSpPr>
          <p:nvPr/>
        </p:nvSpPr>
        <p:spPr bwMode="auto">
          <a:xfrm>
            <a:off x="5160434" y="3649134"/>
            <a:ext cx="3145367" cy="2059517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2" name="image_border4"/>
          <p:cNvSpPr>
            <a:spLocks noChangeArrowheads="1"/>
          </p:cNvSpPr>
          <p:nvPr/>
        </p:nvSpPr>
        <p:spPr bwMode="auto">
          <a:xfrm>
            <a:off x="8458200" y="3649134"/>
            <a:ext cx="3160184" cy="2059517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4" name="image1"/>
          <p:cNvSpPr>
            <a:spLocks noGrp="1"/>
          </p:cNvSpPr>
          <p:nvPr>
            <p:ph type="pic" sz="quarter" idx="13"/>
          </p:nvPr>
        </p:nvSpPr>
        <p:spPr>
          <a:xfrm>
            <a:off x="465669" y="1382185"/>
            <a:ext cx="4552951" cy="4326467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4" name="image2"/>
          <p:cNvSpPr>
            <a:spLocks noGrp="1"/>
          </p:cNvSpPr>
          <p:nvPr>
            <p:ph type="pic" sz="quarter" idx="14"/>
          </p:nvPr>
        </p:nvSpPr>
        <p:spPr>
          <a:xfrm>
            <a:off x="5160439" y="1382184"/>
            <a:ext cx="6457951" cy="2139949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5" name="image3"/>
          <p:cNvSpPr>
            <a:spLocks noGrp="1"/>
          </p:cNvSpPr>
          <p:nvPr>
            <p:ph type="pic" sz="quarter" idx="15"/>
          </p:nvPr>
        </p:nvSpPr>
        <p:spPr>
          <a:xfrm>
            <a:off x="5158879" y="3649136"/>
            <a:ext cx="3145367" cy="2059517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6" name="image4"/>
          <p:cNvSpPr>
            <a:spLocks noGrp="1"/>
          </p:cNvSpPr>
          <p:nvPr>
            <p:ph type="pic" sz="quarter" idx="16"/>
          </p:nvPr>
        </p:nvSpPr>
        <p:spPr>
          <a:xfrm>
            <a:off x="8496267" y="3649136"/>
            <a:ext cx="3120000" cy="2059517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7" name="go_to_button"/>
          <p:cNvSpPr>
            <a:spLocks noGrp="1"/>
          </p:cNvSpPr>
          <p:nvPr>
            <p:ph type="body" sz="quarter" idx="19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1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2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30760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image-wall-x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mage_border1"/>
          <p:cNvSpPr>
            <a:spLocks noChangeArrowheads="1"/>
          </p:cNvSpPr>
          <p:nvPr/>
        </p:nvSpPr>
        <p:spPr bwMode="auto">
          <a:xfrm>
            <a:off x="461433" y="1380067"/>
            <a:ext cx="3058584" cy="2901951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3" name="image_border6"/>
          <p:cNvSpPr>
            <a:spLocks noChangeArrowheads="1"/>
          </p:cNvSpPr>
          <p:nvPr/>
        </p:nvSpPr>
        <p:spPr bwMode="auto">
          <a:xfrm>
            <a:off x="461433" y="4425951"/>
            <a:ext cx="3058584" cy="1382183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7" name="image_border7"/>
          <p:cNvSpPr>
            <a:spLocks noChangeArrowheads="1"/>
          </p:cNvSpPr>
          <p:nvPr/>
        </p:nvSpPr>
        <p:spPr bwMode="auto">
          <a:xfrm>
            <a:off x="3689351" y="4425951"/>
            <a:ext cx="3058583" cy="1382183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8" name="image_border4"/>
          <p:cNvSpPr>
            <a:spLocks noChangeArrowheads="1"/>
          </p:cNvSpPr>
          <p:nvPr/>
        </p:nvSpPr>
        <p:spPr bwMode="auto">
          <a:xfrm>
            <a:off x="3689351" y="2899833"/>
            <a:ext cx="3058583" cy="1382184"/>
          </a:xfrm>
          <a:prstGeom prst="rect">
            <a:avLst/>
          </a:prstGeom>
          <a:noFill/>
          <a:ln w="19050">
            <a:solidFill>
              <a:srgbClr val="CACACA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20" name="image_border2"/>
          <p:cNvSpPr>
            <a:spLocks noChangeArrowheads="1"/>
          </p:cNvSpPr>
          <p:nvPr/>
        </p:nvSpPr>
        <p:spPr bwMode="auto">
          <a:xfrm>
            <a:off x="3689352" y="1380067"/>
            <a:ext cx="3803649" cy="1382184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24" name="image_border5"/>
          <p:cNvSpPr>
            <a:spLocks noChangeArrowheads="1"/>
          </p:cNvSpPr>
          <p:nvPr/>
        </p:nvSpPr>
        <p:spPr bwMode="auto">
          <a:xfrm>
            <a:off x="6919385" y="2906184"/>
            <a:ext cx="3058583" cy="2901949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25" name="image_border3"/>
          <p:cNvSpPr>
            <a:spLocks noChangeArrowheads="1"/>
          </p:cNvSpPr>
          <p:nvPr/>
        </p:nvSpPr>
        <p:spPr bwMode="auto">
          <a:xfrm>
            <a:off x="7651751" y="1380067"/>
            <a:ext cx="2326216" cy="1382184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4" name="image1"/>
          <p:cNvSpPr>
            <a:spLocks noGrp="1"/>
          </p:cNvSpPr>
          <p:nvPr>
            <p:ph type="pic" sz="quarter" idx="13"/>
          </p:nvPr>
        </p:nvSpPr>
        <p:spPr>
          <a:xfrm>
            <a:off x="465668" y="1382184"/>
            <a:ext cx="3056467" cy="2901949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4" name="image2"/>
          <p:cNvSpPr>
            <a:spLocks noGrp="1"/>
          </p:cNvSpPr>
          <p:nvPr>
            <p:ph type="pic" sz="quarter" idx="14"/>
          </p:nvPr>
        </p:nvSpPr>
        <p:spPr>
          <a:xfrm>
            <a:off x="3692530" y="1373405"/>
            <a:ext cx="3802593" cy="1390963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5" name="image4"/>
          <p:cNvSpPr>
            <a:spLocks noGrp="1"/>
          </p:cNvSpPr>
          <p:nvPr>
            <p:ph type="pic" sz="quarter" idx="15"/>
          </p:nvPr>
        </p:nvSpPr>
        <p:spPr>
          <a:xfrm>
            <a:off x="3691468" y="2901954"/>
            <a:ext cx="3058584" cy="1382183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6" name="image3"/>
          <p:cNvSpPr>
            <a:spLocks noGrp="1"/>
          </p:cNvSpPr>
          <p:nvPr>
            <p:ph type="pic" sz="quarter" idx="16"/>
          </p:nvPr>
        </p:nvSpPr>
        <p:spPr>
          <a:xfrm>
            <a:off x="7653873" y="1382187"/>
            <a:ext cx="2326217" cy="1382183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21" name="image5"/>
          <p:cNvSpPr>
            <a:spLocks noGrp="1"/>
          </p:cNvSpPr>
          <p:nvPr>
            <p:ph type="pic" sz="quarter" idx="17"/>
          </p:nvPr>
        </p:nvSpPr>
        <p:spPr>
          <a:xfrm>
            <a:off x="6921500" y="2908303"/>
            <a:ext cx="3058584" cy="2901951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22" name="image7"/>
          <p:cNvSpPr>
            <a:spLocks noGrp="1"/>
          </p:cNvSpPr>
          <p:nvPr>
            <p:ph type="pic" sz="quarter" idx="18"/>
          </p:nvPr>
        </p:nvSpPr>
        <p:spPr>
          <a:xfrm>
            <a:off x="3691467" y="4428071"/>
            <a:ext cx="3058584" cy="1382183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9" name="image6"/>
          <p:cNvSpPr>
            <a:spLocks noGrp="1"/>
          </p:cNvSpPr>
          <p:nvPr>
            <p:ph type="pic" sz="quarter" idx="19"/>
          </p:nvPr>
        </p:nvSpPr>
        <p:spPr>
          <a:xfrm>
            <a:off x="463551" y="4428071"/>
            <a:ext cx="3058584" cy="1382183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27" name="go_to_button"/>
          <p:cNvSpPr>
            <a:spLocks noGrp="1"/>
          </p:cNvSpPr>
          <p:nvPr>
            <p:ph type="body" sz="quarter" idx="22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0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31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14584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-full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mage"/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057071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-section-header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dient_overlay"/>
          <p:cNvPicPr>
            <a:picLocks noChangeAspect="1"/>
          </p:cNvPicPr>
          <p:nvPr userDrawn="1"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ction_title"/>
          <p:cNvSpPr>
            <a:spLocks noGrp="1"/>
          </p:cNvSpPr>
          <p:nvPr>
            <p:ph type="title"/>
          </p:nvPr>
        </p:nvSpPr>
        <p:spPr>
          <a:xfrm>
            <a:off x="1079500" y="848781"/>
            <a:ext cx="10337800" cy="1044048"/>
          </a:xfrm>
          <a:prstGeom prst="rect">
            <a:avLst/>
          </a:prstGeom>
        </p:spPr>
        <p:txBody>
          <a:bodyPr lIns="46800" tIns="46800" rIns="46800" bIns="46800"/>
          <a:lstStyle>
            <a:lvl1pPr eaLnBrk="1" hangingPunct="1">
              <a:defRPr sz="2933" cap="all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>
                <a:sym typeface="Helvetica" charset="0"/>
              </a:rPr>
              <a:t>Click to edit Master title style</a:t>
            </a:r>
            <a:endParaRPr lang="en-US">
              <a:sym typeface="Helvetica" charset="0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1130300" y="2180862"/>
            <a:ext cx="9755717" cy="37596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pic>
        <p:nvPicPr>
          <p:cNvPr id="4" name="mintel_logo">
            <a:extLst>
              <a:ext uri="{FF2B5EF4-FFF2-40B4-BE49-F238E27FC236}">
                <a16:creationId xmlns:a16="http://schemas.microsoft.com/office/drawing/2014/main" id="{0C880154-6A97-024B-6159-8E1D262904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342" y="6115201"/>
            <a:ext cx="802021" cy="2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53441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-analy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title"/>
          <p:cNvSpPr txBox="1"/>
          <p:nvPr/>
        </p:nvSpPr>
        <p:spPr>
          <a:xfrm>
            <a:off x="385234" y="476251"/>
            <a:ext cx="7031567" cy="575733"/>
          </a:xfrm>
          <a:prstGeom prst="rect">
            <a:avLst/>
          </a:prstGeom>
        </p:spPr>
        <p:txBody>
          <a:bodyPr lIns="62400" rIns="62400">
            <a:normAutofit/>
          </a:bodyPr>
          <a:lstStyle>
            <a:defPPr>
              <a:defRPr lang="en-US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GB" sz="2133">
                <a:latin typeface="Trebuchet MS"/>
                <a:ea typeface="Trebuchet MS"/>
                <a:cs typeface="Trebuchet MS"/>
              </a:rPr>
              <a:t>Meet the Expert</a:t>
            </a:r>
          </a:p>
        </p:txBody>
      </p:sp>
      <p:sp>
        <p:nvSpPr>
          <p:cNvPr id="3" name="analyst_photo"/>
          <p:cNvSpPr>
            <a:spLocks noGrp="1"/>
          </p:cNvSpPr>
          <p:nvPr>
            <p:ph type="pic" sz="quarter" idx="10"/>
          </p:nvPr>
        </p:nvSpPr>
        <p:spPr>
          <a:xfrm>
            <a:off x="438150" y="1500721"/>
            <a:ext cx="2586567" cy="2586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3" name="analyst_info"/>
          <p:cNvSpPr>
            <a:spLocks noGrp="1"/>
          </p:cNvSpPr>
          <p:nvPr>
            <p:ph type="body" sz="quarter" idx="16"/>
          </p:nvPr>
        </p:nvSpPr>
        <p:spPr>
          <a:xfrm>
            <a:off x="444505" y="4089400"/>
            <a:ext cx="6972300" cy="1114776"/>
          </a:xfrm>
          <a:prstGeom prst="rect">
            <a:avLst/>
          </a:prstGeom>
        </p:spPr>
        <p:txBody>
          <a:bodyPr lIns="0" tIns="46800" rIns="0" bIns="46800"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1" name="background"/>
          <p:cNvSpPr/>
          <p:nvPr userDrawn="1"/>
        </p:nvSpPr>
        <p:spPr>
          <a:xfrm>
            <a:off x="8282518" y="1"/>
            <a:ext cx="3572933" cy="6864351"/>
          </a:xfrm>
          <a:prstGeom prst="rect">
            <a:avLst/>
          </a:prstGeom>
          <a:solidFill>
            <a:srgbClr val="E8E9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>
              <a:defRPr/>
            </a:pPr>
            <a:endParaRPr lang="en-US" sz="2400"/>
          </a:p>
        </p:txBody>
      </p:sp>
      <p:pic>
        <p:nvPicPr>
          <p:cNvPr id="14" name="description" descr="D:\Design\Kern Up 2019\MINTEL BRAND UPDATE\03 Marketing Material\05 Microsoft Templates\Images\Experts in what consumers want and why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99967" y="1494367"/>
            <a:ext cx="3733800" cy="171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shapes" descr="C:\Users\Taylor Kraft\Google Drive\Em &amp; Ems 2020\MINTEL BRAND UPDATE\03 Marketing Material\05 Microsoft Templates\Images\Patter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 r="34003"/>
          <a:stretch>
            <a:fillRect/>
          </a:stretch>
        </p:blipFill>
        <p:spPr bwMode="auto">
          <a:xfrm>
            <a:off x="8282518" y="4713818"/>
            <a:ext cx="3572933" cy="2144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trapline_text"/>
          <p:cNvSpPr txBox="1"/>
          <p:nvPr userDrawn="1"/>
        </p:nvSpPr>
        <p:spPr>
          <a:xfrm>
            <a:off x="465667" y="6350000"/>
            <a:ext cx="388831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0" tIns="0" rIns="0" bIns="0">
            <a:spAutoFit/>
          </a:bodyPr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fontAlgn="auto">
              <a:defRPr/>
            </a:pPr>
            <a:r>
              <a:rPr lang="en-US" sz="1200">
                <a:latin typeface="Trebuchet MS"/>
                <a:ea typeface="Trebuchet MS"/>
                <a:cs typeface="Trebuchet MS"/>
              </a:rPr>
              <a:t>Our expert analysis of the highest quality data and market research will help you grow your business.</a:t>
            </a:r>
          </a:p>
        </p:txBody>
      </p:sp>
      <p:sp>
        <p:nvSpPr>
          <p:cNvPr id="17" name="strapline_heading"/>
          <p:cNvSpPr txBox="1">
            <a:spLocks noChangeArrowheads="1"/>
          </p:cNvSpPr>
          <p:nvPr userDrawn="1"/>
        </p:nvSpPr>
        <p:spPr bwMode="auto">
          <a:xfrm>
            <a:off x="446617" y="5767918"/>
            <a:ext cx="278553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1600" b="1">
                <a:latin typeface="Trebuchet MS"/>
                <a:ea typeface="MS PGothic" charset="0"/>
                <a:cs typeface="MS PGothic" charset="0"/>
                <a:sym typeface="Helvetica" charset="0"/>
              </a:rPr>
              <a:t>The world’s leading market intelligence agency</a:t>
            </a:r>
          </a:p>
        </p:txBody>
      </p:sp>
      <p:pic>
        <p:nvPicPr>
          <p:cNvPr id="2" name="mintel_logo">
            <a:extLst>
              <a:ext uri="{FF2B5EF4-FFF2-40B4-BE49-F238E27FC236}">
                <a16:creationId xmlns:a16="http://schemas.microsoft.com/office/drawing/2014/main" id="{AB9F4F89-57B5-27C8-9A37-A6984BFE54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000" y="336000"/>
            <a:ext cx="1487901" cy="54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9385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fer-block-wall-of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1" y="469902"/>
            <a:ext cx="10943167" cy="55499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757602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two-imag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mage_border2"/>
          <p:cNvSpPr>
            <a:spLocks noChangeArrowheads="1"/>
          </p:cNvSpPr>
          <p:nvPr/>
        </p:nvSpPr>
        <p:spPr bwMode="auto">
          <a:xfrm>
            <a:off x="8147051" y="1382185"/>
            <a:ext cx="3471333" cy="3464983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2" name="image_border1"/>
          <p:cNvSpPr>
            <a:spLocks noChangeArrowheads="1"/>
          </p:cNvSpPr>
          <p:nvPr/>
        </p:nvSpPr>
        <p:spPr bwMode="auto">
          <a:xfrm>
            <a:off x="4311651" y="1382185"/>
            <a:ext cx="3471333" cy="3464983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3" y="1466853"/>
            <a:ext cx="3397249" cy="41634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media_caption2"/>
          <p:cNvSpPr>
            <a:spLocks noGrp="1"/>
          </p:cNvSpPr>
          <p:nvPr>
            <p:ph type="body" sz="quarter" idx="14"/>
          </p:nvPr>
        </p:nvSpPr>
        <p:spPr>
          <a:xfrm>
            <a:off x="8149460" y="4855363"/>
            <a:ext cx="3470619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callout_image2"/>
          <p:cNvSpPr>
            <a:spLocks noGrp="1"/>
          </p:cNvSpPr>
          <p:nvPr>
            <p:ph type="pic" sz="quarter" idx="15"/>
          </p:nvPr>
        </p:nvSpPr>
        <p:spPr>
          <a:xfrm>
            <a:off x="8148336" y="1382187"/>
            <a:ext cx="3471333" cy="3464983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6" name="media_caption1"/>
          <p:cNvSpPr>
            <a:spLocks noGrp="1"/>
          </p:cNvSpPr>
          <p:nvPr>
            <p:ph type="body" sz="quarter" idx="16"/>
          </p:nvPr>
        </p:nvSpPr>
        <p:spPr>
          <a:xfrm>
            <a:off x="4312365" y="4855364"/>
            <a:ext cx="3470619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callout_image1"/>
          <p:cNvSpPr>
            <a:spLocks noGrp="1"/>
          </p:cNvSpPr>
          <p:nvPr>
            <p:ph type="pic" sz="quarter" idx="17"/>
          </p:nvPr>
        </p:nvSpPr>
        <p:spPr>
          <a:xfrm>
            <a:off x="4311242" y="1382189"/>
            <a:ext cx="3471333" cy="3464983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3" name="go_to_button"/>
          <p:cNvSpPr>
            <a:spLocks noGrp="1"/>
          </p:cNvSpPr>
          <p:nvPr>
            <p:ph type="body" sz="quarter" idx="20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1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2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660341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two-imag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mage_border2"/>
          <p:cNvSpPr>
            <a:spLocks noChangeArrowheads="1"/>
          </p:cNvSpPr>
          <p:nvPr/>
        </p:nvSpPr>
        <p:spPr bwMode="auto">
          <a:xfrm>
            <a:off x="4275667" y="1382185"/>
            <a:ext cx="3471333" cy="3464983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1" name="image_border1"/>
          <p:cNvSpPr>
            <a:spLocks noChangeArrowheads="1"/>
          </p:cNvSpPr>
          <p:nvPr/>
        </p:nvSpPr>
        <p:spPr bwMode="auto">
          <a:xfrm>
            <a:off x="440267" y="1382185"/>
            <a:ext cx="3471333" cy="3464983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23" name="text"/>
          <p:cNvSpPr>
            <a:spLocks noGrp="1"/>
          </p:cNvSpPr>
          <p:nvPr>
            <p:ph type="body" sz="quarter" idx="11"/>
          </p:nvPr>
        </p:nvSpPr>
        <p:spPr>
          <a:xfrm>
            <a:off x="8208236" y="1466853"/>
            <a:ext cx="3397249" cy="416348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4" name="media_caption2"/>
          <p:cNvSpPr>
            <a:spLocks noGrp="1"/>
          </p:cNvSpPr>
          <p:nvPr>
            <p:ph type="body" sz="quarter" idx="14"/>
          </p:nvPr>
        </p:nvSpPr>
        <p:spPr>
          <a:xfrm>
            <a:off x="4277261" y="4855363"/>
            <a:ext cx="3470619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5" name="callout_image2"/>
          <p:cNvSpPr>
            <a:spLocks noGrp="1"/>
          </p:cNvSpPr>
          <p:nvPr>
            <p:ph type="pic" sz="quarter" idx="15"/>
          </p:nvPr>
        </p:nvSpPr>
        <p:spPr>
          <a:xfrm>
            <a:off x="4276138" y="1382187"/>
            <a:ext cx="3471333" cy="3464983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26" name="media_caption1"/>
          <p:cNvSpPr>
            <a:spLocks noGrp="1"/>
          </p:cNvSpPr>
          <p:nvPr>
            <p:ph type="body" sz="quarter" idx="16"/>
          </p:nvPr>
        </p:nvSpPr>
        <p:spPr>
          <a:xfrm>
            <a:off x="440167" y="4855364"/>
            <a:ext cx="3470619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7" name="callout_image1"/>
          <p:cNvSpPr>
            <a:spLocks noGrp="1"/>
          </p:cNvSpPr>
          <p:nvPr>
            <p:ph type="pic" sz="quarter" idx="17"/>
          </p:nvPr>
        </p:nvSpPr>
        <p:spPr>
          <a:xfrm>
            <a:off x="439043" y="1382189"/>
            <a:ext cx="3471333" cy="3464983"/>
          </a:xfrm>
          <a:prstGeom prst="rect">
            <a:avLst/>
          </a:prstGeom>
        </p:spPr>
        <p:txBody>
          <a:bodyPr/>
          <a:lstStyle>
            <a:lvl1pPr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3" name="go_to_button"/>
          <p:cNvSpPr>
            <a:spLocks noGrp="1"/>
          </p:cNvSpPr>
          <p:nvPr>
            <p:ph type="body" sz="quarter" idx="20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7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476342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two-third-ta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" descr="table"/>
          <p:cNvGraphicFramePr>
            <a:graphicFrameLocks noGrp="1"/>
          </p:cNvGraphicFramePr>
          <p:nvPr/>
        </p:nvGraphicFramePr>
        <p:xfrm>
          <a:off x="4271433" y="2084918"/>
          <a:ext cx="7393520" cy="3551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7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8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87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932" marR="121932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463553" y="1466850"/>
            <a:ext cx="3397248" cy="41634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caption"/>
          <p:cNvSpPr>
            <a:spLocks noGrp="1"/>
          </p:cNvSpPr>
          <p:nvPr>
            <p:ph type="body" sz="quarter" idx="13"/>
          </p:nvPr>
        </p:nvSpPr>
        <p:spPr>
          <a:xfrm>
            <a:off x="4311651" y="1475319"/>
            <a:ext cx="6654800" cy="5228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0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510345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two-third-ta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" descr="table"/>
          <p:cNvGraphicFramePr>
            <a:graphicFrameLocks noGrp="1"/>
          </p:cNvGraphicFramePr>
          <p:nvPr/>
        </p:nvGraphicFramePr>
        <p:xfrm>
          <a:off x="431800" y="2084918"/>
          <a:ext cx="7391400" cy="3551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8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1" i="0">
                          <a:solidFill>
                            <a:schemeClr val="tx1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5177"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100" b="0" i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Text/Numbers</a:t>
                      </a:r>
                    </a:p>
                  </a:txBody>
                  <a:tcPr marL="121896" marR="121896" marT="60956" marB="6095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ext"/>
          <p:cNvSpPr>
            <a:spLocks noGrp="1"/>
          </p:cNvSpPr>
          <p:nvPr>
            <p:ph type="body" sz="quarter" idx="11"/>
          </p:nvPr>
        </p:nvSpPr>
        <p:spPr>
          <a:xfrm>
            <a:off x="8170336" y="1466850"/>
            <a:ext cx="3397248" cy="41634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caption"/>
          <p:cNvSpPr>
            <a:spLocks noGrp="1"/>
          </p:cNvSpPr>
          <p:nvPr>
            <p:ph type="body" sz="quarter" idx="13"/>
          </p:nvPr>
        </p:nvSpPr>
        <p:spPr>
          <a:xfrm>
            <a:off x="433488" y="1475319"/>
            <a:ext cx="6654800" cy="5228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48381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ass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ransparency1"/>
          <p:cNvSpPr>
            <a:spLocks noChangeArrowheads="1"/>
          </p:cNvSpPr>
          <p:nvPr/>
        </p:nvSpPr>
        <p:spPr bwMode="auto">
          <a:xfrm>
            <a:off x="431800" y="2332567"/>
            <a:ext cx="3471333" cy="3464984"/>
          </a:xfrm>
          <a:prstGeom prst="rect">
            <a:avLst/>
          </a:prstGeom>
          <a:solidFill>
            <a:schemeClr val="bg1"/>
          </a:solidFill>
          <a:ln w="19050">
            <a:solidFill>
              <a:srgbClr val="CACACA"/>
            </a:solidFill>
            <a:miter lim="400000"/>
          </a:ln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3" name="download_button1"/>
          <p:cNvSpPr>
            <a:spLocks noChangeArrowheads="1"/>
          </p:cNvSpPr>
          <p:nvPr/>
        </p:nvSpPr>
        <p:spPr bwMode="auto">
          <a:xfrm>
            <a:off x="889001" y="5194301"/>
            <a:ext cx="2578100" cy="5969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miter lim="400000"/>
          </a:ln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latin typeface="Trebuchet MS"/>
                <a:ea typeface="ＭＳ Ｐゴシック" charset="0"/>
                <a:cs typeface="ＭＳ Ｐゴシック" charset="0"/>
              </a:rPr>
              <a:t>Download</a:t>
            </a:r>
          </a:p>
        </p:txBody>
      </p:sp>
      <p:sp>
        <p:nvSpPr>
          <p:cNvPr id="16" name="transparency2"/>
          <p:cNvSpPr>
            <a:spLocks noChangeArrowheads="1"/>
          </p:cNvSpPr>
          <p:nvPr/>
        </p:nvSpPr>
        <p:spPr bwMode="auto">
          <a:xfrm>
            <a:off x="4271434" y="2343151"/>
            <a:ext cx="3471333" cy="3464983"/>
          </a:xfrm>
          <a:prstGeom prst="rect">
            <a:avLst/>
          </a:prstGeom>
          <a:solidFill>
            <a:schemeClr val="bg1"/>
          </a:solidFill>
          <a:ln w="19050">
            <a:solidFill>
              <a:srgbClr val="CACACA"/>
            </a:solidFill>
            <a:miter lim="400000"/>
          </a:ln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7" name="download_button2"/>
          <p:cNvSpPr>
            <a:spLocks noChangeArrowheads="1"/>
          </p:cNvSpPr>
          <p:nvPr/>
        </p:nvSpPr>
        <p:spPr bwMode="auto">
          <a:xfrm>
            <a:off x="4718051" y="5194301"/>
            <a:ext cx="2578100" cy="5969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miter lim="400000"/>
          </a:ln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latin typeface="Trebuchet MS"/>
                <a:ea typeface="ＭＳ Ｐゴシック" charset="0"/>
                <a:cs typeface="ＭＳ Ｐゴシック" charset="0"/>
              </a:rPr>
              <a:t>Download</a:t>
            </a:r>
          </a:p>
        </p:txBody>
      </p:sp>
      <p:sp>
        <p:nvSpPr>
          <p:cNvPr id="18" name="transparency3"/>
          <p:cNvSpPr>
            <a:spLocks noChangeArrowheads="1"/>
          </p:cNvSpPr>
          <p:nvPr/>
        </p:nvSpPr>
        <p:spPr bwMode="auto">
          <a:xfrm>
            <a:off x="8015818" y="2332567"/>
            <a:ext cx="3471333" cy="3464984"/>
          </a:xfrm>
          <a:prstGeom prst="rect">
            <a:avLst/>
          </a:prstGeom>
          <a:solidFill>
            <a:schemeClr val="bg1"/>
          </a:solidFill>
          <a:ln w="19050">
            <a:solidFill>
              <a:srgbClr val="CACACA"/>
            </a:solidFill>
            <a:miter lim="400000"/>
          </a:ln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>
              <a:latin typeface="Trebuchet MS"/>
              <a:cs typeface="Trebuchet MS"/>
            </a:endParaRPr>
          </a:p>
        </p:txBody>
      </p:sp>
      <p:sp>
        <p:nvSpPr>
          <p:cNvPr id="19" name="download_button3"/>
          <p:cNvSpPr>
            <a:spLocks noChangeArrowheads="1"/>
          </p:cNvSpPr>
          <p:nvPr/>
        </p:nvSpPr>
        <p:spPr bwMode="auto">
          <a:xfrm>
            <a:off x="8473018" y="5194301"/>
            <a:ext cx="2578100" cy="5969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miter lim="400000"/>
          </a:ln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latin typeface="Trebuchet MS"/>
                <a:ea typeface="ＭＳ Ｐゴシック" charset="0"/>
                <a:cs typeface="ＭＳ Ｐゴシック" charset="0"/>
              </a:rPr>
              <a:t>Download</a:t>
            </a:r>
          </a:p>
        </p:txBody>
      </p:sp>
      <p:sp>
        <p:nvSpPr>
          <p:cNvPr id="11" name="stat_context"/>
          <p:cNvSpPr>
            <a:spLocks noGrp="1"/>
          </p:cNvSpPr>
          <p:nvPr>
            <p:ph type="body" sz="quarter" idx="11"/>
          </p:nvPr>
        </p:nvSpPr>
        <p:spPr>
          <a:xfrm>
            <a:off x="463551" y="1416052"/>
            <a:ext cx="10943167" cy="85724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stat_follow_on1"/>
          <p:cNvSpPr>
            <a:spLocks noGrp="1"/>
          </p:cNvSpPr>
          <p:nvPr>
            <p:ph type="body" sz="quarter" idx="15"/>
          </p:nvPr>
        </p:nvSpPr>
        <p:spPr>
          <a:xfrm>
            <a:off x="594420" y="4102101"/>
            <a:ext cx="3075517" cy="774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6" name="file_icon1"/>
          <p:cNvSpPr>
            <a:spLocks noGrp="1"/>
          </p:cNvSpPr>
          <p:nvPr>
            <p:ph type="pic" sz="quarter" idx="16"/>
          </p:nvPr>
        </p:nvSpPr>
        <p:spPr>
          <a:xfrm>
            <a:off x="1599771" y="2671233"/>
            <a:ext cx="1156800" cy="1155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 baseline="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4" name="stat_follow_on2"/>
          <p:cNvSpPr>
            <a:spLocks noGrp="1"/>
          </p:cNvSpPr>
          <p:nvPr>
            <p:ph type="body" sz="quarter" idx="18"/>
          </p:nvPr>
        </p:nvSpPr>
        <p:spPr>
          <a:xfrm>
            <a:off x="4469706" y="4073526"/>
            <a:ext cx="3075517" cy="774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file_icon2"/>
          <p:cNvSpPr>
            <a:spLocks noGrp="1"/>
          </p:cNvSpPr>
          <p:nvPr>
            <p:ph type="pic" sz="quarter" idx="19"/>
          </p:nvPr>
        </p:nvSpPr>
        <p:spPr>
          <a:xfrm>
            <a:off x="5429063" y="2660915"/>
            <a:ext cx="1156800" cy="1155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 baseline="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20" name="stat_follow_on3"/>
          <p:cNvSpPr>
            <a:spLocks noGrp="1"/>
          </p:cNvSpPr>
          <p:nvPr>
            <p:ph type="body" sz="quarter" idx="20"/>
          </p:nvPr>
        </p:nvSpPr>
        <p:spPr>
          <a:xfrm>
            <a:off x="8179263" y="4102101"/>
            <a:ext cx="3075517" cy="774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1" name="file_icon3"/>
          <p:cNvSpPr>
            <a:spLocks noGrp="1"/>
          </p:cNvSpPr>
          <p:nvPr>
            <p:ph type="pic" sz="quarter" idx="21"/>
          </p:nvPr>
        </p:nvSpPr>
        <p:spPr>
          <a:xfrm>
            <a:off x="9184613" y="2671233"/>
            <a:ext cx="1156800" cy="1155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 baseline="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23" name="go_to_button"/>
          <p:cNvSpPr>
            <a:spLocks noGrp="1"/>
          </p:cNvSpPr>
          <p:nvPr>
            <p:ph type="body" sz="quarter" idx="23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7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8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202283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>
            <a:spLocks noChangeArrowheads="1"/>
          </p:cNvSpPr>
          <p:nvPr/>
        </p:nvSpPr>
        <p:spPr bwMode="auto">
          <a:xfrm>
            <a:off x="461434" y="1534584"/>
            <a:ext cx="5183717" cy="2063749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0" name="Rectangle"/>
          <p:cNvSpPr>
            <a:spLocks noChangeArrowheads="1"/>
          </p:cNvSpPr>
          <p:nvPr/>
        </p:nvSpPr>
        <p:spPr bwMode="auto">
          <a:xfrm>
            <a:off x="448734" y="3801534"/>
            <a:ext cx="5183717" cy="2063751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1" name="Rectangle"/>
          <p:cNvSpPr>
            <a:spLocks noChangeArrowheads="1"/>
          </p:cNvSpPr>
          <p:nvPr/>
        </p:nvSpPr>
        <p:spPr bwMode="auto">
          <a:xfrm>
            <a:off x="6235700" y="1534584"/>
            <a:ext cx="5183717" cy="2063749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2" name="Rectangle"/>
          <p:cNvSpPr>
            <a:spLocks noChangeArrowheads="1"/>
          </p:cNvSpPr>
          <p:nvPr/>
        </p:nvSpPr>
        <p:spPr bwMode="auto">
          <a:xfrm>
            <a:off x="6223000" y="3801534"/>
            <a:ext cx="5183717" cy="2063751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0959" rIns="60959" anchor="ctr"/>
          <a:lstStyle>
            <a:defPPr>
              <a:defRPr lang="en-US"/>
            </a:defPPr>
            <a:lvl1pPr marL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3" name="column_text1"/>
          <p:cNvSpPr>
            <a:spLocks noGrp="1"/>
          </p:cNvSpPr>
          <p:nvPr>
            <p:ph type="body" sz="quarter" idx="11"/>
          </p:nvPr>
        </p:nvSpPr>
        <p:spPr>
          <a:xfrm>
            <a:off x="527381" y="1586511"/>
            <a:ext cx="5136000" cy="19385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4" name="column_text2"/>
          <p:cNvSpPr>
            <a:spLocks noGrp="1"/>
          </p:cNvSpPr>
          <p:nvPr>
            <p:ph type="body" sz="quarter" idx="12"/>
          </p:nvPr>
        </p:nvSpPr>
        <p:spPr>
          <a:xfrm>
            <a:off x="6288021" y="1604798"/>
            <a:ext cx="5136000" cy="19202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5" name="column_text3"/>
          <p:cNvSpPr>
            <a:spLocks noGrp="1"/>
          </p:cNvSpPr>
          <p:nvPr>
            <p:ph type="body" sz="quarter" idx="13"/>
          </p:nvPr>
        </p:nvSpPr>
        <p:spPr>
          <a:xfrm>
            <a:off x="527381" y="3872480"/>
            <a:ext cx="5136000" cy="18607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6" name="column_text4"/>
          <p:cNvSpPr>
            <a:spLocks noGrp="1"/>
          </p:cNvSpPr>
          <p:nvPr>
            <p:ph type="body" sz="quarter" idx="14"/>
          </p:nvPr>
        </p:nvSpPr>
        <p:spPr>
          <a:xfrm>
            <a:off x="6288021" y="3890768"/>
            <a:ext cx="5136000" cy="184248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2" name="base_and_source"/>
          <p:cNvSpPr>
            <a:spLocks noGrp="1"/>
          </p:cNvSpPr>
          <p:nvPr>
            <p:ph type="body" sz="quarter" idx="20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3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21487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two-col-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mage_border1"/>
          <p:cNvSpPr/>
          <p:nvPr/>
        </p:nvSpPr>
        <p:spPr>
          <a:xfrm>
            <a:off x="444500" y="2156884"/>
            <a:ext cx="4690533" cy="3158067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5" name="image_border2"/>
          <p:cNvSpPr/>
          <p:nvPr/>
        </p:nvSpPr>
        <p:spPr>
          <a:xfrm>
            <a:off x="6096000" y="2156884"/>
            <a:ext cx="4692651" cy="3158067"/>
          </a:xfrm>
          <a:prstGeom prst="rect">
            <a:avLst/>
          </a:prstGeom>
          <a:noFill/>
          <a:ln w="19050">
            <a:solidFill>
              <a:srgbClr val="CACACA">
                <a:alpha val="3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algn="ctr">
              <a:defRPr/>
            </a:pPr>
            <a:endParaRPr lang="en-US" sz="2400">
              <a:latin typeface="Trebuchet MS"/>
              <a:ea typeface="Trebuchet MS"/>
              <a:cs typeface="Trebuchet MS"/>
            </a:endParaRPr>
          </a:p>
        </p:txBody>
      </p:sp>
      <p:sp>
        <p:nvSpPr>
          <p:cNvPr id="10" name="callout_image1"/>
          <p:cNvSpPr>
            <a:spLocks noGrp="1"/>
          </p:cNvSpPr>
          <p:nvPr>
            <p:ph type="pic" sz="quarter" idx="13"/>
          </p:nvPr>
        </p:nvSpPr>
        <p:spPr>
          <a:xfrm>
            <a:off x="465669" y="2180862"/>
            <a:ext cx="4670225" cy="3134217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6" name="callout_image2"/>
          <p:cNvSpPr>
            <a:spLocks noGrp="1"/>
          </p:cNvSpPr>
          <p:nvPr>
            <p:ph type="pic" sz="quarter" idx="17"/>
          </p:nvPr>
        </p:nvSpPr>
        <p:spPr>
          <a:xfrm>
            <a:off x="6117764" y="2180862"/>
            <a:ext cx="4670225" cy="3134217"/>
          </a:xfrm>
          <a:prstGeom prst="rect">
            <a:avLst/>
          </a:prstGeom>
        </p:spPr>
        <p:txBody>
          <a:bodyPr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11" name="media_caption1"/>
          <p:cNvSpPr>
            <a:spLocks noGrp="1"/>
          </p:cNvSpPr>
          <p:nvPr>
            <p:ph type="body" sz="quarter" idx="14"/>
          </p:nvPr>
        </p:nvSpPr>
        <p:spPr>
          <a:xfrm>
            <a:off x="444501" y="5349826"/>
            <a:ext cx="4691393" cy="671463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2" name="media_caption2"/>
          <p:cNvSpPr>
            <a:spLocks noGrp="1"/>
          </p:cNvSpPr>
          <p:nvPr>
            <p:ph type="body" sz="quarter" idx="19"/>
          </p:nvPr>
        </p:nvSpPr>
        <p:spPr>
          <a:xfrm>
            <a:off x="6096596" y="5349213"/>
            <a:ext cx="4691393" cy="694504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333" i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3" name="stat_context"/>
          <p:cNvSpPr>
            <a:spLocks noGrp="1"/>
          </p:cNvSpPr>
          <p:nvPr>
            <p:ph type="body" sz="quarter" idx="11"/>
          </p:nvPr>
        </p:nvSpPr>
        <p:spPr>
          <a:xfrm>
            <a:off x="444500" y="1411028"/>
            <a:ext cx="10930699" cy="5852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18" name="title"/>
          <p:cNvSpPr>
            <a:spLocks noGrp="1"/>
          </p:cNvSpPr>
          <p:nvPr>
            <p:ph type="title"/>
          </p:nvPr>
        </p:nvSpPr>
        <p:spPr>
          <a:xfrm>
            <a:off x="465600" y="465600"/>
            <a:ext cx="11040000" cy="816000"/>
          </a:xfrm>
          <a:prstGeom prst="rect">
            <a:avLst/>
          </a:prstGeom>
        </p:spPr>
        <p:txBody>
          <a:bodyPr lIns="0" tIns="46800" rIns="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  <p:sp>
        <p:nvSpPr>
          <p:cNvPr id="17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1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2" name="callout_social1"/>
          <p:cNvSpPr>
            <a:spLocks noGrp="1"/>
          </p:cNvSpPr>
          <p:nvPr>
            <p:ph type="body" sz="quarter" idx="18"/>
          </p:nvPr>
        </p:nvSpPr>
        <p:spPr>
          <a:xfrm>
            <a:off x="479322" y="2198385"/>
            <a:ext cx="4655711" cy="31165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23" name="callout_social2"/>
          <p:cNvSpPr>
            <a:spLocks noGrp="1"/>
          </p:cNvSpPr>
          <p:nvPr>
            <p:ph type="body" sz="quarter" idx="20"/>
          </p:nvPr>
        </p:nvSpPr>
        <p:spPr>
          <a:xfrm>
            <a:off x="6116902" y="2189686"/>
            <a:ext cx="4655711" cy="31165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167552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993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-section-header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dient_overlay"/>
          <p:cNvPicPr>
            <a:picLocks noChangeAspect="1"/>
          </p:cNvPicPr>
          <p:nvPr userDrawn="1"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ction_title"/>
          <p:cNvSpPr>
            <a:spLocks noGrp="1"/>
          </p:cNvSpPr>
          <p:nvPr>
            <p:ph type="title"/>
          </p:nvPr>
        </p:nvSpPr>
        <p:spPr>
          <a:xfrm>
            <a:off x="1079500" y="848781"/>
            <a:ext cx="10337800" cy="1044048"/>
          </a:xfrm>
          <a:prstGeom prst="rect">
            <a:avLst/>
          </a:prstGeom>
        </p:spPr>
        <p:txBody>
          <a:bodyPr lIns="46800" tIns="46800" rIns="46800" bIns="46800"/>
          <a:lstStyle>
            <a:lvl1pPr eaLnBrk="1" hangingPunct="1">
              <a:defRPr sz="2933" cap="all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>
                <a:sym typeface="Helvetica" charset="0"/>
              </a:rPr>
              <a:t>Click to edit Master title style</a:t>
            </a:r>
            <a:endParaRPr lang="en-US">
              <a:sym typeface="Helvetica" charset="0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1130300" y="2180862"/>
            <a:ext cx="9755717" cy="37596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pic>
        <p:nvPicPr>
          <p:cNvPr id="3" name="mintel_logo">
            <a:extLst>
              <a:ext uri="{FF2B5EF4-FFF2-40B4-BE49-F238E27FC236}">
                <a16:creationId xmlns:a16="http://schemas.microsoft.com/office/drawing/2014/main" id="{65CBC872-7D44-2808-D0C2-AC597CC9AB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342" y="6115201"/>
            <a:ext cx="802021" cy="2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50530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98447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3675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 1">
  <p:cSld name="BLANK_1 1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5684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age layout">
  <p:cSld name="Main page layout">
    <p:bg>
      <p:bgPr>
        <a:solidFill>
          <a:srgbClr val="F3F3F3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2"/>
          <p:cNvSpPr/>
          <p:nvPr/>
        </p:nvSpPr>
        <p:spPr>
          <a:xfrm>
            <a:off x="301600" y="291400"/>
            <a:ext cx="11588800" cy="627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058089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- Blank 1">
  <p:cSld name="White - Blank 1">
    <p:bg>
      <p:bgPr>
        <a:solidFill>
          <a:srgbClr val="F3F3F3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66268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Char char="●"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198" name="Google Shape;198;p64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99" name="Google Shape;199;p6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0" name="Google Shape;200;p6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1" name="Google Shape;201;p6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467"/>
            </a:lvl1pPr>
            <a:lvl2pPr marL="0" lvl="1" indent="0" algn="r" rtl="0">
              <a:spcBef>
                <a:spcPts val="0"/>
              </a:spcBef>
              <a:buNone/>
              <a:defRPr sz="1467"/>
            </a:lvl2pPr>
            <a:lvl3pPr marL="0" lvl="2" indent="0" algn="r" rtl="0">
              <a:spcBef>
                <a:spcPts val="0"/>
              </a:spcBef>
              <a:buNone/>
              <a:defRPr sz="1467"/>
            </a:lvl3pPr>
            <a:lvl4pPr marL="0" lvl="3" indent="0" algn="r" rtl="0">
              <a:spcBef>
                <a:spcPts val="0"/>
              </a:spcBef>
              <a:buNone/>
              <a:defRPr sz="1467"/>
            </a:lvl4pPr>
            <a:lvl5pPr marL="0" lvl="4" indent="0" algn="r" rtl="0">
              <a:spcBef>
                <a:spcPts val="0"/>
              </a:spcBef>
              <a:buNone/>
              <a:defRPr sz="1467"/>
            </a:lvl5pPr>
            <a:lvl6pPr marL="0" lvl="5" indent="0" algn="r" rtl="0">
              <a:spcBef>
                <a:spcPts val="0"/>
              </a:spcBef>
              <a:buNone/>
              <a:defRPr sz="1467"/>
            </a:lvl6pPr>
            <a:lvl7pPr marL="0" lvl="6" indent="0" algn="r" rtl="0">
              <a:spcBef>
                <a:spcPts val="0"/>
              </a:spcBef>
              <a:buNone/>
              <a:defRPr sz="1467"/>
            </a:lvl7pPr>
            <a:lvl8pPr marL="0" lvl="7" indent="0" algn="r" rtl="0">
              <a:spcBef>
                <a:spcPts val="0"/>
              </a:spcBef>
              <a:buNone/>
              <a:defRPr sz="1467"/>
            </a:lvl8pPr>
            <a:lvl9pPr marL="0" lvl="8" indent="0" algn="r" rtl="0">
              <a:spcBef>
                <a:spcPts val="0"/>
              </a:spcBef>
              <a:buNone/>
              <a:defRPr sz="1467"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4111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Char char="●"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4" name="Google Shape;204;p65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05" name="Google Shape;205;p6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6" name="Google Shape;206;p6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7" name="Google Shape;207;p6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467"/>
            </a:lvl1pPr>
            <a:lvl2pPr marL="0" lvl="1" indent="0" algn="r" rtl="0">
              <a:spcBef>
                <a:spcPts val="0"/>
              </a:spcBef>
              <a:buNone/>
              <a:defRPr sz="1467"/>
            </a:lvl2pPr>
            <a:lvl3pPr marL="0" lvl="2" indent="0" algn="r" rtl="0">
              <a:spcBef>
                <a:spcPts val="0"/>
              </a:spcBef>
              <a:buNone/>
              <a:defRPr sz="1467"/>
            </a:lvl3pPr>
            <a:lvl4pPr marL="0" lvl="3" indent="0" algn="r" rtl="0">
              <a:spcBef>
                <a:spcPts val="0"/>
              </a:spcBef>
              <a:buNone/>
              <a:defRPr sz="1467"/>
            </a:lvl4pPr>
            <a:lvl5pPr marL="0" lvl="4" indent="0" algn="r" rtl="0">
              <a:spcBef>
                <a:spcPts val="0"/>
              </a:spcBef>
              <a:buNone/>
              <a:defRPr sz="1467"/>
            </a:lvl5pPr>
            <a:lvl6pPr marL="0" lvl="5" indent="0" algn="r" rtl="0">
              <a:spcBef>
                <a:spcPts val="0"/>
              </a:spcBef>
              <a:buNone/>
              <a:defRPr sz="1467"/>
            </a:lvl6pPr>
            <a:lvl7pPr marL="0" lvl="6" indent="0" algn="r" rtl="0">
              <a:spcBef>
                <a:spcPts val="0"/>
              </a:spcBef>
              <a:buNone/>
              <a:defRPr sz="1467"/>
            </a:lvl7pPr>
            <a:lvl8pPr marL="0" lvl="7" indent="0" algn="r" rtl="0">
              <a:spcBef>
                <a:spcPts val="0"/>
              </a:spcBef>
              <a:buNone/>
              <a:defRPr sz="1467"/>
            </a:lvl8pPr>
            <a:lvl9pPr marL="0" lvl="8" indent="0" algn="r" rtl="0">
              <a:spcBef>
                <a:spcPts val="0"/>
              </a:spcBef>
              <a:buNone/>
              <a:defRPr sz="1467"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935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- Blank">
  <p:cSld name="White - Blank"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9617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" type="twoColTx">
  <p:cSld name="Split">
    <p:bg>
      <p:bgPr>
        <a:solidFill>
          <a:srgbClr val="F3F3F3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5797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6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2" name="Google Shape;212;p6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3" name="Google Shape;213;p6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765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-section-header-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dient_overlay"/>
          <p:cNvPicPr>
            <a:picLocks noChangeAspect="1"/>
          </p:cNvPicPr>
          <p:nvPr userDrawn="1"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ction_title"/>
          <p:cNvSpPr>
            <a:spLocks noGrp="1"/>
          </p:cNvSpPr>
          <p:nvPr>
            <p:ph type="title"/>
          </p:nvPr>
        </p:nvSpPr>
        <p:spPr>
          <a:xfrm>
            <a:off x="1079500" y="848781"/>
            <a:ext cx="10337800" cy="1044048"/>
          </a:xfrm>
          <a:prstGeom prst="rect">
            <a:avLst/>
          </a:prstGeom>
        </p:spPr>
        <p:txBody>
          <a:bodyPr lIns="46800" tIns="46800" rIns="46800" bIns="46800"/>
          <a:lstStyle>
            <a:lvl1pPr eaLnBrk="1" hangingPunct="1">
              <a:defRPr sz="2933" cap="all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>
                <a:sym typeface="Helvetica" charset="0"/>
              </a:rPr>
              <a:t>Click to edit Master title style</a:t>
            </a:r>
            <a:endParaRPr lang="en-US">
              <a:sym typeface="Helvetica" charset="0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1130300" y="2180862"/>
            <a:ext cx="9755717" cy="37596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pic>
        <p:nvPicPr>
          <p:cNvPr id="3" name="mintel_logo">
            <a:extLst>
              <a:ext uri="{FF2B5EF4-FFF2-40B4-BE49-F238E27FC236}">
                <a16:creationId xmlns:a16="http://schemas.microsoft.com/office/drawing/2014/main" id="{874C78DE-1AAE-E900-8C4D-7025029ADA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342" y="6115201"/>
            <a:ext cx="802021" cy="2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41333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ine - Immediate reach">
  <p:cSld name="Imagine - Immediate reach">
    <p:bg>
      <p:bgPr>
        <a:solidFill>
          <a:srgbClr val="FFFFFF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69"/>
          <p:cNvPicPr preferRelativeResize="0"/>
          <p:nvPr/>
        </p:nvPicPr>
        <p:blipFill rotWithShape="1">
          <a:blip r:embed="rId2">
            <a:alphaModFix/>
          </a:blip>
          <a:srcRect l="6792" r="678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73687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age layout 2">
  <p:cSld name="Main page layout 2">
    <p:bg>
      <p:bgPr>
        <a:solidFill>
          <a:srgbClr val="F3F3F3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0"/>
          <p:cNvSpPr/>
          <p:nvPr/>
        </p:nvSpPr>
        <p:spPr>
          <a:xfrm>
            <a:off x="301600" y="291400"/>
            <a:ext cx="11588800" cy="627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8028056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1 Image">
  <p:cSld name="Text and 1 Image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71"/>
          <p:cNvSpPr txBox="1">
            <a:spLocks noGrp="1"/>
          </p:cNvSpPr>
          <p:nvPr>
            <p:ph type="title"/>
          </p:nvPr>
        </p:nvSpPr>
        <p:spPr>
          <a:xfrm>
            <a:off x="571500" y="417859"/>
            <a:ext cx="5372000" cy="10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609585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121917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1828754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2438339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71"/>
          <p:cNvSpPr txBox="1">
            <a:spLocks noGrp="1"/>
          </p:cNvSpPr>
          <p:nvPr>
            <p:ph type="body" idx="1"/>
          </p:nvPr>
        </p:nvSpPr>
        <p:spPr>
          <a:xfrm>
            <a:off x="571500" y="1603375"/>
            <a:ext cx="5384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1" name="Google Shape;221;p71"/>
          <p:cNvSpPr txBox="1">
            <a:spLocks noGrp="1"/>
          </p:cNvSpPr>
          <p:nvPr>
            <p:ph type="body" idx="2"/>
          </p:nvPr>
        </p:nvSpPr>
        <p:spPr>
          <a:xfrm>
            <a:off x="571500" y="6129339"/>
            <a:ext cx="53868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047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36798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2">
  <p:cSld name="BLANK_2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5684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age layout 1">
  <p:cSld name="Main page layout 1">
    <p:bg>
      <p:bgPr>
        <a:solidFill>
          <a:srgbClr val="F3F3F3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73"/>
          <p:cNvSpPr/>
          <p:nvPr/>
        </p:nvSpPr>
        <p:spPr>
          <a:xfrm>
            <a:off x="301600" y="291400"/>
            <a:ext cx="11588800" cy="627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876302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layout - grey border">
  <p:cSld name="Simple layout - grey border">
    <p:bg>
      <p:bgPr>
        <a:solidFill>
          <a:srgbClr val="F3F3F3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4"/>
          <p:cNvSpPr/>
          <p:nvPr/>
        </p:nvSpPr>
        <p:spPr>
          <a:xfrm>
            <a:off x="301600" y="291400"/>
            <a:ext cx="11588800" cy="627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8" name="Google Shape;228;p74"/>
          <p:cNvSpPr txBox="1">
            <a:spLocks noGrp="1"/>
          </p:cNvSpPr>
          <p:nvPr>
            <p:ph type="title"/>
          </p:nvPr>
        </p:nvSpPr>
        <p:spPr>
          <a:xfrm>
            <a:off x="653667" y="2302208"/>
            <a:ext cx="4347600" cy="1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6400"/>
            </a:lvl9pPr>
          </a:lstStyle>
          <a:p>
            <a:endParaRPr/>
          </a:p>
        </p:txBody>
      </p:sp>
      <p:sp>
        <p:nvSpPr>
          <p:cNvPr id="229" name="Google Shape;229;p74"/>
          <p:cNvSpPr txBox="1">
            <a:spLocks noGrp="1"/>
          </p:cNvSpPr>
          <p:nvPr>
            <p:ph type="subTitle" idx="1"/>
          </p:nvPr>
        </p:nvSpPr>
        <p:spPr>
          <a:xfrm>
            <a:off x="653667" y="3650613"/>
            <a:ext cx="4607600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75737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TWO_COLUMNS_1">
  <p:cSld name="TITLE_AND_TWO_COLUMNS_1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75"/>
          <p:cNvSpPr txBox="1">
            <a:spLocks noGrp="1"/>
          </p:cNvSpPr>
          <p:nvPr>
            <p:ph type="body" idx="1"/>
          </p:nvPr>
        </p:nvSpPr>
        <p:spPr>
          <a:xfrm>
            <a:off x="465600" y="2155867"/>
            <a:ext cx="5326000" cy="3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■"/>
              <a:defRPr>
                <a:solidFill>
                  <a:srgbClr val="00D7FF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●"/>
              <a:defRPr>
                <a:solidFill>
                  <a:srgbClr val="00D7FF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○"/>
              <a:defRPr>
                <a:solidFill>
                  <a:srgbClr val="00D7FF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■"/>
              <a:defRPr>
                <a:solidFill>
                  <a:srgbClr val="00D7FF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●"/>
              <a:defRPr>
                <a:solidFill>
                  <a:srgbClr val="00D7FF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○"/>
              <a:defRPr>
                <a:solidFill>
                  <a:srgbClr val="00D7FF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■"/>
              <a:defRPr>
                <a:solidFill>
                  <a:srgbClr val="00D7FF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75"/>
          <p:cNvSpPr txBox="1">
            <a:spLocks noGrp="1"/>
          </p:cNvSpPr>
          <p:nvPr>
            <p:ph type="body" idx="2"/>
          </p:nvPr>
        </p:nvSpPr>
        <p:spPr>
          <a:xfrm>
            <a:off x="6256367" y="2155867"/>
            <a:ext cx="5326000" cy="38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■"/>
              <a:defRPr>
                <a:solidFill>
                  <a:srgbClr val="00D7FF"/>
                </a:solidFill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●"/>
              <a:defRPr>
                <a:solidFill>
                  <a:srgbClr val="00D7FF"/>
                </a:solidFill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○"/>
              <a:defRPr>
                <a:solidFill>
                  <a:srgbClr val="00D7FF"/>
                </a:solidFill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■"/>
              <a:defRPr>
                <a:solidFill>
                  <a:srgbClr val="00D7FF"/>
                </a:solidFill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●"/>
              <a:defRPr>
                <a:solidFill>
                  <a:srgbClr val="00D7FF"/>
                </a:solidFill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○"/>
              <a:defRPr>
                <a:solidFill>
                  <a:srgbClr val="00D7FF"/>
                </a:solidFill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Char char="■"/>
              <a:defRPr>
                <a:solidFill>
                  <a:srgbClr val="00D7FF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75"/>
          <p:cNvSpPr txBox="1">
            <a:spLocks noGrp="1"/>
          </p:cNvSpPr>
          <p:nvPr>
            <p:ph type="ctrTitle"/>
          </p:nvPr>
        </p:nvSpPr>
        <p:spPr>
          <a:xfrm>
            <a:off x="465600" y="408600"/>
            <a:ext cx="11260800" cy="6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2400"/>
              <a:buChar char="●"/>
              <a:defRPr sz="3200" b="0" i="0">
                <a:solidFill>
                  <a:srgbClr val="00D7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4800"/>
              <a:buChar char="○"/>
              <a:defRPr sz="6400" b="0" i="0">
                <a:solidFill>
                  <a:srgbClr val="00D7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4800"/>
              <a:buChar char="■"/>
              <a:defRPr sz="6400" b="0" i="0">
                <a:solidFill>
                  <a:srgbClr val="00D7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4800"/>
              <a:buChar char="●"/>
              <a:defRPr sz="6400" b="0" i="0">
                <a:solidFill>
                  <a:srgbClr val="00D7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4800"/>
              <a:buChar char="○"/>
              <a:defRPr sz="6400" b="0" i="0">
                <a:solidFill>
                  <a:srgbClr val="00D7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4800"/>
              <a:buChar char="■"/>
              <a:defRPr sz="6400" b="0" i="0">
                <a:solidFill>
                  <a:srgbClr val="00D7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4800"/>
              <a:buChar char="●"/>
              <a:defRPr sz="6400" b="0" i="0">
                <a:solidFill>
                  <a:srgbClr val="00D7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4800"/>
              <a:buChar char="○"/>
              <a:defRPr sz="6400" b="0" i="0">
                <a:solidFill>
                  <a:srgbClr val="00D7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4800"/>
              <a:buChar char="■"/>
              <a:defRPr sz="6400" b="0" i="0">
                <a:solidFill>
                  <a:srgbClr val="00D7FF"/>
                </a:solidFill>
              </a:defRPr>
            </a:lvl9pPr>
          </a:lstStyle>
          <a:p>
            <a:endParaRPr/>
          </a:p>
        </p:txBody>
      </p:sp>
      <p:sp>
        <p:nvSpPr>
          <p:cNvPr id="234" name="Google Shape;234;p75"/>
          <p:cNvSpPr txBox="1">
            <a:spLocks noGrp="1"/>
          </p:cNvSpPr>
          <p:nvPr>
            <p:ph type="subTitle" idx="3"/>
          </p:nvPr>
        </p:nvSpPr>
        <p:spPr>
          <a:xfrm>
            <a:off x="465600" y="1103400"/>
            <a:ext cx="11260800" cy="3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1400"/>
              <a:buNone/>
              <a:defRPr i="1">
                <a:solidFill>
                  <a:srgbClr val="00D7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D7FF"/>
              </a:buClr>
              <a:buSzPts val="3000"/>
              <a:buNone/>
              <a:defRPr sz="4000" b="1">
                <a:solidFill>
                  <a:srgbClr val="00D7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 i="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 i="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 i="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 i="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 i="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 i="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 b="1" i="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9667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- Blank 4">
  <p:cSld name="White - Blank 4">
    <p:bg>
      <p:bgPr>
        <a:solidFill>
          <a:srgbClr val="FFFFFF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25028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15AF7-482F-7041-922C-4560A1693C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969431"/>
            <a:ext cx="2394866" cy="103878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7200" b="1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100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9EDDD10-BE86-658B-2455-4120370BF8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5325" y="3048645"/>
            <a:ext cx="2394866" cy="504096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Click to edit caption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F414FA7-A2A9-4AA3-5DD7-1A2E489718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92769" y="1969431"/>
            <a:ext cx="2394866" cy="103878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7200" b="1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100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0BC0874-7316-692B-C487-BF00B5E525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92769" y="3048645"/>
            <a:ext cx="2394866" cy="504096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Click to edit caption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76DA71E-819D-E3B2-3BE1-F2F52EE0F5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5711" y="1969431"/>
            <a:ext cx="2394866" cy="103878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7200" b="1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100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0A7EC45-3330-4490-CB54-1A315CCFCE1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5711" y="3048645"/>
            <a:ext cx="2394866" cy="504096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Click to edit caption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729D64-0208-CD36-CD7C-1252012386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03155" y="1969431"/>
            <a:ext cx="2394866" cy="103878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7200" b="1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100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7EE4FB7-9D83-FEF8-81DB-1B0BDFCE46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03155" y="3048645"/>
            <a:ext cx="2394866" cy="504096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Click to edit caption here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D1D95B6-C147-DFDC-AA62-5AF2A846A0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5325" y="3914469"/>
            <a:ext cx="2394866" cy="103878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7200" b="1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100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500FF72-1C49-E556-CD51-E23DFC6BD7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325" y="4989834"/>
            <a:ext cx="2394866" cy="504096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Click to edit caption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9CA247C-3277-9A05-8AD4-910F48AE2B9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92769" y="3914469"/>
            <a:ext cx="2394866" cy="103878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7200" b="1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100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5E53C56-DAD8-FC20-78EC-B7609374D97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92769" y="4989834"/>
            <a:ext cx="2394866" cy="504096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Click to edit caption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C49C9134-D9E9-1B9C-93D2-015F5284F7B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05711" y="3914469"/>
            <a:ext cx="2394866" cy="103878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7200" b="1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100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2CA10789-1F06-4589-6941-F26194B1862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5711" y="4989834"/>
            <a:ext cx="2394866" cy="504096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Click to edit caption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EBC5D36-9D3B-176C-0184-F7BE3000A08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03155" y="3914469"/>
            <a:ext cx="2394866" cy="1038789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7200" b="1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100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F6466BB-282C-B427-82C9-9DDC0DCE74A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03155" y="4989834"/>
            <a:ext cx="2394866" cy="504096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Barlow" pitchFamily="2" charset="77"/>
              </a:defRPr>
            </a:lvl1pPr>
          </a:lstStyle>
          <a:p>
            <a:pPr lvl="0"/>
            <a:r>
              <a:rPr lang="en-GB"/>
              <a:t>Click to edit caption here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85A7B995-5E6D-E945-B049-49AF9D8235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376238"/>
            <a:ext cx="10801350" cy="569159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3400" b="1" i="0">
                <a:solidFill>
                  <a:schemeClr val="bg1"/>
                </a:solidFill>
                <a:latin typeface="Barlow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header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8678BD6-5D7A-FE0A-2528-21BC4B4C07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096909"/>
            <a:ext cx="10801350" cy="421925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1800" b="0" i="0">
                <a:solidFill>
                  <a:schemeClr val="bg1"/>
                </a:solidFill>
                <a:latin typeface="Barlow Medium" pitchFamily="2" charset="77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</a:t>
            </a:r>
            <a:r>
              <a:rPr lang="en-GB" err="1"/>
              <a:t>subheader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 </a:t>
            </a:r>
            <a:r>
              <a:rPr lang="en-GB" err="1"/>
              <a:t>ora</a:t>
            </a:r>
            <a:r>
              <a:rPr lang="en-GB"/>
              <a:t> et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9CA5D0E-823D-AB32-7273-802A4EEDFA4C}"/>
              </a:ext>
            </a:extLst>
          </p:cNvPr>
          <p:cNvGrpSpPr/>
          <p:nvPr userDrawn="1"/>
        </p:nvGrpSpPr>
        <p:grpSpPr>
          <a:xfrm>
            <a:off x="9328080" y="5789182"/>
            <a:ext cx="2528958" cy="1013951"/>
            <a:chOff x="9328080" y="5789182"/>
            <a:chExt cx="2528958" cy="1013951"/>
          </a:xfrm>
        </p:grpSpPr>
        <p:pic>
          <p:nvPicPr>
            <p:cNvPr id="7" name="Picture 6" descr="A black and white logo&#10;&#10;Description automatically generated">
              <a:extLst>
                <a:ext uri="{FF2B5EF4-FFF2-40B4-BE49-F238E27FC236}">
                  <a16:creationId xmlns:a16="http://schemas.microsoft.com/office/drawing/2014/main" id="{CEE69DA2-C405-2D58-2FC0-FE0A6FFDD1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686843" y="6129338"/>
              <a:ext cx="1170195" cy="360362"/>
            </a:xfrm>
            <a:prstGeom prst="rect">
              <a:avLst/>
            </a:prstGeom>
          </p:spPr>
        </p:pic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8B748E2-0800-D314-C2B4-B1DCEF9EF858}"/>
                </a:ext>
              </a:extLst>
            </p:cNvPr>
            <p:cNvCxnSpPr/>
            <p:nvPr userDrawn="1"/>
          </p:nvCxnSpPr>
          <p:spPr>
            <a:xfrm>
              <a:off x="10464802" y="6071481"/>
              <a:ext cx="0" cy="431549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 descr="A black background with white text&#10;&#10;AI-generated content may be incorrect.">
              <a:extLst>
                <a:ext uri="{FF2B5EF4-FFF2-40B4-BE49-F238E27FC236}">
                  <a16:creationId xmlns:a16="http://schemas.microsoft.com/office/drawing/2014/main" id="{9A7384FE-1901-27EC-2718-B0E93B9212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9328080" y="5789182"/>
              <a:ext cx="1013951" cy="101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7958468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237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-section-header-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dient_overlay"/>
          <p:cNvPicPr>
            <a:picLocks noChangeAspect="1"/>
          </p:cNvPicPr>
          <p:nvPr userDrawn="1"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ction_title"/>
          <p:cNvSpPr>
            <a:spLocks noGrp="1"/>
          </p:cNvSpPr>
          <p:nvPr>
            <p:ph type="title"/>
          </p:nvPr>
        </p:nvSpPr>
        <p:spPr>
          <a:xfrm>
            <a:off x="1079500" y="848781"/>
            <a:ext cx="10337800" cy="1044048"/>
          </a:xfrm>
          <a:prstGeom prst="rect">
            <a:avLst/>
          </a:prstGeom>
        </p:spPr>
        <p:txBody>
          <a:bodyPr lIns="46800" tIns="46800" rIns="46800" bIns="46800"/>
          <a:lstStyle>
            <a:lvl1pPr eaLnBrk="1" hangingPunct="1">
              <a:defRPr sz="2933" cap="all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>
                <a:sym typeface="Helvetica" charset="0"/>
              </a:rPr>
              <a:t>Click to edit Master title style</a:t>
            </a:r>
            <a:endParaRPr lang="en-US">
              <a:sym typeface="Helvetica" charset="0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1130300" y="2180862"/>
            <a:ext cx="9755717" cy="37596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pic>
        <p:nvPicPr>
          <p:cNvPr id="4" name="mintel_logo">
            <a:extLst>
              <a:ext uri="{FF2B5EF4-FFF2-40B4-BE49-F238E27FC236}">
                <a16:creationId xmlns:a16="http://schemas.microsoft.com/office/drawing/2014/main" id="{B3FFA225-56A0-4E90-7490-EF70155EE3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342" y="6115201"/>
            <a:ext cx="802021" cy="2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09662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 and body 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6" name="Google Shape;96;p5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66214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10">
  <p:cSld name="TITLE_AND_BODY_10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3668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1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ock-section-header-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dient_overlay"/>
          <p:cNvPicPr>
            <a:picLocks noChangeAspect="1"/>
          </p:cNvPicPr>
          <p:nvPr userDrawn="1"/>
        </p:nvPicPr>
        <p:blipFill>
          <a:blip r:embed="rId2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ction_title"/>
          <p:cNvSpPr>
            <a:spLocks noGrp="1"/>
          </p:cNvSpPr>
          <p:nvPr>
            <p:ph type="title"/>
          </p:nvPr>
        </p:nvSpPr>
        <p:spPr>
          <a:xfrm>
            <a:off x="1079500" y="848781"/>
            <a:ext cx="10337800" cy="1044048"/>
          </a:xfrm>
          <a:prstGeom prst="rect">
            <a:avLst/>
          </a:prstGeom>
        </p:spPr>
        <p:txBody>
          <a:bodyPr lIns="46800" tIns="46800" rIns="46800" bIns="46800"/>
          <a:lstStyle>
            <a:lvl1pPr eaLnBrk="1" hangingPunct="1">
              <a:defRPr sz="2933" cap="all" baseline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r>
              <a:rPr lang="en-US" altLang="zh-CN">
                <a:sym typeface="Helvetica" charset="0"/>
              </a:rPr>
              <a:t>Click to edit Master title style</a:t>
            </a:r>
            <a:endParaRPr lang="en-US">
              <a:sym typeface="Helvetica" charset="0"/>
            </a:endParaRPr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1130300" y="2180862"/>
            <a:ext cx="9755717" cy="375967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469250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FFFFF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37C462-C96E-3BA5-5D37-F46BBFDF30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342" y="6115201"/>
            <a:ext cx="802021" cy="2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9552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-sub-section-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_background"/>
          <p:cNvSpPr>
            <a:spLocks noChangeArrowheads="1"/>
          </p:cNvSpPr>
          <p:nvPr/>
        </p:nvSpPr>
        <p:spPr bwMode="auto">
          <a:xfrm>
            <a:off x="469900" y="567267"/>
            <a:ext cx="11245851" cy="4995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60959" rIns="60959"/>
          <a:lstStyle>
            <a:defPPr>
              <a:defRPr lang="en-US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</a:lstStyle>
          <a:p>
            <a:pPr fontAlgn="auto">
              <a:defRPr>
                <a:latin typeface="Arial" pitchFamily="34" charset="0"/>
                <a:ea typeface="Arial" pitchFamily="34" charset="0"/>
                <a:cs typeface="Arial" pitchFamily="34" charset="0"/>
                <a:sym typeface="Arial" pitchFamily="34" charset="0"/>
              </a:defRPr>
            </a:pPr>
            <a:endParaRPr sz="2400">
              <a:solidFill>
                <a:schemeClr val="bg1">
                  <a:lumMod val="50000"/>
                </a:schemeClr>
              </a:solidFill>
              <a:latin typeface="Trebuchet MS"/>
              <a:ea typeface="Trebuchet MS"/>
              <a:cs typeface="Trebuchet MS"/>
              <a:sym typeface="Arial" pitchFamily="34" charset="0"/>
            </a:endParaRPr>
          </a:p>
        </p:txBody>
      </p:sp>
      <p:sp>
        <p:nvSpPr>
          <p:cNvPr id="4" name="background"/>
          <p:cNvSpPr>
            <a:spLocks noGrp="1"/>
          </p:cNvSpPr>
          <p:nvPr>
            <p:ph type="pic" sz="quarter" idx="13"/>
          </p:nvPr>
        </p:nvSpPr>
        <p:spPr>
          <a:xfrm>
            <a:off x="422400" y="518400"/>
            <a:ext cx="11342400" cy="5092800"/>
          </a:xfrm>
          <a:prstGeom prst="rect">
            <a:avLst/>
          </a:prstGeom>
          <a:gradFill>
            <a:gsLst>
              <a:gs pos="0">
                <a:srgbClr val="501454"/>
              </a:gs>
              <a:gs pos="100000">
                <a:srgbClr val="FC3E5E"/>
              </a:gs>
              <a:gs pos="54000">
                <a:srgbClr val="780078"/>
              </a:gs>
            </a:gsLst>
            <a:lin ang="1620000" scaled="0"/>
          </a:gradFill>
        </p:spPr>
        <p:txBody>
          <a:bodyPr/>
          <a:lstStyle>
            <a:lvl1pPr>
              <a:defRPr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 noProof="0"/>
              <a:t>Click icon to add picture</a:t>
            </a:r>
            <a:endParaRPr lang="en-GB" noProof="0"/>
          </a:p>
        </p:txBody>
      </p:sp>
      <p:sp>
        <p:nvSpPr>
          <p:cNvPr id="2" name="section_title"/>
          <p:cNvSpPr>
            <a:spLocks noGrp="1"/>
          </p:cNvSpPr>
          <p:nvPr>
            <p:ph type="title"/>
          </p:nvPr>
        </p:nvSpPr>
        <p:spPr>
          <a:xfrm>
            <a:off x="1079505" y="846667"/>
            <a:ext cx="9886951" cy="779700"/>
          </a:xfrm>
          <a:prstGeom prst="rect">
            <a:avLst/>
          </a:prstGeom>
        </p:spPr>
        <p:txBody>
          <a:bodyPr lIns="46800" tIns="46800" rIns="46800" bIns="46800"/>
          <a:lstStyle>
            <a:lvl1pPr>
              <a:defRPr sz="2133">
                <a:latin typeface="Trebuchet MS"/>
                <a:cs typeface="Trebuchet MS"/>
              </a:defRPr>
            </a:lvl1pPr>
          </a:lstStyle>
          <a:p>
            <a:r>
              <a:rPr lang="en-US" altLang="zh-CN"/>
              <a:t>Click to edit Master title style</a:t>
            </a:r>
            <a:endParaRPr lang="en-GB"/>
          </a:p>
        </p:txBody>
      </p:sp>
      <p:sp>
        <p:nvSpPr>
          <p:cNvPr id="11" name="text"/>
          <p:cNvSpPr>
            <a:spLocks noGrp="1"/>
          </p:cNvSpPr>
          <p:nvPr>
            <p:ph type="body" sz="quarter" idx="11"/>
          </p:nvPr>
        </p:nvSpPr>
        <p:spPr>
          <a:xfrm>
            <a:off x="1130300" y="1786470"/>
            <a:ext cx="9755717" cy="34912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9" name="go_to_button"/>
          <p:cNvSpPr>
            <a:spLocks noGrp="1"/>
          </p:cNvSpPr>
          <p:nvPr>
            <p:ph type="body" sz="quarter" idx="16"/>
          </p:nvPr>
        </p:nvSpPr>
        <p:spPr>
          <a:xfrm>
            <a:off x="9753600" y="6502221"/>
            <a:ext cx="1958763" cy="287153"/>
          </a:xfrm>
          <a:prstGeom prst="rect">
            <a:avLst/>
          </a:prstGeom>
        </p:spPr>
        <p:txBody>
          <a:bodyPr lIns="0" rIns="0"/>
          <a:lstStyle>
            <a:lvl1pPr marL="0" indent="0" algn="r">
              <a:spcBef>
                <a:spcPct val="0"/>
              </a:spcBef>
              <a:buNone/>
              <a:defRPr sz="1067" i="1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8" name="base_and_source"/>
          <p:cNvSpPr>
            <a:spLocks noGrp="1"/>
          </p:cNvSpPr>
          <p:nvPr>
            <p:ph type="body" sz="quarter" idx="12"/>
          </p:nvPr>
        </p:nvSpPr>
        <p:spPr>
          <a:xfrm>
            <a:off x="465600" y="6038400"/>
            <a:ext cx="9120000" cy="720000"/>
          </a:xfrm>
          <a:prstGeom prst="rect">
            <a:avLst/>
          </a:prstGeom>
        </p:spPr>
        <p:txBody>
          <a:bodyPr lIns="0" rIns="0" anchor="b"/>
          <a:lstStyle>
            <a:lvl1pPr marL="0" marR="0" indent="0" algn="l" defTabSz="121917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1067" i="1" baseline="0">
                <a:solidFill>
                  <a:srgbClr val="7F7F7F"/>
                </a:solidFill>
                <a:latin typeface="Trebuchet MS"/>
                <a:cs typeface="Trebuchet MS"/>
              </a:defRPr>
            </a:lvl1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711275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intel_logo" descr="mintel_logo">
            <a:extLst>
              <a:ext uri="{FF2B5EF4-FFF2-40B4-BE49-F238E27FC236}">
                <a16:creationId xmlns:a16="http://schemas.microsoft.com/office/drawing/2014/main" id="{428A2577-5728-0D86-A427-2A2AEA807B3B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342" y="6115201"/>
            <a:ext cx="802021" cy="2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01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933" b="1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33" b="1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33" b="1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33" b="1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33" b="1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2933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2933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2933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2933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267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3733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667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667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0891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6828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8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>
          <a:extLst>
            <a:ext uri="{FF2B5EF4-FFF2-40B4-BE49-F238E27FC236}">
              <a16:creationId xmlns:a16="http://schemas.microsoft.com/office/drawing/2014/main" id="{F5DA8DBF-0B6E-618D-2682-7949C048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374DA60-DDB6-A85E-6E32-A06CAE3F2157}"/>
              </a:ext>
            </a:extLst>
          </p:cNvPr>
          <p:cNvSpPr/>
          <p:nvPr/>
        </p:nvSpPr>
        <p:spPr>
          <a:xfrm>
            <a:off x="6857835" y="-1"/>
            <a:ext cx="5334164" cy="533416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16" name="Google Shape;216;p64" descr="People having barbecue">
            <a:extLst>
              <a:ext uri="{FF2B5EF4-FFF2-40B4-BE49-F238E27FC236}">
                <a16:creationId xmlns:a16="http://schemas.microsoft.com/office/drawing/2014/main" id="{F0AC2B15-0041-8660-4875-C2749B0DAFC5}"/>
              </a:ext>
            </a:extLst>
          </p:cNvPr>
          <p:cNvPicPr preferRelativeResize="0"/>
          <p:nvPr/>
        </p:nvPicPr>
        <p:blipFill>
          <a:blip r:embed="rId3">
            <a:alphaModFix amt="55000"/>
          </a:blip>
          <a:srcRect l="8292" r="25028"/>
          <a:stretch>
            <a:fillRect/>
          </a:stretch>
        </p:blipFill>
        <p:spPr>
          <a:xfrm>
            <a:off x="6857997" y="-3"/>
            <a:ext cx="5334003" cy="5334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64">
            <a:extLst>
              <a:ext uri="{FF2B5EF4-FFF2-40B4-BE49-F238E27FC236}">
                <a16:creationId xmlns:a16="http://schemas.microsoft.com/office/drawing/2014/main" id="{4368EA5B-9AC1-FA56-5A82-EAE026E5516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6336" b="23278"/>
          <a:stretch/>
        </p:blipFill>
        <p:spPr>
          <a:xfrm>
            <a:off x="6858001" y="5334001"/>
            <a:ext cx="5334003" cy="15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80;p67">
            <a:extLst>
              <a:ext uri="{FF2B5EF4-FFF2-40B4-BE49-F238E27FC236}">
                <a16:creationId xmlns:a16="http://schemas.microsoft.com/office/drawing/2014/main" id="{54B57822-794A-D287-0585-D13A5DCDC07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04623" y="6147445"/>
            <a:ext cx="1163757" cy="3585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14;p64">
            <a:extLst>
              <a:ext uri="{FF2B5EF4-FFF2-40B4-BE49-F238E27FC236}">
                <a16:creationId xmlns:a16="http://schemas.microsoft.com/office/drawing/2014/main" id="{5A36AD26-CC25-0720-AB46-739AE7CC3973}"/>
              </a:ext>
            </a:extLst>
          </p:cNvPr>
          <p:cNvSpPr txBox="1"/>
          <p:nvPr/>
        </p:nvSpPr>
        <p:spPr>
          <a:xfrm>
            <a:off x="570100" y="514765"/>
            <a:ext cx="5624800" cy="11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3733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Summer is social…</a:t>
            </a:r>
            <a:endParaRPr kumimoji="0" sz="3733" b="0" i="1" u="none" strike="noStrike" kern="0" cap="none" spc="0" normalizeH="0" baseline="0" noProof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4" name="Google Shape;215;p64">
            <a:extLst>
              <a:ext uri="{FF2B5EF4-FFF2-40B4-BE49-F238E27FC236}">
                <a16:creationId xmlns:a16="http://schemas.microsoft.com/office/drawing/2014/main" id="{61150F5A-BD01-C225-E340-09C00158D00F}"/>
              </a:ext>
            </a:extLst>
          </p:cNvPr>
          <p:cNvSpPr txBox="1"/>
          <p:nvPr/>
        </p:nvSpPr>
        <p:spPr>
          <a:xfrm>
            <a:off x="570099" y="1272614"/>
            <a:ext cx="5525900" cy="4936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867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"/>
                <a:ea typeface="+mn-ea"/>
                <a:cs typeface="Arial"/>
                <a:sym typeface="Ubuntu"/>
              </a:rPr>
              <a:t>Summer entertaining is about connection first – food and drink bring people together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itchFamily="2" charset="77"/>
              <a:ea typeface="+mn-ea"/>
              <a:cs typeface="Arial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Market intel: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itchFamily="2" charset="77"/>
              <a:ea typeface="+mn-ea"/>
              <a:cs typeface="Arial"/>
              <a:sym typeface="Arial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Across the UK, people are putting more value on </a:t>
            </a: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shared experiences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, especially in summer 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Gardens, parks and at‑home hosting have become the go‑to for </a:t>
            </a: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easy, feel‑good social time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itchFamily="2" charset="77"/>
              <a:ea typeface="+mn-ea"/>
              <a:cs typeface="Arial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Key takeaways: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itchFamily="2" charset="77"/>
              <a:ea typeface="+mn-ea"/>
              <a:cs typeface="Arial"/>
              <a:sym typeface="Arial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BBQs and parties are first and foremost </a:t>
            </a: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social occasions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, not food‑led ones 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People care most about </a:t>
            </a: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who they’re with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, not what’s on the grill </a:t>
            </a: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Brands that feel like they’re </a:t>
            </a:r>
            <a:r>
              <a:rPr kumimoji="0" lang="en-GB" sz="1333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helping people connect 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land better than those just pushing product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itchFamily="2" charset="77"/>
              <a:ea typeface="+mn-ea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Reach</a:t>
            </a: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 3.8 million users across our portfolio in our Summer Host audience segment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, and put your message in front of users who enjoy entertaining family and friends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9821B-2444-DF5B-392C-EC4BC3FDEE9E}"/>
              </a:ext>
            </a:extLst>
          </p:cNvPr>
          <p:cNvSpPr txBox="1"/>
          <p:nvPr/>
        </p:nvSpPr>
        <p:spPr>
          <a:xfrm>
            <a:off x="98900" y="6277585"/>
            <a:ext cx="6758936" cy="643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Source: Marketing Made Clear, </a:t>
            </a:r>
            <a:r>
              <a:rPr kumimoji="0" lang="en-GB" sz="933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Understanding Seasonal Consumer Behaviour</a:t>
            </a:r>
            <a:r>
              <a:rPr kumimoji="0" lang="en-GB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 (UK),  </a:t>
            </a:r>
            <a:r>
              <a:rPr kumimoji="0" lang="en-GB" sz="933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GreenBook</a:t>
            </a:r>
            <a:r>
              <a:rPr kumimoji="0" lang="en-GB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 </a:t>
            </a:r>
            <a:r>
              <a:rPr kumimoji="0" lang="en-GB" sz="933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Vacation Mode: How Consumer Behaviour Shifts During Summer</a:t>
            </a:r>
            <a:r>
              <a:rPr kumimoji="0" lang="en-GB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 (2025), AP/</a:t>
            </a:r>
            <a:r>
              <a:rPr kumimoji="0" lang="en-GB" sz="933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Permutive</a:t>
            </a:r>
            <a:r>
              <a:rPr kumimoji="0" lang="en-GB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 2026</a:t>
            </a:r>
          </a:p>
          <a:p>
            <a:pPr marL="0" marR="0" lvl="0" indent="0" algn="l" defTabSz="1219170" rtl="0" eaLnBrk="1" fontAlgn="t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E09765-980E-2F20-8FA3-911D81017194}"/>
              </a:ext>
            </a:extLst>
          </p:cNvPr>
          <p:cNvSpPr txBox="1"/>
          <p:nvPr/>
        </p:nvSpPr>
        <p:spPr>
          <a:xfrm>
            <a:off x="7952211" y="2074783"/>
            <a:ext cx="3459096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Reach 3.8m users in our Summer Hosts audience segment</a:t>
            </a:r>
          </a:p>
        </p:txBody>
      </p:sp>
    </p:spTree>
    <p:extLst>
      <p:ext uri="{BB962C8B-B14F-4D97-AF65-F5344CB8AC3E}">
        <p14:creationId xmlns:p14="http://schemas.microsoft.com/office/powerpoint/2010/main" val="163307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9">
          <a:extLst>
            <a:ext uri="{FF2B5EF4-FFF2-40B4-BE49-F238E27FC236}">
              <a16:creationId xmlns:a16="http://schemas.microsoft.com/office/drawing/2014/main" id="{73B47F6E-B067-BA89-C8BF-02D6F1D42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1" name="Google Shape;851;p188">
            <a:extLst>
              <a:ext uri="{FF2B5EF4-FFF2-40B4-BE49-F238E27FC236}">
                <a16:creationId xmlns:a16="http://schemas.microsoft.com/office/drawing/2014/main" id="{F4B7E7AF-A4E2-38C9-4044-2FB4C4338F6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-4188"/>
          <a:stretch/>
        </p:blipFill>
        <p:spPr>
          <a:xfrm>
            <a:off x="7218283" y="5584501"/>
            <a:ext cx="746500" cy="919799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188">
            <a:extLst>
              <a:ext uri="{FF2B5EF4-FFF2-40B4-BE49-F238E27FC236}">
                <a16:creationId xmlns:a16="http://schemas.microsoft.com/office/drawing/2014/main" id="{91156669-8F48-ECB3-FEF1-E8D8DD1593FD}"/>
              </a:ext>
            </a:extLst>
          </p:cNvPr>
          <p:cNvSpPr txBox="1"/>
          <p:nvPr/>
        </p:nvSpPr>
        <p:spPr>
          <a:xfrm>
            <a:off x="570100" y="514767"/>
            <a:ext cx="6019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3733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Light"/>
                <a:cs typeface="Barlow Light"/>
                <a:sym typeface="Barlow ExtraBold"/>
              </a:rPr>
              <a:t>Drinks insights</a:t>
            </a:r>
            <a:endParaRPr kumimoji="0" sz="3733" b="0" i="1" u="none" strike="noStrike" kern="0" cap="none" spc="0" normalizeH="0" baseline="0" noProof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853" name="Google Shape;853;p188">
            <a:extLst>
              <a:ext uri="{FF2B5EF4-FFF2-40B4-BE49-F238E27FC236}">
                <a16:creationId xmlns:a16="http://schemas.microsoft.com/office/drawing/2014/main" id="{66D49456-9554-5A84-7630-320F938F3C3C}"/>
              </a:ext>
            </a:extLst>
          </p:cNvPr>
          <p:cNvSpPr txBox="1"/>
          <p:nvPr/>
        </p:nvSpPr>
        <p:spPr>
          <a:xfrm>
            <a:off x="561896" y="1315443"/>
            <a:ext cx="5416400" cy="2902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66% 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of our audience see entertaining and hosting at home as an occasion where there would consume alcohol. </a:t>
            </a:r>
            <a:endParaRPr kumimoji="0" lang="en-GB" sz="1333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endParaRPr kumimoji="0" lang="en-GB" sz="1333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52% 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of our audience consume spirits</a:t>
            </a: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endParaRPr kumimoji="0" lang="en-GB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67% 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of our audience who are spirit drinkers consume gin</a:t>
            </a: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endParaRPr kumimoji="0" lang="en-GB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29% 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of our audience drink cocktails</a:t>
            </a: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endParaRPr kumimoji="0" lang="en-GB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When asked in our Summer Entertaining Research what drinks they would serve during hosting, </a:t>
            </a: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80% 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said wine, </a:t>
            </a: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74% 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said beer/cider and </a:t>
            </a:r>
            <a:r>
              <a:rPr kumimoji="0" lang="en-GB" sz="13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74% 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said soft, fizzy drinks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54" name="Google Shape;854;p188">
            <a:extLst>
              <a:ext uri="{FF2B5EF4-FFF2-40B4-BE49-F238E27FC236}">
                <a16:creationId xmlns:a16="http://schemas.microsoft.com/office/drawing/2014/main" id="{81CA2398-F113-0165-E248-BC4CD8A57EEF}"/>
              </a:ext>
            </a:extLst>
          </p:cNvPr>
          <p:cNvSpPr txBox="1"/>
          <p:nvPr/>
        </p:nvSpPr>
        <p:spPr>
          <a:xfrm>
            <a:off x="1940045" y="4893717"/>
            <a:ext cx="1429628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4667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3.4</a:t>
            </a:r>
            <a:r>
              <a:rPr kumimoji="0" lang="en-GB" sz="3333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m</a:t>
            </a:r>
            <a:endParaRPr kumimoji="0" sz="4533" b="0" i="0" u="none" strike="noStrike" kern="0" cap="none" spc="0" normalizeH="0" baseline="0" noProof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Cocktail drinkers</a:t>
            </a:r>
            <a:b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</a:b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across RON</a:t>
            </a:r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55" name="Google Shape;855;p188">
            <a:extLst>
              <a:ext uri="{FF2B5EF4-FFF2-40B4-BE49-F238E27FC236}">
                <a16:creationId xmlns:a16="http://schemas.microsoft.com/office/drawing/2014/main" id="{66AC6BC1-B55C-2AA5-A28F-67770F91B30E}"/>
              </a:ext>
            </a:extLst>
          </p:cNvPr>
          <p:cNvSpPr txBox="1"/>
          <p:nvPr/>
        </p:nvSpPr>
        <p:spPr>
          <a:xfrm>
            <a:off x="311197" y="4893717"/>
            <a:ext cx="1429628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4667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3.7</a:t>
            </a:r>
            <a:r>
              <a:rPr kumimoji="0" lang="en-GB" sz="3333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m</a:t>
            </a:r>
            <a:endParaRPr kumimoji="0" sz="3333" b="0" i="0" u="none" strike="noStrike" kern="0" cap="none" spc="0" normalizeH="0" baseline="0" noProof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Wine drinkers</a:t>
            </a:r>
            <a:b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</a:b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across RON</a:t>
            </a:r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56" name="Google Shape;856;p188">
            <a:extLst>
              <a:ext uri="{FF2B5EF4-FFF2-40B4-BE49-F238E27FC236}">
                <a16:creationId xmlns:a16="http://schemas.microsoft.com/office/drawing/2014/main" id="{3690D568-88A3-A8CA-DDD5-AE97885C9BFB}"/>
              </a:ext>
            </a:extLst>
          </p:cNvPr>
          <p:cNvSpPr txBox="1"/>
          <p:nvPr/>
        </p:nvSpPr>
        <p:spPr>
          <a:xfrm>
            <a:off x="3540571" y="4893717"/>
            <a:ext cx="1429628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4667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2.1</a:t>
            </a:r>
            <a:r>
              <a:rPr kumimoji="0" lang="en-GB" sz="3333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m</a:t>
            </a:r>
            <a:endParaRPr kumimoji="0" sz="4533" b="0" i="0" u="none" strike="noStrike" kern="0" cap="none" spc="0" normalizeH="0" baseline="0" noProof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Beer drinkers </a:t>
            </a:r>
            <a:b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</a:b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across RON</a:t>
            </a:r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4" name="Google Shape;188;p69">
            <a:extLst>
              <a:ext uri="{FF2B5EF4-FFF2-40B4-BE49-F238E27FC236}">
                <a16:creationId xmlns:a16="http://schemas.microsoft.com/office/drawing/2014/main" id="{3290177A-EB94-2988-6822-B692013BE8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6336" b="23278"/>
          <a:stretch/>
        </p:blipFill>
        <p:spPr>
          <a:xfrm>
            <a:off x="6858001" y="5334001"/>
            <a:ext cx="5334003" cy="15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188">
            <a:extLst>
              <a:ext uri="{FF2B5EF4-FFF2-40B4-BE49-F238E27FC236}">
                <a16:creationId xmlns:a16="http://schemas.microsoft.com/office/drawing/2014/main" id="{C4045F3B-B550-5E8E-8868-C977CCA1068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37300" y="5842017"/>
            <a:ext cx="1648701" cy="50796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858" name="Google Shape;858;p188">
            <a:extLst>
              <a:ext uri="{FF2B5EF4-FFF2-40B4-BE49-F238E27FC236}">
                <a16:creationId xmlns:a16="http://schemas.microsoft.com/office/drawing/2014/main" id="{5A7FDF34-B2BB-2AFC-155E-59B25431C28E}"/>
              </a:ext>
            </a:extLst>
          </p:cNvPr>
          <p:cNvSpPr txBox="1"/>
          <p:nvPr/>
        </p:nvSpPr>
        <p:spPr>
          <a:xfrm>
            <a:off x="39082" y="6343233"/>
            <a:ext cx="6412916" cy="4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Source Sans Pro"/>
                <a:cs typeface="Source Sans Pro"/>
                <a:sym typeface="Source Sans Pro"/>
              </a:rPr>
              <a:t>Source: IM Drinks Nov 2025, IM Insiders Panel Summer Entertaining Research 2026, AP/</a:t>
            </a:r>
            <a:r>
              <a:rPr kumimoji="0" lang="en-GB" sz="933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Source Sans Pro"/>
                <a:cs typeface="Source Sans Pro"/>
                <a:sym typeface="Source Sans Pro"/>
              </a:rPr>
              <a:t>Permutive</a:t>
            </a:r>
            <a:r>
              <a:rPr kumimoji="0" lang="en-GB" sz="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Source Sans Pro"/>
                <a:cs typeface="Source Sans Pro"/>
                <a:sym typeface="Source Sans Pro"/>
              </a:rPr>
              <a:t> 2026 *estimated segment size 90 days</a:t>
            </a: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itchFamily="2" charset="77"/>
              <a:ea typeface="Open Sans"/>
              <a:cs typeface="Open Sans"/>
              <a:sym typeface="Open San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itchFamily="2" charset="77"/>
              <a:ea typeface="Open Sans"/>
              <a:cs typeface="Open Sans"/>
              <a:sym typeface="Open Sa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00C077-DB61-EFAA-1A20-BA5214941279}"/>
              </a:ext>
            </a:extLst>
          </p:cNvPr>
          <p:cNvSpPr txBox="1"/>
          <p:nvPr/>
        </p:nvSpPr>
        <p:spPr>
          <a:xfrm>
            <a:off x="561896" y="4445033"/>
            <a:ext cx="515895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" pitchFamily="2" charset="77"/>
                <a:ea typeface="+mn-ea"/>
                <a:cs typeface="Arial"/>
                <a:sym typeface="Arial"/>
              </a:rPr>
              <a:t>Some targetable IM audience segments: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ABE1AF-94FB-ADB5-B0BE-1422F644540B}"/>
              </a:ext>
            </a:extLst>
          </p:cNvPr>
          <p:cNvSpPr txBox="1"/>
          <p:nvPr/>
        </p:nvSpPr>
        <p:spPr>
          <a:xfrm>
            <a:off x="6950793" y="5469883"/>
            <a:ext cx="2780504" cy="122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Bold" pitchFamily="2" charset="77"/>
                <a:ea typeface="+mn-ea"/>
                <a:cs typeface="Arial"/>
                <a:sym typeface="Arial"/>
              </a:rPr>
              <a:t>Cocktail Drinkers overlap:</a:t>
            </a:r>
            <a:br>
              <a:rPr kumimoji="0" lang="en-US" sz="14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Bold" pitchFamily="2" charset="77"/>
                <a:ea typeface="+mn-ea"/>
                <a:cs typeface="Arial"/>
                <a:sym typeface="Arial"/>
              </a:rPr>
            </a:br>
            <a:r>
              <a:rPr kumimoji="0" lang="en-US" sz="14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Bold" pitchFamily="2" charset="77"/>
                <a:ea typeface="+mn-ea"/>
                <a:cs typeface="Arial"/>
                <a:sym typeface="Arial"/>
              </a:rPr>
              <a:t> 9x more likely to also fall into our </a:t>
            </a:r>
            <a:r>
              <a:rPr kumimoji="0" lang="en-US" sz="1467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Bold" pitchFamily="2" charset="77"/>
                <a:ea typeface="+mn-ea"/>
                <a:cs typeface="Arial"/>
                <a:sym typeface="Arial"/>
              </a:rPr>
              <a:t>Hosters</a:t>
            </a:r>
            <a:r>
              <a:rPr kumimoji="0" lang="en-US" sz="14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SemiBold" pitchFamily="2" charset="77"/>
                <a:ea typeface="+mn-ea"/>
                <a:cs typeface="Arial"/>
                <a:sym typeface="Arial"/>
              </a:rPr>
              <a:t> audience, and 5x more likely to fall into our BBQ audience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B732509-EEF8-81B7-177A-59035F56AB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3721"/>
          <a:stretch>
            <a:fillRect/>
          </a:stretch>
        </p:blipFill>
        <p:spPr>
          <a:xfrm>
            <a:off x="6857996" y="0"/>
            <a:ext cx="5334003" cy="5367291"/>
          </a:xfrm>
          <a:prstGeom prst="rect">
            <a:avLst/>
          </a:prstGeom>
        </p:spPr>
      </p:pic>
      <p:sp>
        <p:nvSpPr>
          <p:cNvPr id="6" name="Google Shape;856;p188">
            <a:extLst>
              <a:ext uri="{FF2B5EF4-FFF2-40B4-BE49-F238E27FC236}">
                <a16:creationId xmlns:a16="http://schemas.microsoft.com/office/drawing/2014/main" id="{DB8162A6-1379-F239-DD63-08F834047E84}"/>
              </a:ext>
            </a:extLst>
          </p:cNvPr>
          <p:cNvSpPr txBox="1"/>
          <p:nvPr/>
        </p:nvSpPr>
        <p:spPr>
          <a:xfrm>
            <a:off x="5143991" y="4888696"/>
            <a:ext cx="1429628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4667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1.1</a:t>
            </a:r>
            <a:r>
              <a:rPr kumimoji="0" lang="en-GB" sz="3333" b="0" i="0" u="none" strike="noStrike" kern="0" cap="none" spc="0" normalizeH="0" baseline="0" noProof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m</a:t>
            </a:r>
            <a:endParaRPr kumimoji="0" sz="4533" b="0" i="0" u="none" strike="noStrike" kern="0" cap="none" spc="0" normalizeH="0" baseline="0" noProof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Gin fans </a:t>
            </a:r>
            <a:b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</a:br>
            <a:r>
              <a:rPr kumimoji="0" lang="en-GB" sz="13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across RON</a:t>
            </a:r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</p:txBody>
      </p:sp>
    </p:spTree>
    <p:extLst>
      <p:ext uri="{BB962C8B-B14F-4D97-AF65-F5344CB8AC3E}">
        <p14:creationId xmlns:p14="http://schemas.microsoft.com/office/powerpoint/2010/main" val="1759265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9">
          <a:extLst>
            <a:ext uri="{FF2B5EF4-FFF2-40B4-BE49-F238E27FC236}">
              <a16:creationId xmlns:a16="http://schemas.microsoft.com/office/drawing/2014/main" id="{B76CF370-5A2D-3C01-B16D-C5B5ED55A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1" name="Google Shape;851;p188">
            <a:extLst>
              <a:ext uri="{FF2B5EF4-FFF2-40B4-BE49-F238E27FC236}">
                <a16:creationId xmlns:a16="http://schemas.microsoft.com/office/drawing/2014/main" id="{858BE686-52F3-40FB-DCED-5B3A311875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-4188"/>
          <a:stretch/>
        </p:blipFill>
        <p:spPr>
          <a:xfrm>
            <a:off x="7218283" y="5584501"/>
            <a:ext cx="746500" cy="919799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188">
            <a:extLst>
              <a:ext uri="{FF2B5EF4-FFF2-40B4-BE49-F238E27FC236}">
                <a16:creationId xmlns:a16="http://schemas.microsoft.com/office/drawing/2014/main" id="{13F77AF1-1245-A6CC-997D-F9A501611DB5}"/>
              </a:ext>
            </a:extLst>
          </p:cNvPr>
          <p:cNvSpPr txBox="1"/>
          <p:nvPr/>
        </p:nvSpPr>
        <p:spPr>
          <a:xfrm>
            <a:off x="530771" y="177198"/>
            <a:ext cx="6019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3733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Light"/>
                <a:cs typeface="Barlow Light"/>
                <a:sym typeface="Barlow ExtraBold"/>
              </a:rPr>
              <a:t>More no/low innovations</a:t>
            </a:r>
            <a:endParaRPr kumimoji="0" sz="3733" b="0" i="1" u="none" strike="noStrike" kern="0" cap="none" spc="0" normalizeH="0" baseline="0" noProof="0" dirty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853" name="Google Shape;853;p188">
            <a:extLst>
              <a:ext uri="{FF2B5EF4-FFF2-40B4-BE49-F238E27FC236}">
                <a16:creationId xmlns:a16="http://schemas.microsoft.com/office/drawing/2014/main" id="{2CE81F83-2AB9-729A-7C85-F48B44352E9D}"/>
              </a:ext>
            </a:extLst>
          </p:cNvPr>
          <p:cNvSpPr txBox="1"/>
          <p:nvPr/>
        </p:nvSpPr>
        <p:spPr>
          <a:xfrm>
            <a:off x="311197" y="911587"/>
            <a:ext cx="6140801" cy="2360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“We are also seeing a focus on moderation with lots of brands releasing</a:t>
            </a:r>
          </a:p>
          <a:p>
            <a:pPr marL="0" marR="0" lvl="0" indent="0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sessionable</a:t>
            </a: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 ‘mid-strength drinks’ – from Small Beer’s 1%-% beers to Future Chateau’s 6.5% range of wines. M&amp;S has released a range of Table beers including a 2.8% lager. Non-alcoholic brands are branching out into this this space – Wednesday’s Domaine recently launched a mid-strength range of wines. This is also reflected in the popularity of lighter serves like spritzes and ‘tiny cocktails’: smaller, low-alcohol versions of favourite cocktails like the ubiquitous mini martinis which can be found everywhere from bar menus to gift sets.”</a:t>
            </a:r>
          </a:p>
        </p:txBody>
      </p:sp>
      <p:pic>
        <p:nvPicPr>
          <p:cNvPr id="4" name="Google Shape;188;p69">
            <a:extLst>
              <a:ext uri="{FF2B5EF4-FFF2-40B4-BE49-F238E27FC236}">
                <a16:creationId xmlns:a16="http://schemas.microsoft.com/office/drawing/2014/main" id="{50B10C80-3980-CD96-A86E-134B375D3C0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6336" b="23278"/>
          <a:stretch/>
        </p:blipFill>
        <p:spPr>
          <a:xfrm>
            <a:off x="6858001" y="5334001"/>
            <a:ext cx="5334003" cy="152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7" name="Google Shape;857;p188">
            <a:extLst>
              <a:ext uri="{FF2B5EF4-FFF2-40B4-BE49-F238E27FC236}">
                <a16:creationId xmlns:a16="http://schemas.microsoft.com/office/drawing/2014/main" id="{2C4DEA51-4590-339D-AADF-9101420B1A0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37300" y="5842017"/>
            <a:ext cx="1648701" cy="50796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" name="Google Shape;852;p188">
            <a:extLst>
              <a:ext uri="{FF2B5EF4-FFF2-40B4-BE49-F238E27FC236}">
                <a16:creationId xmlns:a16="http://schemas.microsoft.com/office/drawing/2014/main" id="{EDDD9352-CE61-CC26-4E58-5670D5511BEC}"/>
              </a:ext>
            </a:extLst>
          </p:cNvPr>
          <p:cNvSpPr txBox="1"/>
          <p:nvPr/>
        </p:nvSpPr>
        <p:spPr>
          <a:xfrm>
            <a:off x="311197" y="3356720"/>
            <a:ext cx="1753592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Light"/>
                <a:cs typeface="Barlow Light"/>
                <a:sym typeface="Barlow ExtraBold"/>
              </a:rPr>
              <a:t>Category spend April 25 - March 26 Top spenders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5D379F-4149-6480-6BB4-2B848FE1F6BD}"/>
              </a:ext>
            </a:extLst>
          </p:cNvPr>
          <p:cNvGraphicFramePr>
            <a:graphicFrameLocks noGrp="1"/>
          </p:cNvGraphicFramePr>
          <p:nvPr/>
        </p:nvGraphicFramePr>
        <p:xfrm>
          <a:off x="2457296" y="3049941"/>
          <a:ext cx="3480795" cy="1757680"/>
        </p:xfrm>
        <a:graphic>
          <a:graphicData uri="http://schemas.openxmlformats.org/drawingml/2006/table">
            <a:tbl>
              <a:tblPr/>
              <a:tblGrid>
                <a:gridCol w="2432525">
                  <a:extLst>
                    <a:ext uri="{9D8B030D-6E8A-4147-A177-3AD203B41FA5}">
                      <a16:colId xmlns:a16="http://schemas.microsoft.com/office/drawing/2014/main" val="887929717"/>
                    </a:ext>
                  </a:extLst>
                </a:gridCol>
                <a:gridCol w="1048270">
                  <a:extLst>
                    <a:ext uri="{9D8B030D-6E8A-4147-A177-3AD203B41FA5}">
                      <a16:colId xmlns:a16="http://schemas.microsoft.com/office/drawing/2014/main" val="287481941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Barlow" panose="00000500000000000000" pitchFamily="2" charset="0"/>
                        </a:rPr>
                        <a:t>Grand Total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400" b="1" i="0" u="none" strike="noStrike">
                          <a:solidFill>
                            <a:srgbClr val="FFFFFF"/>
                          </a:solidFill>
                          <a:effectLst/>
                          <a:latin typeface="Barlow" panose="00000500000000000000" pitchFamily="2" charset="0"/>
                        </a:rPr>
                        <a:t>£9,211,039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770041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0" i="0" u="none" strike="noStrike" dirty="0">
                          <a:effectLst/>
                          <a:latin typeface="Barlow" panose="00000500000000000000" pitchFamily="2" charset="0"/>
                        </a:rPr>
                        <a:t>Lucky Saint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400" b="0" i="0" u="none" strike="noStrike">
                          <a:effectLst/>
                          <a:latin typeface="Barlow" panose="00000500000000000000" pitchFamily="2" charset="0"/>
                        </a:rPr>
                        <a:t>£3,544,954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404472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0" i="0" u="none" strike="noStrike" dirty="0">
                          <a:effectLst/>
                          <a:latin typeface="Barlow" panose="00000500000000000000" pitchFamily="2" charset="0"/>
                        </a:rPr>
                        <a:t>AB InBev UK Ltd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400" b="0" i="0" u="none" strike="noStrike">
                          <a:effectLst/>
                          <a:latin typeface="Barlow" panose="00000500000000000000" pitchFamily="2" charset="0"/>
                        </a:rPr>
                        <a:t>£2,300,634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06327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0" i="0" u="none" strike="noStrike" dirty="0">
                          <a:effectLst/>
                          <a:latin typeface="Barlow" panose="00000500000000000000" pitchFamily="2" charset="0"/>
                        </a:rPr>
                        <a:t>Asahi UK Ltd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400" b="0" i="0" u="none" strike="noStrike">
                          <a:effectLst/>
                          <a:latin typeface="Barlow" panose="00000500000000000000" pitchFamily="2" charset="0"/>
                        </a:rPr>
                        <a:t>£1,004,427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869871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0" i="0" u="none" strike="noStrike" dirty="0">
                          <a:effectLst/>
                          <a:latin typeface="Barlow" panose="00000500000000000000" pitchFamily="2" charset="0"/>
                        </a:rPr>
                        <a:t>Heineken UK Ltd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400" b="0" i="0" u="none" strike="noStrike">
                          <a:effectLst/>
                          <a:latin typeface="Barlow" panose="00000500000000000000" pitchFamily="2" charset="0"/>
                        </a:rPr>
                        <a:t>£862,475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728209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0" i="0" u="none" strike="noStrike" dirty="0">
                          <a:effectLst/>
                          <a:latin typeface="Barlow" panose="00000500000000000000" pitchFamily="2" charset="0"/>
                        </a:rPr>
                        <a:t>Diageo UK Ltd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400" b="0" i="0" u="none" strike="noStrike">
                          <a:effectLst/>
                          <a:latin typeface="Barlow" panose="00000500000000000000" pitchFamily="2" charset="0"/>
                        </a:rPr>
                        <a:t>£497,758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93621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0" i="0" u="none" strike="noStrike">
                          <a:effectLst/>
                          <a:latin typeface="Barlow" panose="00000500000000000000" pitchFamily="2" charset="0"/>
                        </a:rPr>
                        <a:t>Sainsbury's Supermarkets Ltd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400" b="0" i="0" u="none" strike="noStrike" dirty="0">
                          <a:effectLst/>
                          <a:latin typeface="Barlow" panose="00000500000000000000" pitchFamily="2" charset="0"/>
                        </a:rPr>
                        <a:t>£363,601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04074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0" i="0" u="none" strike="noStrike">
                          <a:effectLst/>
                          <a:latin typeface="Barlow" panose="00000500000000000000" pitchFamily="2" charset="0"/>
                        </a:rPr>
                        <a:t>Impossibrew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GB" sz="1400" b="0" i="0" u="none" strike="noStrike" dirty="0">
                          <a:effectLst/>
                          <a:latin typeface="Barlow" panose="00000500000000000000" pitchFamily="2" charset="0"/>
                        </a:rPr>
                        <a:t>£351,681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0549165"/>
                  </a:ext>
                </a:extLst>
              </a:tr>
            </a:tbl>
          </a:graphicData>
        </a:graphic>
      </p:graphicFrame>
      <p:sp>
        <p:nvSpPr>
          <p:cNvPr id="6" name="Google Shape;854;p188">
            <a:extLst>
              <a:ext uri="{FF2B5EF4-FFF2-40B4-BE49-F238E27FC236}">
                <a16:creationId xmlns:a16="http://schemas.microsoft.com/office/drawing/2014/main" id="{3464E71B-8436-A647-78EC-2D85B73A3FD3}"/>
              </a:ext>
            </a:extLst>
          </p:cNvPr>
          <p:cNvSpPr txBox="1"/>
          <p:nvPr/>
        </p:nvSpPr>
        <p:spPr>
          <a:xfrm>
            <a:off x="2025202" y="4893717"/>
            <a:ext cx="1512928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4667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35</a:t>
            </a:r>
            <a:r>
              <a:rPr kumimoji="0" lang="en-GB" sz="3333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%</a:t>
            </a:r>
            <a:endParaRPr kumimoji="0" sz="4533" b="0" i="0" u="none" strike="noStrike" kern="0" cap="none" spc="0" normalizeH="0" baseline="0" noProof="0" dirty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have reduced the number of alcoholic drinks they consume in a week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8" name="Google Shape;855;p188">
            <a:extLst>
              <a:ext uri="{FF2B5EF4-FFF2-40B4-BE49-F238E27FC236}">
                <a16:creationId xmlns:a16="http://schemas.microsoft.com/office/drawing/2014/main" id="{B24E043C-229B-1F45-70BE-980B6D04770B}"/>
              </a:ext>
            </a:extLst>
          </p:cNvPr>
          <p:cNvSpPr txBox="1"/>
          <p:nvPr/>
        </p:nvSpPr>
        <p:spPr>
          <a:xfrm>
            <a:off x="311197" y="4893717"/>
            <a:ext cx="1429628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4667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57</a:t>
            </a:r>
            <a:r>
              <a:rPr kumimoji="0" lang="en-GB" sz="3333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%</a:t>
            </a:r>
            <a:endParaRPr kumimoji="0" sz="3333" b="0" i="0" u="none" strike="noStrike" kern="0" cap="none" spc="0" normalizeH="0" baseline="0" noProof="0" dirty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Have purchase no or low alcohol drinks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9" name="Google Shape;856;p188">
            <a:extLst>
              <a:ext uri="{FF2B5EF4-FFF2-40B4-BE49-F238E27FC236}">
                <a16:creationId xmlns:a16="http://schemas.microsoft.com/office/drawing/2014/main" id="{D20E8E34-FAE7-EDFF-0B30-D81268518738}"/>
              </a:ext>
            </a:extLst>
          </p:cNvPr>
          <p:cNvSpPr txBox="1"/>
          <p:nvPr/>
        </p:nvSpPr>
        <p:spPr>
          <a:xfrm>
            <a:off x="3944133" y="4893717"/>
            <a:ext cx="1688577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en-GB" sz="4667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32</a:t>
            </a:r>
            <a:r>
              <a:rPr kumimoji="0" lang="en-GB" sz="3333" b="0" i="0" u="none" strike="noStrike" kern="0" cap="none" spc="0" normalizeH="0" baseline="0" noProof="0" dirty="0">
                <a:ln>
                  <a:noFill/>
                </a:ln>
                <a:solidFill>
                  <a:srgbClr val="1B8BEA"/>
                </a:solidFill>
                <a:effectLst/>
                <a:uLnTx/>
                <a:uFillTx/>
                <a:latin typeface="Barlow ExtraBold"/>
                <a:ea typeface="Barlow ExtraBold"/>
                <a:cs typeface="Barlow ExtraBold"/>
                <a:sym typeface="Barlow ExtraBold"/>
              </a:rPr>
              <a:t>%</a:t>
            </a:r>
            <a:endParaRPr kumimoji="0" sz="4533" b="0" i="0" u="none" strike="noStrike" kern="0" cap="none" spc="0" normalizeH="0" baseline="0" noProof="0" dirty="0">
              <a:ln>
                <a:noFill/>
              </a:ln>
              <a:solidFill>
                <a:srgbClr val="1B8BEA"/>
              </a:solidFill>
              <a:effectLst/>
              <a:uLnTx/>
              <a:uFillTx/>
              <a:latin typeface="Barlow ExtraBold"/>
              <a:ea typeface="Barlow ExtraBold"/>
              <a:cs typeface="Barlow ExtraBold"/>
              <a:sym typeface="Barlow ExtraBold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33"/>
              </a:spcAft>
              <a:buClr>
                <a:srgbClr val="141414"/>
              </a:buClr>
              <a:buSzPts val="1100"/>
              <a:buFontTx/>
              <a:buNone/>
              <a:tabLst/>
              <a:defRPr/>
            </a:pPr>
            <a:r>
              <a:rPr kumimoji="0" lang="en-GB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Barlow"/>
                <a:cs typeface="Barlow"/>
                <a:sym typeface="Barlow"/>
              </a:rPr>
              <a:t>Are interested in try no or low alcohol beers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0" name="Google Shape;858;p188">
            <a:extLst>
              <a:ext uri="{FF2B5EF4-FFF2-40B4-BE49-F238E27FC236}">
                <a16:creationId xmlns:a16="http://schemas.microsoft.com/office/drawing/2014/main" id="{5CA3EC8D-BE73-7B26-8C59-48904FF39085}"/>
              </a:ext>
            </a:extLst>
          </p:cNvPr>
          <p:cNvSpPr txBox="1"/>
          <p:nvPr/>
        </p:nvSpPr>
        <p:spPr>
          <a:xfrm>
            <a:off x="39082" y="6490279"/>
            <a:ext cx="6412916" cy="277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itchFamily="2" charset="77"/>
                <a:ea typeface="Source Sans Pro"/>
                <a:cs typeface="Source Sans Pro"/>
                <a:sym typeface="Source Sans Pro"/>
              </a:rPr>
              <a:t>Source: IM Drinks research 2025/TGI April </a:t>
            </a:r>
            <a:endParaRPr kumimoji="0" sz="9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itchFamily="2" charset="77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E85AE5-1B46-ECAD-9262-9EB39B4538C2}"/>
              </a:ext>
            </a:extLst>
          </p:cNvPr>
          <p:cNvSpPr txBox="1"/>
          <p:nvPr/>
        </p:nvSpPr>
        <p:spPr>
          <a:xfrm>
            <a:off x="6858001" y="457200"/>
            <a:ext cx="49783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Upcoming launches and activity in 2026: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Heineken – 0.0 Lemon &amp; Elderflower; 0.0 Nectarine &amp; Juniper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Kicking Goat – Alcohol‑Free Zero; Elderflower &amp; Mint Cider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5CD62C1-DDFD-465A-AF79-A840543E5D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4505" y="2262776"/>
            <a:ext cx="2717525" cy="2717525"/>
          </a:xfrm>
          <a:prstGeom prst="rect">
            <a:avLst/>
          </a:prstGeom>
        </p:spPr>
      </p:pic>
      <p:pic>
        <p:nvPicPr>
          <p:cNvPr id="13" name="Picture 12" descr="Zero (case)">
            <a:extLst>
              <a:ext uri="{FF2B5EF4-FFF2-40B4-BE49-F238E27FC236}">
                <a16:creationId xmlns:a16="http://schemas.microsoft.com/office/drawing/2014/main" id="{4586A5DE-559B-7BAC-0D76-68E4BFFC96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4704" y="2262776"/>
            <a:ext cx="1903325" cy="27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5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7DE522-4713-158F-1BFC-F68F6121F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title">
            <a:extLst>
              <a:ext uri="{FF2B5EF4-FFF2-40B4-BE49-F238E27FC236}">
                <a16:creationId xmlns:a16="http://schemas.microsoft.com/office/drawing/2014/main" id="{F5196AC2-5F26-C6AF-B8CB-8290739E1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600" y="270387"/>
            <a:ext cx="11040000" cy="941964"/>
          </a:xfrm>
        </p:spPr>
        <p:txBody>
          <a:bodyPr lIns="0" tIns="62400" rIns="0" bIns="62400">
            <a:noAutofit/>
          </a:bodyPr>
          <a:lstStyle>
            <a:lvl1pPr>
              <a:defRPr sz="1600">
                <a:latin typeface="Trebuchet MS"/>
                <a:cs typeface="Trebuchet MS"/>
              </a:defRPr>
            </a:lvl1pPr>
          </a:lstStyle>
          <a:p>
            <a:r>
              <a:rPr lang="en-GB" sz="2400">
                <a:solidFill>
                  <a:srgbClr val="2B2B2B"/>
                </a:solidFill>
                <a:latin typeface="Barlow" panose="00000500000000000000" pitchFamily="2" charset="0"/>
                <a:ea typeface="Trebuchet MS"/>
              </a:rPr>
              <a:t>68% of respondents would be will to trade up their drinks. The drink most likely to trade up on was wine. When trading up consumers look for superior tastes (72%), while a third will look for a premium label.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124CC5-0A2A-558B-81B4-65F665D7431C}"/>
              </a:ext>
            </a:extLst>
          </p:cNvPr>
          <p:cNvSpPr txBox="1"/>
          <p:nvPr/>
        </p:nvSpPr>
        <p:spPr>
          <a:xfrm>
            <a:off x="240387" y="6345373"/>
            <a:ext cx="97786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cs typeface="Arial" pitchFamily="34" charset="0"/>
              </a:rPr>
              <a:t>Q26a. When buying drinks, which of the following types of drinks are you most willing to trade up and spend more money 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cs typeface="Arial" pitchFamily="34" charset="0"/>
              </a:rPr>
              <a:t>Samples: Total (869), 'Researcher’ (256), 'Premium Consumer’ (295), 'Sober Curious’ (368), 'Budget-Conscious Traditionalist’ (396)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A06B931E-0B9F-8FD1-6927-34C61FE8388D}"/>
              </a:ext>
            </a:extLst>
          </p:cNvPr>
          <p:cNvGraphicFramePr/>
          <p:nvPr/>
        </p:nvGraphicFramePr>
        <p:xfrm>
          <a:off x="381316" y="1630017"/>
          <a:ext cx="11436310" cy="4508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841142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8F8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37485A-5B44-DB87-CD7E-87D8FEE0D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title">
            <a:extLst>
              <a:ext uri="{FF2B5EF4-FFF2-40B4-BE49-F238E27FC236}">
                <a16:creationId xmlns:a16="http://schemas.microsoft.com/office/drawing/2014/main" id="{373BBADC-4F5D-2E23-0191-7A4F0F9B6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600" y="270387"/>
            <a:ext cx="11040000" cy="941964"/>
          </a:xfrm>
        </p:spPr>
        <p:txBody>
          <a:bodyPr lIns="0" tIns="62400" rIns="0" bIns="62400" anchor="t">
            <a:noAutofit/>
          </a:bodyPr>
          <a:lstStyle>
            <a:lvl1pPr>
              <a:defRPr sz="1600">
                <a:latin typeface="Trebuchet MS"/>
                <a:cs typeface="Trebuchet MS"/>
              </a:defRPr>
            </a:lvl1pPr>
          </a:lstStyle>
          <a:p>
            <a:r>
              <a:rPr lang="en-GB" sz="2400">
                <a:solidFill>
                  <a:srgbClr val="2B2B2B"/>
                </a:solidFill>
                <a:latin typeface="Barlow"/>
                <a:ea typeface="Trebuchet MS"/>
              </a:rPr>
              <a:t>57% of respondents currently purchase no/low alternatives, with 15% doing so regularly.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34B55F-ECDE-E887-087C-0ECCAD9910A5}"/>
              </a:ext>
            </a:extLst>
          </p:cNvPr>
          <p:cNvSpPr txBox="1"/>
          <p:nvPr/>
        </p:nvSpPr>
        <p:spPr>
          <a:xfrm>
            <a:off x="240387" y="6345373"/>
            <a:ext cx="97786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cs typeface="Arial" pitchFamily="34" charset="0"/>
              </a:rPr>
              <a:t>Q34. How frequently, if at all, do you currently purchase low or no-alcohol drinks?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 panose="00000500000000000000" pitchFamily="2" charset="0"/>
                <a:cs typeface="Arial" pitchFamily="34" charset="0"/>
              </a:rPr>
              <a:t>Samples: Total (1935), 'Researcher' (378), 'Premium Consumer' (495), 'Sober Curious' (627), 'Budget-Conscious Traditionalist' (631)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3167AA63-E898-7957-7015-292D28EE8FF2}"/>
              </a:ext>
            </a:extLst>
          </p:cNvPr>
          <p:cNvGraphicFramePr/>
          <p:nvPr/>
        </p:nvGraphicFramePr>
        <p:xfrm>
          <a:off x="381316" y="1630017"/>
          <a:ext cx="11436310" cy="4508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1E7B352-6DE2-137E-1996-0CDCD2BFD63A}"/>
              </a:ext>
            </a:extLst>
          </p:cNvPr>
          <p:cNvSpPr/>
          <p:nvPr/>
        </p:nvSpPr>
        <p:spPr>
          <a:xfrm>
            <a:off x="1727200" y="3583708"/>
            <a:ext cx="5504873" cy="21058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963913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ster_clients_new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C355D"/>
      </a:accent1>
      <a:accent2>
        <a:srgbClr val="569AD4"/>
      </a:accent2>
      <a:accent3>
        <a:srgbClr val="7DBD93"/>
      </a:accent3>
      <a:accent4>
        <a:srgbClr val="A4388C"/>
      </a:accent4>
      <a:accent5>
        <a:srgbClr val="E66623"/>
      </a:accent5>
      <a:accent6>
        <a:srgbClr val="4E4F8C"/>
      </a:accent6>
      <a:hlink>
        <a:srgbClr val="026FD9"/>
      </a:hlink>
      <a:folHlink>
        <a:srgbClr val="026FD9"/>
      </a:folHlink>
    </a:clrScheme>
    <a:fontScheme name="Office Classic 2">
      <a:majorFont>
        <a:latin typeface="Arial" pitchFamily="34" charset="0"/>
        <a:ea typeface="Arial" pitchFamily="34" charset="0"/>
        <a:cs typeface="Arial" pitchFamily="34" charset="0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itchFamily="34" charset="0"/>
        <a:ea typeface="Arial" pitchFamily="34" charset="0"/>
        <a:cs typeface="Arial" pitchFamily="34" charset="0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E167998-137C-4D20-BDDE-64A91D6FA164}" vid="{B32D9585-4CE2-49A4-B99E-C09588B53667}"/>
    </a:ext>
  </a:extLst>
</a:theme>
</file>

<file path=ppt/theme/theme2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721813"/>
      </a:dk2>
      <a:lt2>
        <a:srgbClr val="A03C28"/>
      </a:lt2>
      <a:accent1>
        <a:srgbClr val="C59D93"/>
      </a:accent1>
      <a:accent2>
        <a:srgbClr val="721813"/>
      </a:accent2>
      <a:accent3>
        <a:srgbClr val="A03C28"/>
      </a:accent3>
      <a:accent4>
        <a:srgbClr val="C59D93"/>
      </a:accent4>
      <a:accent5>
        <a:srgbClr val="721813"/>
      </a:accent5>
      <a:accent6>
        <a:srgbClr val="A03C28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1B8BEA"/>
      </a:dk2>
      <a:lt2>
        <a:srgbClr val="0A58A5"/>
      </a:lt2>
      <a:accent1>
        <a:srgbClr val="41BFF7"/>
      </a:accent1>
      <a:accent2>
        <a:srgbClr val="1B8BEA"/>
      </a:accent2>
      <a:accent3>
        <a:srgbClr val="0A58A5"/>
      </a:accent3>
      <a:accent4>
        <a:srgbClr val="41BFF7"/>
      </a:accent4>
      <a:accent5>
        <a:srgbClr val="1B8BEA"/>
      </a:accent5>
      <a:accent6>
        <a:srgbClr val="0A58A5"/>
      </a:accent6>
      <a:hlink>
        <a:srgbClr val="41BFF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746</Words>
  <Application>Microsoft Office PowerPoint</Application>
  <PresentationFormat>Widescreen</PresentationFormat>
  <Paragraphs>79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8" baseType="lpstr">
      <vt:lpstr>Aptos</vt:lpstr>
      <vt:lpstr>Arial</vt:lpstr>
      <vt:lpstr>Barlow</vt:lpstr>
      <vt:lpstr>Barlow ExtraBold</vt:lpstr>
      <vt:lpstr>Barlow Light</vt:lpstr>
      <vt:lpstr>Barlow Medium</vt:lpstr>
      <vt:lpstr>Barlow SemiBold</vt:lpstr>
      <vt:lpstr>Calibri</vt:lpstr>
      <vt:lpstr>Helvetica</vt:lpstr>
      <vt:lpstr>Trebuchet MS</vt:lpstr>
      <vt:lpstr>master_clients_new</vt:lpstr>
      <vt:lpstr>2_Simple Light</vt:lpstr>
      <vt:lpstr>Simple Light</vt:lpstr>
      <vt:lpstr>PowerPoint Presentation</vt:lpstr>
      <vt:lpstr>PowerPoint Presentation</vt:lpstr>
      <vt:lpstr>PowerPoint Presentation</vt:lpstr>
      <vt:lpstr>68% of respondents would be will to trade up their drinks. The drink most likely to trade up on was wine. When trading up consumers look for superior tastes (72%), while a third will look for a premium label.</vt:lpstr>
      <vt:lpstr>57% of respondents currently purchase no/low alternatives, with 15% doing so regularly.</vt:lpstr>
    </vt:vector>
  </TitlesOfParts>
  <Company>Immediate Media Company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 Rodriguez</dc:creator>
  <cp:lastModifiedBy>Matt Rodriguez</cp:lastModifiedBy>
  <cp:revision>1</cp:revision>
  <dcterms:created xsi:type="dcterms:W3CDTF">2026-08-18T08:22:07Z</dcterms:created>
  <dcterms:modified xsi:type="dcterms:W3CDTF">2026-08-18T08:29:10Z</dcterms:modified>
</cp:coreProperties>
</file>