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7"/>
  </p:notesMasterIdLst>
  <p:sldIdLst>
    <p:sldId id="257" r:id="rId6"/>
  </p:sldIdLst>
  <p:sldSz cx="12192000" cy="6858000"/>
  <p:notesSz cx="6858000" cy="9144000"/>
  <p:embeddedFontLst>
    <p:embeddedFont>
      <p:font typeface="Lexend Deca SemiBold" pitchFamily="2" charset="0"/>
      <p:regular r:id="rId8"/>
      <p:bold r:id="rId9"/>
    </p:embeddedFont>
    <p:embeddedFont>
      <p:font typeface="Lora" pitchFamily="2" charset="0"/>
      <p:regular r:id="rId10"/>
      <p:bold r:id="rId11"/>
      <p:italic r:id="rId12"/>
      <p:boldItalic r:id="rId13"/>
    </p:embeddedFont>
    <p:embeddedFont>
      <p:font typeface="Lora SemiBold" pitchFamily="2" charset="0"/>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j0d7dYRNWZxKynmV9gdRt74B0B2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70153C-6226-4D13-B02E-D8D119493C90}" v="2" dt="2024-12-05T15:42:21.1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4.fntdata"/><Relationship Id="rId5" Type="http://schemas.openxmlformats.org/officeDocument/2006/relationships/slideMaster" Target="slideMasters/slideMaster1.xml"/><Relationship Id="rId15" Type="http://customschemas.google.com/relationships/presentationmetadata" Target="meta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eth Jones" userId="1df24133-20b6-4195-96c6-3f102268981c" providerId="ADAL" clId="{8370153C-6226-4D13-B02E-D8D119493C90}"/>
    <pc:docChg chg="custSel modSld">
      <pc:chgData name="Gareth Jones" userId="1df24133-20b6-4195-96c6-3f102268981c" providerId="ADAL" clId="{8370153C-6226-4D13-B02E-D8D119493C90}" dt="2024-12-05T15:42:28.832" v="9" actId="1076"/>
      <pc:docMkLst>
        <pc:docMk/>
      </pc:docMkLst>
      <pc:sldChg chg="addSp delSp modSp mod">
        <pc:chgData name="Gareth Jones" userId="1df24133-20b6-4195-96c6-3f102268981c" providerId="ADAL" clId="{8370153C-6226-4D13-B02E-D8D119493C90}" dt="2024-12-05T15:42:28.832" v="9" actId="1076"/>
        <pc:sldMkLst>
          <pc:docMk/>
          <pc:sldMk cId="0" sldId="257"/>
        </pc:sldMkLst>
        <pc:picChg chg="add del mod">
          <ac:chgData name="Gareth Jones" userId="1df24133-20b6-4195-96c6-3f102268981c" providerId="ADAL" clId="{8370153C-6226-4D13-B02E-D8D119493C90}" dt="2024-12-05T14:55:41.849" v="4" actId="478"/>
          <ac:picMkLst>
            <pc:docMk/>
            <pc:sldMk cId="0" sldId="257"/>
            <ac:picMk id="3" creationId="{9CA388FB-B7B9-3661-ED8A-FC1016619A96}"/>
          </ac:picMkLst>
        </pc:picChg>
        <pc:picChg chg="add mod">
          <ac:chgData name="Gareth Jones" userId="1df24133-20b6-4195-96c6-3f102268981c" providerId="ADAL" clId="{8370153C-6226-4D13-B02E-D8D119493C90}" dt="2024-12-05T15:42:28.832" v="9" actId="1076"/>
          <ac:picMkLst>
            <pc:docMk/>
            <pc:sldMk cId="0" sldId="257"/>
            <ac:picMk id="6" creationId="{F997B799-68B6-20C5-CD92-93C5C0735102}"/>
          </ac:picMkLst>
        </pc:picChg>
      </pc:sldChg>
    </pc:docChg>
  </pc:docChgLst>
  <pc:docChgLst>
    <pc:chgData name="Gareth Jones" userId="1df24133-20b6-4195-96c6-3f102268981c" providerId="ADAL" clId="{D5DB977D-F738-4FE9-AE61-B8C9DBBF25C1}"/>
    <pc:docChg chg="undo custSel delSld modSld modMainMaster">
      <pc:chgData name="Gareth Jones" userId="1df24133-20b6-4195-96c6-3f102268981c" providerId="ADAL" clId="{D5DB977D-F738-4FE9-AE61-B8C9DBBF25C1}" dt="2024-05-03T14:53:35.745" v="37" actId="1076"/>
      <pc:docMkLst>
        <pc:docMk/>
      </pc:docMkLst>
      <pc:sldChg chg="del">
        <pc:chgData name="Gareth Jones" userId="1df24133-20b6-4195-96c6-3f102268981c" providerId="ADAL" clId="{D5DB977D-F738-4FE9-AE61-B8C9DBBF25C1}" dt="2024-05-03T14:52:42.592" v="28" actId="47"/>
        <pc:sldMkLst>
          <pc:docMk/>
          <pc:sldMk cId="0" sldId="256"/>
        </pc:sldMkLst>
      </pc:sldChg>
      <pc:sldChg chg="addSp delSp modSp mod">
        <pc:chgData name="Gareth Jones" userId="1df24133-20b6-4195-96c6-3f102268981c" providerId="ADAL" clId="{D5DB977D-F738-4FE9-AE61-B8C9DBBF25C1}" dt="2024-05-03T14:53:35.745" v="37" actId="1076"/>
        <pc:sldMkLst>
          <pc:docMk/>
          <pc:sldMk cId="0" sldId="257"/>
        </pc:sldMkLst>
        <pc:spChg chg="add del mod">
          <ac:chgData name="Gareth Jones" userId="1df24133-20b6-4195-96c6-3f102268981c" providerId="ADAL" clId="{D5DB977D-F738-4FE9-AE61-B8C9DBBF25C1}" dt="2024-04-30T10:38:24.026" v="13" actId="931"/>
          <ac:spMkLst>
            <pc:docMk/>
            <pc:sldMk cId="0" sldId="257"/>
            <ac:spMk id="3" creationId="{5884AB74-E342-09D6-05D7-665EDD3DDC4F}"/>
          </ac:spMkLst>
        </pc:spChg>
        <pc:spChg chg="add del mod">
          <ac:chgData name="Gareth Jones" userId="1df24133-20b6-4195-96c6-3f102268981c" providerId="ADAL" clId="{D5DB977D-F738-4FE9-AE61-B8C9DBBF25C1}" dt="2024-05-03T14:53:03.287" v="31" actId="478"/>
          <ac:spMkLst>
            <pc:docMk/>
            <pc:sldMk cId="0" sldId="257"/>
            <ac:spMk id="3" creationId="{B62752C5-4E02-6C6F-0FC7-5A2CF5250AA5}"/>
          </ac:spMkLst>
        </pc:spChg>
        <pc:spChg chg="add del mod">
          <ac:chgData name="Gareth Jones" userId="1df24133-20b6-4195-96c6-3f102268981c" providerId="ADAL" clId="{D5DB977D-F738-4FE9-AE61-B8C9DBBF25C1}" dt="2024-04-30T10:35:41.559" v="2" actId="478"/>
          <ac:spMkLst>
            <pc:docMk/>
            <pc:sldMk cId="0" sldId="257"/>
            <ac:spMk id="5" creationId="{766D0318-5D5E-8719-5DC2-E9F51CEE0A50}"/>
          </ac:spMkLst>
        </pc:spChg>
        <pc:spChg chg="add del mod">
          <ac:chgData name="Gareth Jones" userId="1df24133-20b6-4195-96c6-3f102268981c" providerId="ADAL" clId="{D5DB977D-F738-4FE9-AE61-B8C9DBBF25C1}" dt="2024-04-30T10:41:21.251" v="21" actId="931"/>
          <ac:spMkLst>
            <pc:docMk/>
            <pc:sldMk cId="0" sldId="257"/>
            <ac:spMk id="9" creationId="{DF81DA96-24E3-DF18-04E1-0FD4305FB9E0}"/>
          </ac:spMkLst>
        </pc:spChg>
        <pc:spChg chg="add del mod">
          <ac:chgData name="Gareth Jones" userId="1df24133-20b6-4195-96c6-3f102268981c" providerId="ADAL" clId="{D5DB977D-F738-4FE9-AE61-B8C9DBBF25C1}" dt="2024-04-30T10:41:36.126" v="27" actId="478"/>
          <ac:spMkLst>
            <pc:docMk/>
            <pc:sldMk cId="0" sldId="257"/>
            <ac:spMk id="13" creationId="{2DE97798-48C4-A1D3-1ADC-7C3E9DF2FB5A}"/>
          </ac:spMkLst>
        </pc:spChg>
        <pc:picChg chg="add mod">
          <ac:chgData name="Gareth Jones" userId="1df24133-20b6-4195-96c6-3f102268981c" providerId="ADAL" clId="{D5DB977D-F738-4FE9-AE61-B8C9DBBF25C1}" dt="2024-05-03T14:53:17.619" v="32"/>
          <ac:picMkLst>
            <pc:docMk/>
            <pc:sldMk cId="0" sldId="257"/>
            <ac:picMk id="4" creationId="{0113F7F5-5824-DCB9-2BDB-AC1193ADEC9D}"/>
          </ac:picMkLst>
        </pc:picChg>
        <pc:picChg chg="add del mod modCrop">
          <ac:chgData name="Gareth Jones" userId="1df24133-20b6-4195-96c6-3f102268981c" providerId="ADAL" clId="{D5DB977D-F738-4FE9-AE61-B8C9DBBF25C1}" dt="2024-04-30T10:38:42.155" v="18" actId="478"/>
          <ac:picMkLst>
            <pc:docMk/>
            <pc:sldMk cId="0" sldId="257"/>
            <ac:picMk id="7" creationId="{A5DFF45E-9CAB-0A58-399B-F1E929C6B96F}"/>
          </ac:picMkLst>
        </pc:picChg>
        <pc:picChg chg="add del mod modCrop">
          <ac:chgData name="Gareth Jones" userId="1df24133-20b6-4195-96c6-3f102268981c" providerId="ADAL" clId="{D5DB977D-F738-4FE9-AE61-B8C9DBBF25C1}" dt="2024-04-30T10:41:35.376" v="26" actId="478"/>
          <ac:picMkLst>
            <pc:docMk/>
            <pc:sldMk cId="0" sldId="257"/>
            <ac:picMk id="11" creationId="{42CAD30D-DC7F-1234-FF06-A8F5E82C5D57}"/>
          </ac:picMkLst>
        </pc:picChg>
        <pc:picChg chg="del">
          <ac:chgData name="Gareth Jones" userId="1df24133-20b6-4195-96c6-3f102268981c" providerId="ADAL" clId="{D5DB977D-F738-4FE9-AE61-B8C9DBBF25C1}" dt="2024-05-03T14:52:53.262" v="29" actId="478"/>
          <ac:picMkLst>
            <pc:docMk/>
            <pc:sldMk cId="0" sldId="257"/>
            <ac:picMk id="80" creationId="{00000000-0000-0000-0000-000000000000}"/>
          </ac:picMkLst>
        </pc:picChg>
        <pc:picChg chg="del">
          <ac:chgData name="Gareth Jones" userId="1df24133-20b6-4195-96c6-3f102268981c" providerId="ADAL" clId="{D5DB977D-F738-4FE9-AE61-B8C9DBBF25C1}" dt="2024-04-30T10:35:40.630" v="1" actId="478"/>
          <ac:picMkLst>
            <pc:docMk/>
            <pc:sldMk cId="0" sldId="257"/>
            <ac:picMk id="81" creationId="{00000000-0000-0000-0000-000000000000}"/>
          </ac:picMkLst>
        </pc:picChg>
        <pc:picChg chg="del">
          <ac:chgData name="Gareth Jones" userId="1df24133-20b6-4195-96c6-3f102268981c" providerId="ADAL" clId="{D5DB977D-F738-4FE9-AE61-B8C9DBBF25C1}" dt="2024-04-30T10:35:13.958" v="0" actId="478"/>
          <ac:picMkLst>
            <pc:docMk/>
            <pc:sldMk cId="0" sldId="257"/>
            <ac:picMk id="82" creationId="{00000000-0000-0000-0000-000000000000}"/>
          </ac:picMkLst>
        </pc:picChg>
        <pc:picChg chg="add mod">
          <ac:chgData name="Gareth Jones" userId="1df24133-20b6-4195-96c6-3f102268981c" providerId="ADAL" clId="{D5DB977D-F738-4FE9-AE61-B8C9DBBF25C1}" dt="2024-05-03T14:53:35.745" v="37" actId="1076"/>
          <ac:picMkLst>
            <pc:docMk/>
            <pc:sldMk cId="0" sldId="257"/>
            <ac:picMk id="1026" creationId="{85C09D96-EE2E-6981-D24D-9F0CDF51E4E3}"/>
          </ac:picMkLst>
        </pc:picChg>
      </pc:sldChg>
      <pc:sldMasterChg chg="delSldLayout modSldLayout">
        <pc:chgData name="Gareth Jones" userId="1df24133-20b6-4195-96c6-3f102268981c" providerId="ADAL" clId="{D5DB977D-F738-4FE9-AE61-B8C9DBBF25C1}" dt="2024-05-03T14:52:59.375" v="30" actId="478"/>
        <pc:sldMasterMkLst>
          <pc:docMk/>
          <pc:sldMasterMk cId="0" sldId="2147483648"/>
        </pc:sldMasterMkLst>
        <pc:sldLayoutChg chg="del">
          <pc:chgData name="Gareth Jones" userId="1df24133-20b6-4195-96c6-3f102268981c" providerId="ADAL" clId="{D5DB977D-F738-4FE9-AE61-B8C9DBBF25C1}" dt="2024-05-03T14:52:42.592" v="28" actId="47"/>
          <pc:sldLayoutMkLst>
            <pc:docMk/>
            <pc:sldMasterMk cId="0" sldId="2147483648"/>
            <pc:sldLayoutMk cId="0" sldId="2147483649"/>
          </pc:sldLayoutMkLst>
        </pc:sldLayoutChg>
        <pc:sldLayoutChg chg="delSp mod">
          <pc:chgData name="Gareth Jones" userId="1df24133-20b6-4195-96c6-3f102268981c" providerId="ADAL" clId="{D5DB977D-F738-4FE9-AE61-B8C9DBBF25C1}" dt="2024-05-03T14:52:59.375" v="30" actId="478"/>
          <pc:sldLayoutMkLst>
            <pc:docMk/>
            <pc:sldMasterMk cId="0" sldId="2147483648"/>
            <pc:sldLayoutMk cId="0" sldId="2147483650"/>
          </pc:sldLayoutMkLst>
          <pc:spChg chg="del">
            <ac:chgData name="Gareth Jones" userId="1df24133-20b6-4195-96c6-3f102268981c" providerId="ADAL" clId="{D5DB977D-F738-4FE9-AE61-B8C9DBBF25C1}" dt="2024-05-03T14:52:59.375" v="30" actId="478"/>
            <ac:spMkLst>
              <pc:docMk/>
              <pc:sldMasterMk cId="0" sldId="2147483648"/>
              <pc:sldLayoutMk cId="0" sldId="2147483650"/>
              <ac:spMk id="15" creationId="{00000000-0000-0000-0000-000000000000}"/>
            </ac:spMkLst>
          </pc:spChg>
          <pc:spChg chg="del">
            <ac:chgData name="Gareth Jones" userId="1df24133-20b6-4195-96c6-3f102268981c" providerId="ADAL" clId="{D5DB977D-F738-4FE9-AE61-B8C9DBBF25C1}" dt="2024-05-03T14:52:59.375" v="30" actId="478"/>
            <ac:spMkLst>
              <pc:docMk/>
              <pc:sldMasterMk cId="0" sldId="2147483648"/>
              <pc:sldLayoutMk cId="0" sldId="2147483650"/>
              <ac:spMk id="16"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a:latin typeface="Times New Roman"/>
                <a:ea typeface="Times New Roman"/>
                <a:cs typeface="Times New Roman"/>
                <a:sym typeface="Times New Roman"/>
              </a:rPr>
              <a:t> </a:t>
            </a:r>
            <a:r>
              <a:rPr lang="en-GB" sz="1100" b="1">
                <a:solidFill>
                  <a:srgbClr val="434343"/>
                </a:solidFill>
                <a:latin typeface="Arial"/>
                <a:ea typeface="Arial"/>
                <a:cs typeface="Arial"/>
                <a:sym typeface="Arial"/>
              </a:rPr>
              <a:t>Key Takeaways</a:t>
            </a:r>
            <a:endParaRPr sz="1100" b="1">
              <a:solidFill>
                <a:srgbClr val="434343"/>
              </a:solidFill>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GB" sz="1100">
                <a:latin typeface="Arial"/>
                <a:ea typeface="Arial"/>
                <a:cs typeface="Arial"/>
                <a:sym typeface="Arial"/>
              </a:rPr>
              <a:t>Park Christmas Savings were faced with tough trading conditions and needed to communicate the benefits of saving with Park</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They produced relevant, targeted print and digital content across Future brands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The brand achieved a 57% uplift in awareness and 45% in consideration</a:t>
            </a:r>
            <a:endParaRPr sz="1100">
              <a:latin typeface="Arial"/>
              <a:ea typeface="Arial"/>
              <a:cs typeface="Arial"/>
              <a:sym typeface="Arial"/>
            </a:endParaRPr>
          </a:p>
          <a:p>
            <a:pPr marL="0" lvl="0" indent="0" algn="l" rtl="0">
              <a:lnSpc>
                <a:spcPct val="115000"/>
              </a:lnSpc>
              <a:spcBef>
                <a:spcPts val="1600"/>
              </a:spcBef>
              <a:spcAft>
                <a:spcPts val="0"/>
              </a:spcAft>
              <a:buClr>
                <a:schemeClr val="dk1"/>
              </a:buClr>
              <a:buSzPts val="1100"/>
              <a:buFont typeface="Arial"/>
              <a:buNone/>
            </a:pPr>
            <a:r>
              <a:rPr lang="en-GB" sz="1100" b="1">
                <a:solidFill>
                  <a:srgbClr val="434343"/>
                </a:solidFill>
                <a:latin typeface="Arial"/>
                <a:ea typeface="Arial"/>
                <a:cs typeface="Arial"/>
                <a:sym typeface="Arial"/>
              </a:rPr>
              <a:t>The Challenge</a:t>
            </a:r>
            <a:endParaRPr sz="1100" b="1">
              <a:solidFill>
                <a:srgbClr val="434343"/>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Against a backdrop of rising energy costs and an impending cost of living crisis Park Christmas Savings were faced with some of their toughest trading conditions. There was more of a need to save with tight household budgets and they faced 3 challenges in the lead up to Christmas 2022:</a:t>
            </a:r>
            <a:endParaRPr sz="110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GB" sz="1100">
                <a:latin typeface="Arial"/>
                <a:ea typeface="Arial"/>
                <a:cs typeface="Arial"/>
                <a:sym typeface="Arial"/>
              </a:rPr>
              <a:t>Communicating the benefits of saving with Park in a flexible way across the year</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Promoting the range of gift cards and vouchers that can be redeemed at Christmas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Highlighting the prize draws and the advantages of becoming a Park agent.</a:t>
            </a:r>
            <a:endParaRPr sz="1100">
              <a:latin typeface="Arial"/>
              <a:ea typeface="Arial"/>
              <a:cs typeface="Arial"/>
              <a:sym typeface="Arial"/>
            </a:endParaRPr>
          </a:p>
          <a:p>
            <a:pPr marL="0" lvl="0" indent="0" algn="l" rtl="0">
              <a:lnSpc>
                <a:spcPct val="115000"/>
              </a:lnSpc>
              <a:spcBef>
                <a:spcPts val="1600"/>
              </a:spcBef>
              <a:spcAft>
                <a:spcPts val="0"/>
              </a:spcAft>
              <a:buClr>
                <a:schemeClr val="dk1"/>
              </a:buClr>
              <a:buSzPts val="1100"/>
              <a:buFont typeface="Arial"/>
              <a:buNone/>
            </a:pPr>
            <a:r>
              <a:rPr lang="en-GB" sz="1100" b="1">
                <a:solidFill>
                  <a:srgbClr val="434343"/>
                </a:solidFill>
                <a:latin typeface="Arial"/>
                <a:ea typeface="Arial"/>
                <a:cs typeface="Arial"/>
                <a:sym typeface="Arial"/>
              </a:rPr>
              <a:t>The Plan/Execution</a:t>
            </a:r>
            <a:endParaRPr sz="1100" b="1">
              <a:solidFill>
                <a:srgbClr val="434343"/>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Future's "Heart of Britain" audience insight identified over 14 million value-driven, savvy women in the UK who influence the purchase decisions of over 26 million individuals, making them ideal targets for Park's Christmas Savings campaign.</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Partnering with Future's women's weekly brands and Goodto.com, Park tapped into this audience, leveraging trusted editorial voices to promote their services. Print advertorials, digital content, and display campaigns leading up to Christmas 2022 highlighted Park agents' role in utilising the service and helping others save for the festive season. These efforts aimed to drive awareness and consideration for Park among both traditional and younger, cost-conscious audiences.</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The print display campaign further amplified the benefits of saving with Park, placing the client in premium positions throughout the campaign culminating in the Christmas double issues of their TV weeklies. These ads drove further awareness of the importance of signing up early under the title of ‘get that early bird feeling for Christmas’ and ‘get switched on next Christmas’.</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Through extensive collaboration, Future and Park developed 44 creative deliverables tailored to specific messages, ensuring Park Christmas Savings captured the attention of an engaged audience during the crucial holiday spending period, positioning them for success in Christmas 2023.</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b="1">
                <a:solidFill>
                  <a:srgbClr val="434343"/>
                </a:solidFill>
                <a:latin typeface="Arial"/>
                <a:ea typeface="Arial"/>
                <a:cs typeface="Arial"/>
                <a:sym typeface="Arial"/>
              </a:rPr>
              <a:t>Results</a:t>
            </a:r>
            <a:endParaRPr sz="1100" b="1">
              <a:solidFill>
                <a:srgbClr val="434343"/>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The campaign exceeded all awareness expectations while the print campaigns achieved a 45% uplift in brand consideration. Park Christmas Savings themselves saw growth in their orders which subsequently secured further campaign investments with Future brands.</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A Campaign Effect study conducted by Future showed the following results:</a:t>
            </a:r>
            <a:endParaRPr sz="110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GB" sz="1100">
                <a:latin typeface="Arial"/>
                <a:ea typeface="Arial"/>
                <a:cs typeface="Arial"/>
                <a:sym typeface="Arial"/>
              </a:rPr>
              <a:t> 65% recalled Park ads (vs 35% non-exposed), with +57% uplift in unprompted awareness.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82% took action after seeing the advert, and 68% would consider setting up an account or placing an order with Park Christmas Savings.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75% looked for Park Christmas Savings online.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+200% aware of Park Christmas Savings prize draws.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+435% have started saving with Park Christmas Savings.</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a:latin typeface="Times New Roman"/>
                <a:ea typeface="Times New Roman"/>
                <a:cs typeface="Times New Roman"/>
                <a:sym typeface="Times New Roman"/>
              </a:rPr>
              <a:t> </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“Over the last two years, we have invested in making significant strategic shifts to our marketing plan, helping to build back confidence in the Christmas Savings market, improving consideration of our offer and ultimately increasing the value of our order book after several challenging trading periods.</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The relationship with Future Publishing has been a key part of that investment in our brand. Their Heart of Britain study has proven vital in helping us to understand how best to create and activate influence within the communities we recruit from and serve. Our content approach has evolved to deliver much greater sophistication in how we mix empathy with practicality and social role modelling to ensure Park has both logic and sensitivity to our audience's lives in a way that simply would not have been possible without their support.</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a:latin typeface="Times New Roman"/>
                <a:ea typeface="Times New Roman"/>
                <a:cs typeface="Times New Roman"/>
                <a:sym typeface="Times New Roman"/>
              </a:rPr>
              <a:t> </a:t>
            </a:r>
            <a:r>
              <a:rPr lang="en-GB" sz="1100">
                <a:latin typeface="Arial"/>
                <a:ea typeface="Arial"/>
                <a:cs typeface="Arial"/>
                <a:sym typeface="Arial"/>
              </a:rPr>
              <a:t>As a result of this partnership, I am delighted to say that our consideration has grown to its strongest level in over 3 years and our order book was in growth despite the wider challenges of the economic and trading environment affecting our audiences. Heart of Britain will remain at the heart of our brand strategy and by recognition of this, we have renewed the partnership for a third year with an even greater focus on placing their insight on community influence at the heart of how we will support another wave of savers to achieve their dream Christmas in a secure and responsible way that works for them and their families.”</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 Representative from Park Christmas Savings</a:t>
            </a:r>
            <a:endParaRPr/>
          </a:p>
        </p:txBody>
      </p:sp>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Pale slide" userDrawn="1">
  <p:cSld name="2_Pale slide">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5"/>
          <p:cNvSpPr>
            <a:spLocks noGrp="1"/>
          </p:cNvSpPr>
          <p:nvPr>
            <p:ph type="pic" idx="4"/>
          </p:nvPr>
        </p:nvSpPr>
        <p:spPr>
          <a:xfrm>
            <a:off x="8445260" y="1915155"/>
            <a:ext cx="3356214" cy="3631630"/>
          </a:xfrm>
          <a:prstGeom prst="rect">
            <a:avLst/>
          </a:prstGeom>
          <a:solidFill>
            <a:schemeClr val="accent2"/>
          </a:solidFill>
          <a:ln>
            <a:noFill/>
          </a:ln>
        </p:spPr>
      </p:sp>
      <p:sp>
        <p:nvSpPr>
          <p:cNvPr id="18" name="Google Shape;18;p5"/>
          <p:cNvSpPr txBox="1">
            <a:spLocks noGrp="1"/>
          </p:cNvSpPr>
          <p:nvPr>
            <p:ph type="body" idx="1"/>
          </p:nvPr>
        </p:nvSpPr>
        <p:spPr>
          <a:xfrm>
            <a:off x="408813" y="1915155"/>
            <a:ext cx="7751775" cy="45769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1400"/>
              <a:buFont typeface="Arial"/>
              <a:buNone/>
              <a:defRPr sz="1400" b="0" i="0" u="none" strike="noStrike" cap="none">
                <a:solidFill>
                  <a:schemeClr val="dk2"/>
                </a:solidFill>
                <a:latin typeface="Lexend Deca SemiBold"/>
                <a:ea typeface="Lexend Deca SemiBold"/>
                <a:cs typeface="Lexend Deca SemiBold"/>
                <a:sym typeface="Lexend Deca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pic>
        <p:nvPicPr>
          <p:cNvPr id="19" name="Google Shape;19;p5" descr="A letter n made of blue dots&#10;&#10;Description automatically generated"/>
          <p:cNvPicPr preferRelativeResize="0"/>
          <p:nvPr/>
        </p:nvPicPr>
        <p:blipFill rotWithShape="1">
          <a:blip r:embed="rId2">
            <a:alphaModFix/>
          </a:blip>
          <a:srcRect/>
          <a:stretch/>
        </p:blipFill>
        <p:spPr>
          <a:xfrm>
            <a:off x="9264681" y="6009390"/>
            <a:ext cx="2282119" cy="286287"/>
          </a:xfrm>
          <a:prstGeom prst="rect">
            <a:avLst/>
          </a:prstGeom>
          <a:noFill/>
          <a:ln>
            <a:noFill/>
          </a:ln>
        </p:spPr>
      </p:pic>
      <p:pic>
        <p:nvPicPr>
          <p:cNvPr id="20" name="Google Shape;20;p5" descr="A black and grey logo&#10;&#10;Description automatically generated"/>
          <p:cNvPicPr preferRelativeResize="0"/>
          <p:nvPr/>
        </p:nvPicPr>
        <p:blipFill rotWithShape="1">
          <a:blip r:embed="rId3">
            <a:alphaModFix/>
          </a:blip>
          <a:srcRect/>
          <a:stretch/>
        </p:blipFill>
        <p:spPr>
          <a:xfrm>
            <a:off x="8579544" y="5760871"/>
            <a:ext cx="473214" cy="80022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ark slide with image">
  <p:cSld name="Dark slide with image">
    <p:bg>
      <p:bgPr>
        <a:solidFill>
          <a:schemeClr val="dk1"/>
        </a:solidFill>
        <a:effectLst/>
      </p:bgPr>
    </p:bg>
    <p:spTree>
      <p:nvGrpSpPr>
        <p:cNvPr id="1" name="Shape 51"/>
        <p:cNvGrpSpPr/>
        <p:nvPr/>
      </p:nvGrpSpPr>
      <p:grpSpPr>
        <a:xfrm>
          <a:off x="0" y="0"/>
          <a:ext cx="0" cy="0"/>
          <a:chOff x="0" y="0"/>
          <a:chExt cx="0" cy="0"/>
        </a:xfrm>
      </p:grpSpPr>
      <p:sp>
        <p:nvSpPr>
          <p:cNvPr id="52" name="Google Shape;52;p14"/>
          <p:cNvSpPr txBox="1">
            <a:spLocks noGrp="1"/>
          </p:cNvSpPr>
          <p:nvPr>
            <p:ph type="body" idx="1"/>
          </p:nvPr>
        </p:nvSpPr>
        <p:spPr>
          <a:xfrm>
            <a:off x="390525" y="1846053"/>
            <a:ext cx="6877049"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Arial"/>
              <a:buChar char="•"/>
              <a:defRPr sz="2400" b="0" i="0" u="none" strike="noStrike" cap="none">
                <a:solidFill>
                  <a:schemeClr val="accent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lt2"/>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lt2"/>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lt2"/>
                </a:solidFill>
                <a:latin typeface="Lora"/>
                <a:ea typeface="Lora"/>
                <a:cs typeface="Lora"/>
                <a:sym typeface="Lora"/>
              </a:defRPr>
            </a:lvl4pPr>
            <a:lvl5pPr marL="2286000" marR="0" lvl="4" indent="-304800" algn="l" rtl="0">
              <a:lnSpc>
                <a:spcPct val="100000"/>
              </a:lnSpc>
              <a:spcBef>
                <a:spcPts val="500"/>
              </a:spcBef>
              <a:spcAft>
                <a:spcPts val="0"/>
              </a:spcAft>
              <a:buClr>
                <a:schemeClr val="lt2"/>
              </a:buClr>
              <a:buSzPts val="1200"/>
              <a:buFont typeface="Arial"/>
              <a:buChar char="•"/>
              <a:defRPr sz="1200" b="0" i="0" u="none" strike="noStrike" cap="none">
                <a:solidFill>
                  <a:schemeClr val="lt2"/>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53" name="Google Shape;53;p14"/>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 name="Google Shape;54;p14"/>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5" name="Google Shape;55;p14"/>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6" name="Google Shape;56;p14"/>
          <p:cNvSpPr>
            <a:spLocks noGrp="1"/>
          </p:cNvSpPr>
          <p:nvPr>
            <p:ph type="pic" idx="2"/>
          </p:nvPr>
        </p:nvSpPr>
        <p:spPr>
          <a:xfrm>
            <a:off x="7759725" y="1846054"/>
            <a:ext cx="4041750" cy="470556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ark slide with chart">
  <p:cSld name="Dark slide with chart">
    <p:bg>
      <p:bgPr>
        <a:solidFill>
          <a:schemeClr val="accent5"/>
        </a:solidFill>
        <a:effectLst/>
      </p:bgPr>
    </p:bg>
    <p:spTree>
      <p:nvGrpSpPr>
        <p:cNvPr id="1" name="Shape 57"/>
        <p:cNvGrpSpPr/>
        <p:nvPr/>
      </p:nvGrpSpPr>
      <p:grpSpPr>
        <a:xfrm>
          <a:off x="0" y="0"/>
          <a:ext cx="0" cy="0"/>
          <a:chOff x="0" y="0"/>
          <a:chExt cx="0" cy="0"/>
        </a:xfrm>
      </p:grpSpPr>
      <p:sp>
        <p:nvSpPr>
          <p:cNvPr id="58" name="Google Shape;58;p15"/>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9" name="Google Shape;59;p15"/>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15"/>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2"/>
              </a:buClr>
              <a:buSzPts val="2800"/>
              <a:buFont typeface="Arial"/>
              <a:buNone/>
              <a:defRPr sz="2800" b="0" i="0" u="none" strike="noStrike" cap="none">
                <a:solidFill>
                  <a:schemeClr val="lt2"/>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61" name="Google Shape;61;p15"/>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lt2"/>
              </a:buClr>
              <a:buSzPts val="1200"/>
              <a:buFont typeface="Arial"/>
              <a:buNone/>
              <a:defRPr sz="1200" b="0" i="0" u="none" strike="noStrike" cap="none">
                <a:solidFill>
                  <a:schemeClr val="lt2"/>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Front cover">
  <p:cSld name="1_Front cover">
    <p:bg>
      <p:bgPr>
        <a:solidFill>
          <a:schemeClr val="dk2"/>
        </a:solid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643567" y="2766217"/>
            <a:ext cx="6085935"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 name="Google Shape;23;p6" descr="A white and black logo&#10;&#10;Description automatically generated"/>
          <p:cNvPicPr preferRelativeResize="0"/>
          <p:nvPr/>
        </p:nvPicPr>
        <p:blipFill rotWithShape="1">
          <a:blip r:embed="rId2">
            <a:alphaModFix/>
          </a:blip>
          <a:srcRect/>
          <a:stretch/>
        </p:blipFill>
        <p:spPr>
          <a:xfrm>
            <a:off x="706338" y="729947"/>
            <a:ext cx="763321" cy="1291927"/>
          </a:xfrm>
          <a:prstGeom prst="rect">
            <a:avLst/>
          </a:prstGeom>
          <a:noFill/>
          <a:ln>
            <a:noFill/>
          </a:ln>
        </p:spPr>
      </p:pic>
      <p:pic>
        <p:nvPicPr>
          <p:cNvPr id="24" name="Google Shape;24;p6" descr="A letter n made of blue dots&#10;&#10;Description automatically generated"/>
          <p:cNvPicPr preferRelativeResize="0"/>
          <p:nvPr/>
        </p:nvPicPr>
        <p:blipFill rotWithShape="1">
          <a:blip r:embed="rId3">
            <a:alphaModFix/>
          </a:blip>
          <a:srcRect/>
          <a:stretch/>
        </p:blipFill>
        <p:spPr>
          <a:xfrm>
            <a:off x="1916133" y="1216389"/>
            <a:ext cx="3093304" cy="3880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accent3"/>
        </a:solid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5891842" y="2766218"/>
            <a:ext cx="5323936"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7"/>
          <p:cNvSpPr>
            <a:spLocks noGrp="1"/>
          </p:cNvSpPr>
          <p:nvPr>
            <p:ph type="pic" idx="2"/>
          </p:nvPr>
        </p:nvSpPr>
        <p:spPr>
          <a:xfrm>
            <a:off x="838200" y="1199130"/>
            <a:ext cx="4210050" cy="4459737"/>
          </a:xfrm>
          <a:prstGeom prst="round1Rect">
            <a:avLst>
              <a:gd name="adj" fmla="val 50000"/>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le slide">
  <p:cSld name="Pale slide">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8"/>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Pale slide">
  <p:cSld name="1_Pale slide">
    <p:spTree>
      <p:nvGrpSpPr>
        <p:cNvPr id="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ale slide with image">
  <p:cSld name="Pale slide with image">
    <p:spTree>
      <p:nvGrpSpPr>
        <p:cNvPr id="1" name="Shape 32"/>
        <p:cNvGrpSpPr/>
        <p:nvPr/>
      </p:nvGrpSpPr>
      <p:grpSpPr>
        <a:xfrm>
          <a:off x="0" y="0"/>
          <a:ext cx="0" cy="0"/>
          <a:chOff x="0" y="0"/>
          <a:chExt cx="0" cy="0"/>
        </a:xfrm>
      </p:grpSpPr>
      <p:sp>
        <p:nvSpPr>
          <p:cNvPr id="33" name="Google Shape;33;p10"/>
          <p:cNvSpPr>
            <a:spLocks noGrp="1"/>
          </p:cNvSpPr>
          <p:nvPr>
            <p:ph type="pic" idx="2"/>
          </p:nvPr>
        </p:nvSpPr>
        <p:spPr>
          <a:xfrm>
            <a:off x="7759725" y="1846054"/>
            <a:ext cx="4041750" cy="4705560"/>
          </a:xfrm>
          <a:prstGeom prst="rect">
            <a:avLst/>
          </a:prstGeom>
          <a:noFill/>
          <a:ln>
            <a:noFill/>
          </a:ln>
        </p:spPr>
      </p:sp>
      <p:sp>
        <p:nvSpPr>
          <p:cNvPr id="34" name="Google Shape;34;p10"/>
          <p:cNvSpPr txBox="1">
            <a:spLocks noGrp="1"/>
          </p:cNvSpPr>
          <p:nvPr>
            <p:ph type="body" idx="1"/>
          </p:nvPr>
        </p:nvSpPr>
        <p:spPr>
          <a:xfrm>
            <a:off x="390525" y="1846053"/>
            <a:ext cx="6875488"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35" name="Google Shape;35;p10"/>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10"/>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37" name="Google Shape;37;p10"/>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Pale slide with image">
  <p:cSld name="1_Pale slide with image">
    <p:spTree>
      <p:nvGrpSpPr>
        <p:cNvPr id="1" name="Shape 38"/>
        <p:cNvGrpSpPr/>
        <p:nvPr/>
      </p:nvGrpSpPr>
      <p:grpSpPr>
        <a:xfrm>
          <a:off x="0" y="0"/>
          <a:ext cx="0" cy="0"/>
          <a:chOff x="0" y="0"/>
          <a:chExt cx="0" cy="0"/>
        </a:xfrm>
      </p:grpSpPr>
      <p:sp>
        <p:nvSpPr>
          <p:cNvPr id="39" name="Google Shape;39;p11"/>
          <p:cNvSpPr txBox="1">
            <a:spLocks noGrp="1"/>
          </p:cNvSpPr>
          <p:nvPr>
            <p:ph type="body" idx="1"/>
          </p:nvPr>
        </p:nvSpPr>
        <p:spPr>
          <a:xfrm>
            <a:off x="390525" y="1846053"/>
            <a:ext cx="5705475"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0" name="Google Shape;40;p11"/>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11"/>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2" name="Google Shape;42;p11"/>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le slide with chart">
  <p:cSld name="Pale slide with chart">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12"/>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6" name="Google Shape;46;p12"/>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7" name="Google Shape;47;p12"/>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ark slide">
  <p:cSld name="Dark slide">
    <p:bg>
      <p:bgPr>
        <a:solidFill>
          <a:schemeClr val="accent5"/>
        </a:solidFill>
        <a:effectLst/>
      </p:bgPr>
    </p:bg>
    <p:spTree>
      <p:nvGrpSpPr>
        <p:cNvPr id="1" name="Shape 48"/>
        <p:cNvGrpSpPr/>
        <p:nvPr/>
      </p:nvGrpSpPr>
      <p:grpSpPr>
        <a:xfrm>
          <a:off x="0" y="0"/>
          <a:ext cx="0" cy="0"/>
          <a:chOff x="0" y="0"/>
          <a:chExt cx="0" cy="0"/>
        </a:xfrm>
      </p:grpSpPr>
      <p:sp>
        <p:nvSpPr>
          <p:cNvPr id="49" name="Google Shape;49;p13"/>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0" name="Google Shape;50;p13"/>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5"/>
              </a:buClr>
              <a:buSzPts val="4000"/>
              <a:buFont typeface="Lexend Deca SemiBold"/>
              <a:buNone/>
            </a:pPr>
            <a:r>
              <a:rPr lang="en-GB"/>
              <a:t>Park Christmas Savings</a:t>
            </a:r>
            <a:endParaRPr/>
          </a:p>
        </p:txBody>
      </p:sp>
      <p:sp>
        <p:nvSpPr>
          <p:cNvPr id="83" name="Google Shape;83;p2"/>
          <p:cNvSpPr txBox="1">
            <a:spLocks noGrp="1"/>
          </p:cNvSpPr>
          <p:nvPr>
            <p:ph type="body" idx="1"/>
          </p:nvPr>
        </p:nvSpPr>
        <p:spPr>
          <a:xfrm>
            <a:off x="408825" y="1584925"/>
            <a:ext cx="7751700" cy="490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1600"/>
              <a:buNone/>
            </a:pPr>
            <a:r>
              <a:rPr lang="en-GB" sz="1600" dirty="0">
                <a:solidFill>
                  <a:schemeClr val="dk2"/>
                </a:solidFill>
                <a:latin typeface="Lexend Deca SemiBold"/>
                <a:ea typeface="Lexend Deca SemiBold"/>
                <a:cs typeface="Lexend Deca SemiBold"/>
                <a:sym typeface="Lexend Deca SemiBold"/>
              </a:rPr>
              <a:t>The Challenge</a:t>
            </a:r>
            <a:endParaRPr dirty="0"/>
          </a:p>
          <a:p>
            <a:pPr marL="0" lvl="0" indent="0" algn="l" rtl="0">
              <a:lnSpc>
                <a:spcPct val="120000"/>
              </a:lnSpc>
              <a:spcBef>
                <a:spcPts val="600"/>
              </a:spcBef>
              <a:spcAft>
                <a:spcPts val="0"/>
              </a:spcAft>
              <a:buClr>
                <a:schemeClr val="dk1"/>
              </a:buClr>
              <a:buSzPts val="1100"/>
              <a:buNone/>
            </a:pPr>
            <a:r>
              <a:rPr lang="en-GB" sz="1100" dirty="0">
                <a:solidFill>
                  <a:schemeClr val="dk1"/>
                </a:solidFill>
                <a:latin typeface="Lora"/>
                <a:ea typeface="Lora"/>
                <a:cs typeface="Lora"/>
                <a:sym typeface="Lora"/>
              </a:rPr>
              <a:t>Against a backdrop of rising energy costs and an impending cost of living crisis Park Christmas Savings were faced with some of their toughest trading conditions. There was more of a need to save with tight household budgets and they faced 3 challenges in the lead up to Christmas 2022 - communicating the benefits of saving with Park in a flexible way across the year, promoting the range of gift cards and vouchers that can be redeemed at Christmas and highlighting the prize draws and the advantages of becoming a Park agent.</a:t>
            </a:r>
            <a:endParaRPr sz="1100" dirty="0"/>
          </a:p>
          <a:p>
            <a:pPr marL="0" lvl="0" indent="0" algn="l" rtl="0">
              <a:lnSpc>
                <a:spcPct val="100000"/>
              </a:lnSpc>
              <a:spcBef>
                <a:spcPts val="1200"/>
              </a:spcBef>
              <a:spcAft>
                <a:spcPts val="0"/>
              </a:spcAft>
              <a:buClr>
                <a:schemeClr val="dk2"/>
              </a:buClr>
              <a:buSzPts val="1600"/>
              <a:buNone/>
            </a:pPr>
            <a:r>
              <a:rPr lang="en-GB" sz="1600" dirty="0">
                <a:solidFill>
                  <a:schemeClr val="dk2"/>
                </a:solidFill>
                <a:latin typeface="Lexend Deca SemiBold"/>
                <a:ea typeface="Lexend Deca SemiBold"/>
                <a:cs typeface="Lexend Deca SemiBold"/>
                <a:sym typeface="Lexend Deca SemiBold"/>
              </a:rPr>
              <a:t>The Execution</a:t>
            </a:r>
            <a:endParaRPr dirty="0"/>
          </a:p>
          <a:p>
            <a:pPr marL="0" lvl="0" indent="0" algn="l" rtl="0">
              <a:lnSpc>
                <a:spcPct val="120000"/>
              </a:lnSpc>
              <a:spcBef>
                <a:spcPts val="600"/>
              </a:spcBef>
              <a:spcAft>
                <a:spcPts val="0"/>
              </a:spcAft>
              <a:buClr>
                <a:schemeClr val="dk1"/>
              </a:buClr>
              <a:buSzPts val="1100"/>
              <a:buNone/>
            </a:pPr>
            <a:r>
              <a:rPr lang="en-GB" sz="1100" dirty="0">
                <a:solidFill>
                  <a:schemeClr val="dk1"/>
                </a:solidFill>
                <a:latin typeface="Lora"/>
                <a:ea typeface="Lora"/>
                <a:cs typeface="Lora"/>
                <a:sym typeface="Lora"/>
              </a:rPr>
              <a:t>Partnering with Future's women's weekly brands and Goodto.com, Park tapped into this audience, leveraging trusted editorial voices to promote their services. Print advertorials, digital content, and display campaigns leading up to Christmas 2022 highlighted Park agents' role in utilising the service and helping others save for the festive season. These efforts aimed to drive awareness and consideration for Park among both traditional and younger, cost-conscious audiences.</a:t>
            </a:r>
            <a:endParaRPr sz="1100" dirty="0">
              <a:solidFill>
                <a:schemeClr val="dk2"/>
              </a:solidFill>
              <a:latin typeface="Lexend Deca SemiBold"/>
              <a:ea typeface="Lexend Deca SemiBold"/>
              <a:cs typeface="Lexend Deca SemiBold"/>
              <a:sym typeface="Lexend Deca SemiBold"/>
            </a:endParaRPr>
          </a:p>
          <a:p>
            <a:pPr marL="0" lvl="0" indent="0" algn="l" rtl="0">
              <a:lnSpc>
                <a:spcPct val="100000"/>
              </a:lnSpc>
              <a:spcBef>
                <a:spcPts val="1200"/>
              </a:spcBef>
              <a:spcAft>
                <a:spcPts val="0"/>
              </a:spcAft>
              <a:buClr>
                <a:schemeClr val="dk2"/>
              </a:buClr>
              <a:buSzPts val="1600"/>
              <a:buNone/>
            </a:pPr>
            <a:r>
              <a:rPr lang="en-GB" sz="1600" dirty="0">
                <a:solidFill>
                  <a:schemeClr val="dk2"/>
                </a:solidFill>
                <a:latin typeface="Lexend Deca SemiBold"/>
                <a:ea typeface="Lexend Deca SemiBold"/>
                <a:cs typeface="Lexend Deca SemiBold"/>
                <a:sym typeface="Lexend Deca SemiBold"/>
              </a:rPr>
              <a:t>The Results</a:t>
            </a:r>
            <a:endParaRPr dirty="0"/>
          </a:p>
          <a:p>
            <a:pPr marL="171450" lvl="0" indent="-171450" algn="l" rtl="0">
              <a:lnSpc>
                <a:spcPct val="110000"/>
              </a:lnSpc>
              <a:spcBef>
                <a:spcPts val="600"/>
              </a:spcBef>
              <a:spcAft>
                <a:spcPts val="0"/>
              </a:spcAft>
              <a:buClr>
                <a:schemeClr val="dk1"/>
              </a:buClr>
              <a:buSzPts val="1100"/>
              <a:buFont typeface="Arial"/>
              <a:buChar char="•"/>
            </a:pPr>
            <a:r>
              <a:rPr lang="en-GB" sz="1100" dirty="0">
                <a:solidFill>
                  <a:schemeClr val="dk1"/>
                </a:solidFill>
                <a:latin typeface="Lora"/>
                <a:ea typeface="Lora"/>
                <a:cs typeface="Lora"/>
                <a:sym typeface="Lora"/>
              </a:rPr>
              <a:t>65% recalled Park ads (vs 35% non-exposed), with +57% uplift in unprompted awareness.</a:t>
            </a:r>
            <a:endParaRPr sz="1100" dirty="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Lora"/>
              <a:buChar char="•"/>
            </a:pPr>
            <a:r>
              <a:rPr lang="en-GB" sz="1100" dirty="0">
                <a:solidFill>
                  <a:schemeClr val="dk1"/>
                </a:solidFill>
                <a:latin typeface="Lora"/>
                <a:ea typeface="Lora"/>
                <a:cs typeface="Lora"/>
                <a:sym typeface="Lora"/>
              </a:rPr>
              <a:t>The print campaign achieved a 45% uplift in brand consideration.</a:t>
            </a:r>
            <a:endParaRPr sz="1100" dirty="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dirty="0">
                <a:solidFill>
                  <a:schemeClr val="dk1"/>
                </a:solidFill>
                <a:latin typeface="Lora"/>
                <a:ea typeface="Lora"/>
                <a:cs typeface="Lora"/>
                <a:sym typeface="Lora"/>
              </a:rPr>
              <a:t>82% took action after seeing the advert, and 68% would consider setting up an account or placing an order with Park Christmas Savings.</a:t>
            </a:r>
            <a:endParaRPr sz="1100" dirty="0">
              <a:solidFill>
                <a:schemeClr val="dk1"/>
              </a:solidFill>
              <a:latin typeface="Lora"/>
              <a:ea typeface="Lora"/>
              <a:cs typeface="Lora"/>
              <a:sym typeface="Lora"/>
            </a:endParaRPr>
          </a:p>
        </p:txBody>
      </p:sp>
      <p:pic>
        <p:nvPicPr>
          <p:cNvPr id="1026" name="Picture 2" descr="Blog | Park Christmas Savings">
            <a:extLst>
              <a:ext uri="{FF2B5EF4-FFF2-40B4-BE49-F238E27FC236}">
                <a16:creationId xmlns:a16="http://schemas.microsoft.com/office/drawing/2014/main" id="{85C09D96-EE2E-6981-D24D-9F0CDF51E4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5064" y="466844"/>
            <a:ext cx="1496916" cy="7471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0113F7F5-5824-DCB9-2BDB-AC1193ADEC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7697"/>
          <a:stretch/>
        </p:blipFill>
        <p:spPr bwMode="auto">
          <a:xfrm>
            <a:off x="7952232" y="466844"/>
            <a:ext cx="1603248" cy="7471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urple advertisement with a frog and a christmas tree&#10;&#10;Description automatically generated">
            <a:extLst>
              <a:ext uri="{FF2B5EF4-FFF2-40B4-BE49-F238E27FC236}">
                <a16:creationId xmlns:a16="http://schemas.microsoft.com/office/drawing/2014/main" id="{F997B799-68B6-20C5-CD92-93C5C0735102}"/>
              </a:ext>
            </a:extLst>
          </p:cNvPr>
          <p:cNvPicPr>
            <a:picLocks noChangeAspect="1"/>
          </p:cNvPicPr>
          <p:nvPr/>
        </p:nvPicPr>
        <p:blipFill>
          <a:blip r:embed="rId5"/>
          <a:stretch>
            <a:fillRect/>
          </a:stretch>
        </p:blipFill>
        <p:spPr>
          <a:xfrm>
            <a:off x="8963117" y="1988820"/>
            <a:ext cx="2143893" cy="2880360"/>
          </a:xfrm>
          <a:prstGeom prst="rect">
            <a:avLst/>
          </a:prstGeom>
        </p:spPr>
      </p:pic>
    </p:spTree>
  </p:cSld>
  <p:clrMapOvr>
    <a:masterClrMapping/>
  </p:clrMapOvr>
</p:sld>
</file>

<file path=ppt/theme/theme1.xml><?xml version="1.0" encoding="utf-8"?>
<a:theme xmlns:a="http://schemas.openxmlformats.org/drawingml/2006/main" name="Custom Design">
  <a:themeElements>
    <a:clrScheme name="PPA">
      <a:dk1>
        <a:srgbClr val="30373F"/>
      </a:dk1>
      <a:lt1>
        <a:srgbClr val="E9E2DB"/>
      </a:lt1>
      <a:dk2>
        <a:srgbClr val="5600E1"/>
      </a:dk2>
      <a:lt2>
        <a:srgbClr val="E9E2DB"/>
      </a:lt2>
      <a:accent1>
        <a:srgbClr val="FF6025"/>
      </a:accent1>
      <a:accent2>
        <a:srgbClr val="FFACB8"/>
      </a:accent2>
      <a:accent3>
        <a:srgbClr val="5600E1"/>
      </a:accent3>
      <a:accent4>
        <a:srgbClr val="E9E2DB"/>
      </a:accent4>
      <a:accent5>
        <a:srgbClr val="30373F"/>
      </a:accent5>
      <a:accent6>
        <a:srgbClr val="FFB59B"/>
      </a:accent6>
      <a:hlink>
        <a:srgbClr val="FF6025"/>
      </a:hlink>
      <a:folHlink>
        <a:srgbClr val="FFAC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D7BE65FF47A3D046BCC2F23E261C24B6" ma:contentTypeVersion="18" ma:contentTypeDescription="Create a new document." ma:contentTypeScope="" ma:versionID="9ff2b11c7c96ecf7192bedd9bf1ad05c">
  <xsd:schema xmlns:xsd="http://www.w3.org/2001/XMLSchema" xmlns:xs="http://www.w3.org/2001/XMLSchema" xmlns:p="http://schemas.microsoft.com/office/2006/metadata/properties" xmlns:ns2="610442a4-1f6f-42f7-b604-54c2340d1bb4" xmlns:ns3="4b6c9c3d-280d-406b-bce5-57a15c848e0d" targetNamespace="http://schemas.microsoft.com/office/2006/metadata/properties" ma:root="true" ma:fieldsID="5b5e3d8fc2ad5618eecb04d3dd264446" ns2:_="" ns3:_="">
    <xsd:import namespace="610442a4-1f6f-42f7-b604-54c2340d1bb4"/>
    <xsd:import namespace="4b6c9c3d-280d-406b-bce5-57a15c848e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2:SharedWithUsers" minOccurs="0"/>
                <xsd:element ref="ns2:SharedWithDetail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442a4-1f6f-42f7-b604-54c2340d1b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dbb02e8-69ee-464d-a4d0-892b5893a829}" ma:internalName="TaxCatchAll" ma:showField="CatchAllData" ma:web="610442a4-1f6f-42f7-b604-54c2340d1b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6c9c3d-280d-406b-bce5-57a15c848e0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688b651-f5c6-494b-ad33-e0914d30de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610442a4-1f6f-42f7-b604-54c2340d1bb4">YWK6HU3KRPTH-1916112913-56977</_dlc_DocId>
    <_dlc_DocIdUrl xmlns="610442a4-1f6f-42f7-b604-54c2340d1bb4">
      <Url>https://ppaltd.sharepoint.com/sites/Magnetic/_layouts/15/DocIdRedir.aspx?ID=YWK6HU3KRPTH-1916112913-56977</Url>
      <Description>YWK6HU3KRPTH-1916112913-56977</Description>
    </_dlc_DocIdUrl>
    <lcf76f155ced4ddcb4097134ff3c332f xmlns="4b6c9c3d-280d-406b-bce5-57a15c848e0d">
      <Terms xmlns="http://schemas.microsoft.com/office/infopath/2007/PartnerControls"/>
    </lcf76f155ced4ddcb4097134ff3c332f>
    <TaxCatchAll xmlns="610442a4-1f6f-42f7-b604-54c2340d1bb4" xsi:nil="true"/>
  </documentManagement>
</p:properties>
</file>

<file path=customXml/itemProps1.xml><?xml version="1.0" encoding="utf-8"?>
<ds:datastoreItem xmlns:ds="http://schemas.openxmlformats.org/officeDocument/2006/customXml" ds:itemID="{8DAD7339-2FE3-46EA-B9FE-E01AFE9AF954}">
  <ds:schemaRefs>
    <ds:schemaRef ds:uri="http://schemas.microsoft.com/sharepoint/v3/contenttype/forms"/>
  </ds:schemaRefs>
</ds:datastoreItem>
</file>

<file path=customXml/itemProps2.xml><?xml version="1.0" encoding="utf-8"?>
<ds:datastoreItem xmlns:ds="http://schemas.openxmlformats.org/officeDocument/2006/customXml" ds:itemID="{D80CA44B-FABC-4837-8374-CC73388FC87B}">
  <ds:schemaRefs>
    <ds:schemaRef ds:uri="http://schemas.microsoft.com/sharepoint/events"/>
  </ds:schemaRefs>
</ds:datastoreItem>
</file>

<file path=customXml/itemProps3.xml><?xml version="1.0" encoding="utf-8"?>
<ds:datastoreItem xmlns:ds="http://schemas.openxmlformats.org/officeDocument/2006/customXml" ds:itemID="{962B44B1-F676-4F2A-80F2-684661D61C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0442a4-1f6f-42f7-b604-54c2340d1bb4"/>
    <ds:schemaRef ds:uri="4b6c9c3d-280d-406b-bce5-57a15c848e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AD2407E-2A0F-4ABB-B0B4-3D3B146D0ED8}">
  <ds:schemaRefs>
    <ds:schemaRef ds:uri="http://schemas.microsoft.com/office/2006/metadata/properties"/>
    <ds:schemaRef ds:uri="http://schemas.microsoft.com/office/infopath/2007/PartnerControls"/>
    <ds:schemaRef ds:uri="610442a4-1f6f-42f7-b604-54c2340d1bb4"/>
    <ds:schemaRef ds:uri="4b6c9c3d-280d-406b-bce5-57a15c848e0d"/>
  </ds:schemaRefs>
</ds:datastoreItem>
</file>

<file path=docProps/app.xml><?xml version="1.0" encoding="utf-8"?>
<Properties xmlns="http://schemas.openxmlformats.org/officeDocument/2006/extended-properties" xmlns:vt="http://schemas.openxmlformats.org/officeDocument/2006/docPropsVTypes">
  <TotalTime>51</TotalTime>
  <Words>1010</Words>
  <Application>Microsoft Office PowerPoint</Application>
  <PresentationFormat>Widescreen</PresentationFormat>
  <Paragraphs>36</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Lexend Deca SemiBold</vt:lpstr>
      <vt:lpstr>Calibri</vt:lpstr>
      <vt:lpstr>Arial</vt:lpstr>
      <vt:lpstr>Lora</vt:lpstr>
      <vt:lpstr>Times New Roman</vt:lpstr>
      <vt:lpstr>Lora SemiBold</vt:lpstr>
      <vt:lpstr>Custom Design</vt:lpstr>
      <vt:lpstr>Park Christmas Savings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 Christmas Savings x Future</dc:title>
  <dc:creator>Gareth Jones</dc:creator>
  <cp:lastModifiedBy>Gareth Jones</cp:lastModifiedBy>
  <cp:revision>1</cp:revision>
  <dcterms:created xsi:type="dcterms:W3CDTF">2022-07-07T10:16:09Z</dcterms:created>
  <dcterms:modified xsi:type="dcterms:W3CDTF">2024-12-05T15:42:30Z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0x010100D7BE65FF47A3D046BCC2F23E261C24B6</vt:lpwstr>
  </property>
  <property fmtid="{D5CDD505-2E9C-101B-9397-08002B2CF9AE}" pid="3" name="MediaServiceImageTags">
    <vt:lpwstr/>
  </property>
  <property fmtid="{D5CDD505-2E9C-101B-9397-08002B2CF9AE}" pid="4" name="_dlc_DocIdItemGuid">
    <vt:lpwstr>63aae766-1199-4016-b7c5-26aa8eba4749</vt:lpwstr>
  </property>
</Properties>
</file>