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3.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ppt/metadata" ContentType="application/binary"/>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
  </p:notesMasterIdLst>
  <p:sldIdLst>
    <p:sldId id="257" r:id="rId5"/>
  </p:sldIdLst>
  <p:sldSz cx="12192000" cy="6858000"/>
  <p:notesSz cx="6858000" cy="9144000"/>
  <p:embeddedFontLst>
    <p:embeddedFont>
      <p:font typeface="Lexend Deca SemiBold" pitchFamily="2" charset="0"/>
      <p:regular r:id="rId7"/>
      <p:bold r:id="rId8"/>
    </p:embeddedFont>
    <p:embeddedFont>
      <p:font typeface="Lora" pitchFamily="2" charset="0"/>
      <p:regular r:id="rId9"/>
      <p:bold r:id="rId10"/>
      <p:italic r:id="rId11"/>
      <p:boldItalic r:id="rId12"/>
    </p:embeddedFont>
    <p:embeddedFont>
      <p:font typeface="Lora SemiBold" pitchFamily="2" charset="0"/>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g6ds6pAiK7hwjFhvaYLV6JAGval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1675"/>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font" Target="fonts/font4.fntdata"/><Relationship Id="rId19"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font" Target="fonts/font3.fntdata"/><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b="1" dirty="0">
                <a:latin typeface="Arial"/>
                <a:ea typeface="Arial"/>
                <a:cs typeface="Arial"/>
                <a:sym typeface="Arial"/>
              </a:rPr>
              <a:t>Key Takeaways</a:t>
            </a:r>
            <a:endParaRPr sz="1100" b="1" dirty="0">
              <a:latin typeface="Arial"/>
              <a:ea typeface="Arial"/>
              <a:cs typeface="Arial"/>
              <a:sym typeface="Arial"/>
            </a:endParaRPr>
          </a:p>
          <a:p>
            <a:pPr marL="0" lvl="0" indent="-22860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a:t>
            </a:r>
            <a:r>
              <a:rPr lang="en-GB" sz="700" dirty="0">
                <a:latin typeface="Times New Roman"/>
                <a:ea typeface="Times New Roman"/>
                <a:cs typeface="Times New Roman"/>
                <a:sym typeface="Times New Roman"/>
              </a:rPr>
              <a:t>         </a:t>
            </a:r>
            <a:r>
              <a:rPr lang="en-GB" sz="1100" dirty="0">
                <a:latin typeface="Arial"/>
                <a:ea typeface="Arial"/>
                <a:cs typeface="Arial"/>
                <a:sym typeface="Arial"/>
              </a:rPr>
              <a:t>White Stuff needed to increase consideration among independent women.</a:t>
            </a:r>
            <a:endParaRPr sz="1100" dirty="0">
              <a:latin typeface="Arial"/>
              <a:ea typeface="Arial"/>
              <a:cs typeface="Arial"/>
              <a:sym typeface="Arial"/>
            </a:endParaRPr>
          </a:p>
          <a:p>
            <a:pPr marL="0" lvl="0" indent="-22860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a:t>
            </a:r>
            <a:r>
              <a:rPr lang="en-GB" sz="700" dirty="0">
                <a:latin typeface="Times New Roman"/>
                <a:ea typeface="Times New Roman"/>
                <a:cs typeface="Times New Roman"/>
                <a:sym typeface="Times New Roman"/>
              </a:rPr>
              <a:t>         </a:t>
            </a:r>
            <a:r>
              <a:rPr lang="en-GB" sz="1100" dirty="0">
                <a:latin typeface="Arial"/>
                <a:ea typeface="Arial"/>
                <a:cs typeface="Arial"/>
                <a:sym typeface="Arial"/>
              </a:rPr>
              <a:t>They partnered with Hearst UK to integrate their brand into print, online, and in-store experiences.</a:t>
            </a:r>
            <a:endParaRPr sz="1100" dirty="0">
              <a:latin typeface="Arial"/>
              <a:ea typeface="Arial"/>
              <a:cs typeface="Arial"/>
              <a:sym typeface="Arial"/>
            </a:endParaRPr>
          </a:p>
          <a:p>
            <a:pPr marL="0" lvl="0" indent="-22860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a:t>
            </a:r>
            <a:r>
              <a:rPr lang="en-GB" sz="700" dirty="0">
                <a:latin typeface="Times New Roman"/>
                <a:ea typeface="Times New Roman"/>
                <a:cs typeface="Times New Roman"/>
                <a:sym typeface="Times New Roman"/>
              </a:rPr>
              <a:t>         </a:t>
            </a:r>
            <a:r>
              <a:rPr lang="en-GB" sz="1100" dirty="0">
                <a:latin typeface="Arial"/>
                <a:ea typeface="Arial"/>
                <a:cs typeface="Arial"/>
                <a:sym typeface="Arial"/>
              </a:rPr>
              <a:t>Products featured in the partnership sold out; purchase intent increased from 45% to 52% and brand image improved.</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b="1" dirty="0">
                <a:latin typeface="Arial"/>
                <a:ea typeface="Arial"/>
                <a:cs typeface="Arial"/>
                <a:sym typeface="Arial"/>
              </a:rPr>
              <a:t> </a:t>
            </a:r>
            <a:endParaRPr sz="1100" b="1"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b="1" dirty="0">
                <a:latin typeface="Arial"/>
                <a:ea typeface="Arial"/>
                <a:cs typeface="Arial"/>
                <a:sym typeface="Arial"/>
              </a:rPr>
              <a:t>The Challenge</a:t>
            </a:r>
            <a:endParaRPr sz="1100" b="1"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White Stuff, a British fashion and lifestyle brand, faced a challenge of low consideration compared to competitors despite good brand awareness. Their conversion rate from awareness to consideration lagged at 28%, while their closest competitor boasted a 35% conversion rate. White Stuff's reliance on direct mail and </a:t>
            </a:r>
            <a:r>
              <a:rPr lang="en-GB" sz="1100" dirty="0" err="1">
                <a:latin typeface="Arial"/>
                <a:ea typeface="Arial"/>
                <a:cs typeface="Arial"/>
                <a:sym typeface="Arial"/>
              </a:rPr>
              <a:t>magalogs</a:t>
            </a:r>
            <a:r>
              <a:rPr lang="en-GB" sz="1100" dirty="0">
                <a:latin typeface="Arial"/>
                <a:ea typeface="Arial"/>
                <a:cs typeface="Arial"/>
                <a:sym typeface="Arial"/>
              </a:rPr>
              <a:t>, accounting for 92% of their media spend, limited their reach to existing customers.</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With new branding underway for Autumn/Winter 2021, White Stuff wanted to move away from an older, more traditional shopper and instead attract a new demographic: Independent Women, characterised as independent, free-spirited, and adventurous. Working with Craft Media, their objectives were three-fold – change perceptions of White Stuff, increase consideration of White Stuff and translate into sales – all with a laser focus on Independent Women.</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b="1" dirty="0">
                <a:latin typeface="Arial"/>
                <a:ea typeface="Arial"/>
                <a:cs typeface="Arial"/>
                <a:sym typeface="Arial"/>
              </a:rPr>
              <a:t> </a:t>
            </a:r>
            <a:endParaRPr sz="1100" b="1"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b="1" dirty="0">
                <a:latin typeface="Arial"/>
                <a:ea typeface="Arial"/>
                <a:cs typeface="Arial"/>
                <a:sym typeface="Arial"/>
              </a:rPr>
              <a:t>The Plan/Execution</a:t>
            </a:r>
            <a:endParaRPr sz="1100" b="1"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Research identified a defining statement, "To me being beautiful means asserting my personality, my difference," as the Golden Question distinguishing this demographic. Agreeing with this statement indicated a preference for unique fashion choices over convenience, aligning with White Stuff's objectives.</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To appeal to Independent Women, White Stuff shifted from traditional marketing methods to a fashion-oriented approach. They partnered with Hearst UK to integrate their brand into print, online, and in-store experiences, targeting titles with high readership among Independent Women including Red, Good Housekeeping, Prima and Harpers Bazaar.</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In order to shift perceptions, increase consideration and ultimately drive sales, White Stuff needed to lean on the credibility and trust of magazine editors, as the original influencers. Collaborative articles and co-branded content showcased White Stuff's hero products, elevating the brand's fashion credibility and helping readers style key pieces from the collection.</a:t>
            </a:r>
            <a:endParaRPr sz="1100" dirty="0">
              <a:latin typeface="Arial"/>
              <a:ea typeface="Arial"/>
              <a:cs typeface="Arial"/>
              <a:sym typeface="Arial"/>
            </a:endParaRPr>
          </a:p>
          <a:p>
            <a:pPr marL="0" lvl="0" indent="0" algn="l" rtl="0">
              <a:lnSpc>
                <a:spcPct val="100000"/>
              </a:lnSpc>
              <a:spcBef>
                <a:spcPts val="1200"/>
              </a:spcBef>
              <a:spcAft>
                <a:spcPts val="0"/>
              </a:spcAft>
              <a:buSzPts val="1400"/>
              <a:buNone/>
            </a:pPr>
            <a:r>
              <a:rPr lang="en-GB" sz="1100" dirty="0">
                <a:latin typeface="Arial"/>
                <a:ea typeface="Arial"/>
                <a:cs typeface="Arial"/>
                <a:sym typeface="Arial"/>
              </a:rPr>
              <a:t>Product selections by the Red Editor added endorsement and credibility inside and outside of Hearst UK’s ecosystem. This included White Stuff’s 120 shop windows, swing tags, email newsletters and socials, with the “Red Edits” highlighted on website product pages, a dedicated landing page and in-shop POS. This was supported with digital display and pre</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r>
              <a:rPr lang="en-GB" sz="1100" dirty="0">
                <a:latin typeface="Arial"/>
                <a:ea typeface="Arial"/>
                <a:cs typeface="Arial"/>
                <a:sym typeface="Arial"/>
              </a:rPr>
              <a:t>roll video to dial up frequency and move the target audience from awareness, to</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consideration and purchase.</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 </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b="1" dirty="0">
                <a:latin typeface="Arial"/>
                <a:ea typeface="Arial"/>
                <a:cs typeface="Arial"/>
                <a:sym typeface="Arial"/>
              </a:rPr>
              <a:t>Results</a:t>
            </a:r>
            <a:endParaRPr sz="1100" b="1"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The integrated approach proved successful in changing perceptions and increasing consideration:</a:t>
            </a:r>
            <a:endParaRPr sz="11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GB" sz="1100" dirty="0">
                <a:latin typeface="Arial"/>
                <a:ea typeface="Arial"/>
                <a:cs typeface="Arial"/>
                <a:sym typeface="Arial"/>
              </a:rPr>
              <a:t>Products featured in the partnership sold out, with the Sloane coat selling out within four weeks and receiving ten times more views than non-featured coats.</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dirty="0">
                <a:latin typeface="Arial"/>
                <a:ea typeface="Arial"/>
                <a:cs typeface="Arial"/>
                <a:sym typeface="Arial"/>
              </a:rPr>
              <a:t>Post-campaign research using a control vs. exposed methodology showed an uplift in purchase intent, with 52% of exposed respondents likely to buy from White Stuff compared to 45% unexposed.</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dirty="0">
                <a:latin typeface="Arial"/>
                <a:ea typeface="Arial"/>
                <a:cs typeface="Arial"/>
                <a:sym typeface="Arial"/>
              </a:rPr>
              <a:t>Positive brand image shifts were observed, including "White Stuff has moved on its clothing/product ranges" (+7% pts), "White Stuff is a brand for me" (+9% pts), and "White Stuff has clothes/products that I want to buy" (+7% pts), leading to a 20% point uplift in consideration (55% exposed vs. 35% unexposed).</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dirty="0">
                <a:latin typeface="Arial"/>
                <a:ea typeface="Arial"/>
                <a:cs typeface="Arial"/>
                <a:sym typeface="Arial"/>
              </a:rPr>
              <a:t>Co-branded digital articles achieved high dwell times of 2min 9secs and 1min 54 secs on Red and Good Housekeeping respectively, surpassing the benchmark of 1min 30sec.</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dirty="0">
                <a:latin typeface="Arial"/>
                <a:ea typeface="Arial"/>
                <a:cs typeface="Arial"/>
                <a:sym typeface="Arial"/>
              </a:rPr>
              <a:t>In-article digital display achieved CTRs of 1.08% and 0.57% respectively, well above the benchmark of 0.08%.</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dirty="0">
                <a:latin typeface="Arial"/>
                <a:ea typeface="Arial"/>
                <a:cs typeface="Arial"/>
                <a:sym typeface="Arial"/>
              </a:rPr>
              <a:t>Digital display and video pre-roll also surpassed benchmarks, with a CTR of 0.17% (vs. 0.10% benchmark) and a video completion rate of 81% (vs. 63% benchmark).</a:t>
            </a:r>
            <a:endParaRPr sz="1100" dirty="0">
              <a:latin typeface="Arial"/>
              <a:ea typeface="Arial"/>
              <a:cs typeface="Arial"/>
              <a:sym typeface="Arial"/>
            </a:endParaRPr>
          </a:p>
          <a:p>
            <a:pPr marL="0" lvl="0" indent="0" algn="l" rtl="0">
              <a:lnSpc>
                <a:spcPct val="100000"/>
              </a:lnSpc>
              <a:spcBef>
                <a:spcPts val="1200"/>
              </a:spcBef>
              <a:spcAft>
                <a:spcPts val="0"/>
              </a:spcAft>
              <a:buSzPts val="1400"/>
              <a:buNone/>
            </a:pPr>
            <a:endParaRPr dirty="0"/>
          </a:p>
        </p:txBody>
      </p:sp>
      <p:sp>
        <p:nvSpPr>
          <p:cNvPr id="77" name="Google Shape;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Pale slide">
  <p:cSld name="2_Pale slide">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5"/>
          <p:cNvSpPr>
            <a:spLocks noGrp="1"/>
          </p:cNvSpPr>
          <p:nvPr>
            <p:ph type="pic" idx="2"/>
          </p:nvPr>
        </p:nvSpPr>
        <p:spPr>
          <a:xfrm>
            <a:off x="7383659" y="365125"/>
            <a:ext cx="2161651" cy="1325563"/>
          </a:xfrm>
          <a:prstGeom prst="rect">
            <a:avLst/>
          </a:prstGeom>
          <a:noFill/>
          <a:ln>
            <a:noFill/>
          </a:ln>
        </p:spPr>
      </p:sp>
      <p:sp>
        <p:nvSpPr>
          <p:cNvPr id="16" name="Google Shape;16;p5"/>
          <p:cNvSpPr>
            <a:spLocks noGrp="1"/>
          </p:cNvSpPr>
          <p:nvPr>
            <p:ph type="pic" idx="3"/>
          </p:nvPr>
        </p:nvSpPr>
        <p:spPr>
          <a:xfrm>
            <a:off x="9639823" y="365124"/>
            <a:ext cx="2161651" cy="1325563"/>
          </a:xfrm>
          <a:prstGeom prst="rect">
            <a:avLst/>
          </a:prstGeom>
          <a:noFill/>
          <a:ln>
            <a:noFill/>
          </a:ln>
        </p:spPr>
      </p:sp>
      <p:sp>
        <p:nvSpPr>
          <p:cNvPr id="17" name="Google Shape;17;p5"/>
          <p:cNvSpPr>
            <a:spLocks noGrp="1"/>
          </p:cNvSpPr>
          <p:nvPr>
            <p:ph type="pic" idx="4"/>
          </p:nvPr>
        </p:nvSpPr>
        <p:spPr>
          <a:xfrm>
            <a:off x="8445260" y="1915155"/>
            <a:ext cx="3356214" cy="3631630"/>
          </a:xfrm>
          <a:prstGeom prst="rect">
            <a:avLst/>
          </a:prstGeom>
          <a:solidFill>
            <a:schemeClr val="accent2"/>
          </a:solidFill>
          <a:ln>
            <a:noFill/>
          </a:ln>
        </p:spPr>
      </p:sp>
      <p:sp>
        <p:nvSpPr>
          <p:cNvPr id="18" name="Google Shape;18;p5"/>
          <p:cNvSpPr txBox="1">
            <a:spLocks noGrp="1"/>
          </p:cNvSpPr>
          <p:nvPr>
            <p:ph type="body" idx="1"/>
          </p:nvPr>
        </p:nvSpPr>
        <p:spPr>
          <a:xfrm>
            <a:off x="408813" y="1915155"/>
            <a:ext cx="7751775" cy="45769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1400"/>
              <a:buFont typeface="Arial"/>
              <a:buNone/>
              <a:defRPr sz="1400" b="0" i="0" u="none" strike="noStrike" cap="none">
                <a:solidFill>
                  <a:schemeClr val="dk2"/>
                </a:solidFill>
                <a:latin typeface="Lexend Deca SemiBold"/>
                <a:ea typeface="Lexend Deca SemiBold"/>
                <a:cs typeface="Lexend Deca SemiBold"/>
                <a:sym typeface="Lexend Deca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pic>
        <p:nvPicPr>
          <p:cNvPr id="19" name="Google Shape;19;p5" descr="A letter n made of blue dots&#10;&#10;Description automatically generated"/>
          <p:cNvPicPr preferRelativeResize="0"/>
          <p:nvPr/>
        </p:nvPicPr>
        <p:blipFill rotWithShape="1">
          <a:blip r:embed="rId2">
            <a:alphaModFix/>
          </a:blip>
          <a:srcRect/>
          <a:stretch/>
        </p:blipFill>
        <p:spPr>
          <a:xfrm>
            <a:off x="9264681" y="6009390"/>
            <a:ext cx="2282119" cy="286287"/>
          </a:xfrm>
          <a:prstGeom prst="rect">
            <a:avLst/>
          </a:prstGeom>
          <a:noFill/>
          <a:ln>
            <a:noFill/>
          </a:ln>
        </p:spPr>
      </p:pic>
      <p:pic>
        <p:nvPicPr>
          <p:cNvPr id="20" name="Google Shape;20;p5" descr="A black and grey logo&#10;&#10;Description automatically generated"/>
          <p:cNvPicPr preferRelativeResize="0"/>
          <p:nvPr/>
        </p:nvPicPr>
        <p:blipFill rotWithShape="1">
          <a:blip r:embed="rId3">
            <a:alphaModFix/>
          </a:blip>
          <a:srcRect/>
          <a:stretch/>
        </p:blipFill>
        <p:spPr>
          <a:xfrm>
            <a:off x="8579544" y="5760871"/>
            <a:ext cx="473214" cy="80022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ark slide with image">
  <p:cSld name="Dark slide with image">
    <p:bg>
      <p:bgPr>
        <a:solidFill>
          <a:schemeClr val="dk1"/>
        </a:solidFill>
        <a:effectLst/>
      </p:bgPr>
    </p:bg>
    <p:spTree>
      <p:nvGrpSpPr>
        <p:cNvPr id="1" name="Shape 51"/>
        <p:cNvGrpSpPr/>
        <p:nvPr/>
      </p:nvGrpSpPr>
      <p:grpSpPr>
        <a:xfrm>
          <a:off x="0" y="0"/>
          <a:ext cx="0" cy="0"/>
          <a:chOff x="0" y="0"/>
          <a:chExt cx="0" cy="0"/>
        </a:xfrm>
      </p:grpSpPr>
      <p:sp>
        <p:nvSpPr>
          <p:cNvPr id="52" name="Google Shape;52;p14"/>
          <p:cNvSpPr txBox="1">
            <a:spLocks noGrp="1"/>
          </p:cNvSpPr>
          <p:nvPr>
            <p:ph type="body" idx="1"/>
          </p:nvPr>
        </p:nvSpPr>
        <p:spPr>
          <a:xfrm>
            <a:off x="390525" y="1846053"/>
            <a:ext cx="6877049"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Arial"/>
              <a:buChar char="•"/>
              <a:defRPr sz="2400" b="0" i="0" u="none" strike="noStrike" cap="none">
                <a:solidFill>
                  <a:schemeClr val="accent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lt2"/>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lt2"/>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lt2"/>
                </a:solidFill>
                <a:latin typeface="Lora"/>
                <a:ea typeface="Lora"/>
                <a:cs typeface="Lora"/>
                <a:sym typeface="Lora"/>
              </a:defRPr>
            </a:lvl4pPr>
            <a:lvl5pPr marL="2286000" marR="0" lvl="4" indent="-304800" algn="l" rtl="0">
              <a:lnSpc>
                <a:spcPct val="100000"/>
              </a:lnSpc>
              <a:spcBef>
                <a:spcPts val="500"/>
              </a:spcBef>
              <a:spcAft>
                <a:spcPts val="0"/>
              </a:spcAft>
              <a:buClr>
                <a:schemeClr val="lt2"/>
              </a:buClr>
              <a:buSzPts val="1200"/>
              <a:buFont typeface="Arial"/>
              <a:buChar char="•"/>
              <a:defRPr sz="1200" b="0" i="0" u="none" strike="noStrike" cap="none">
                <a:solidFill>
                  <a:schemeClr val="lt2"/>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53" name="Google Shape;53;p14"/>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 name="Google Shape;54;p14"/>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5" name="Google Shape;55;p14"/>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6" name="Google Shape;56;p14"/>
          <p:cNvSpPr>
            <a:spLocks noGrp="1"/>
          </p:cNvSpPr>
          <p:nvPr>
            <p:ph type="pic" idx="2"/>
          </p:nvPr>
        </p:nvSpPr>
        <p:spPr>
          <a:xfrm>
            <a:off x="7759725" y="1846054"/>
            <a:ext cx="4041750" cy="470556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ark slide with chart">
  <p:cSld name="Dark slide with chart">
    <p:bg>
      <p:bgPr>
        <a:solidFill>
          <a:schemeClr val="accent5"/>
        </a:solidFill>
        <a:effectLst/>
      </p:bgPr>
    </p:bg>
    <p:spTree>
      <p:nvGrpSpPr>
        <p:cNvPr id="1" name="Shape 57"/>
        <p:cNvGrpSpPr/>
        <p:nvPr/>
      </p:nvGrpSpPr>
      <p:grpSpPr>
        <a:xfrm>
          <a:off x="0" y="0"/>
          <a:ext cx="0" cy="0"/>
          <a:chOff x="0" y="0"/>
          <a:chExt cx="0" cy="0"/>
        </a:xfrm>
      </p:grpSpPr>
      <p:sp>
        <p:nvSpPr>
          <p:cNvPr id="58" name="Google Shape;58;p15"/>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9" name="Google Shape;59;p15"/>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15"/>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2"/>
              </a:buClr>
              <a:buSzPts val="2800"/>
              <a:buFont typeface="Arial"/>
              <a:buNone/>
              <a:defRPr sz="2800" b="0" i="0" u="none" strike="noStrike" cap="none">
                <a:solidFill>
                  <a:schemeClr val="lt2"/>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61" name="Google Shape;61;p15"/>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lt2"/>
              </a:buClr>
              <a:buSzPts val="1200"/>
              <a:buFont typeface="Arial"/>
              <a:buNone/>
              <a:defRPr sz="1200" b="0" i="0" u="none" strike="noStrike" cap="none">
                <a:solidFill>
                  <a:schemeClr val="lt2"/>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Front cover">
  <p:cSld name="1_Front cover">
    <p:bg>
      <p:bgPr>
        <a:solidFill>
          <a:schemeClr val="dk2"/>
        </a:solid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643567" y="2766217"/>
            <a:ext cx="6085935"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 name="Google Shape;23;p6" descr="A white and black logo&#10;&#10;Description automatically generated"/>
          <p:cNvPicPr preferRelativeResize="0"/>
          <p:nvPr/>
        </p:nvPicPr>
        <p:blipFill rotWithShape="1">
          <a:blip r:embed="rId2">
            <a:alphaModFix/>
          </a:blip>
          <a:srcRect/>
          <a:stretch/>
        </p:blipFill>
        <p:spPr>
          <a:xfrm>
            <a:off x="706338" y="729947"/>
            <a:ext cx="763321" cy="1291927"/>
          </a:xfrm>
          <a:prstGeom prst="rect">
            <a:avLst/>
          </a:prstGeom>
          <a:noFill/>
          <a:ln>
            <a:noFill/>
          </a:ln>
        </p:spPr>
      </p:pic>
      <p:pic>
        <p:nvPicPr>
          <p:cNvPr id="24" name="Google Shape;24;p6" descr="A letter n made of blue dots&#10;&#10;Description automatically generated"/>
          <p:cNvPicPr preferRelativeResize="0"/>
          <p:nvPr/>
        </p:nvPicPr>
        <p:blipFill rotWithShape="1">
          <a:blip r:embed="rId3">
            <a:alphaModFix/>
          </a:blip>
          <a:srcRect/>
          <a:stretch/>
        </p:blipFill>
        <p:spPr>
          <a:xfrm>
            <a:off x="1916133" y="1216389"/>
            <a:ext cx="3093304" cy="3880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accent3"/>
        </a:solid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5891842" y="2766218"/>
            <a:ext cx="5323936"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7"/>
          <p:cNvSpPr>
            <a:spLocks noGrp="1"/>
          </p:cNvSpPr>
          <p:nvPr>
            <p:ph type="pic" idx="2"/>
          </p:nvPr>
        </p:nvSpPr>
        <p:spPr>
          <a:xfrm>
            <a:off x="838200" y="1199130"/>
            <a:ext cx="4210050" cy="4459737"/>
          </a:xfrm>
          <a:prstGeom prst="round1Rect">
            <a:avLst>
              <a:gd name="adj" fmla="val 50000"/>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le slide">
  <p:cSld name="Pale slide">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8"/>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Pale slide">
  <p:cSld name="1_Pale slide">
    <p:spTree>
      <p:nvGrpSpPr>
        <p:cNvPr id="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ale slide with image">
  <p:cSld name="Pale slide with image">
    <p:spTree>
      <p:nvGrpSpPr>
        <p:cNvPr id="1" name="Shape 32"/>
        <p:cNvGrpSpPr/>
        <p:nvPr/>
      </p:nvGrpSpPr>
      <p:grpSpPr>
        <a:xfrm>
          <a:off x="0" y="0"/>
          <a:ext cx="0" cy="0"/>
          <a:chOff x="0" y="0"/>
          <a:chExt cx="0" cy="0"/>
        </a:xfrm>
      </p:grpSpPr>
      <p:sp>
        <p:nvSpPr>
          <p:cNvPr id="33" name="Google Shape;33;p10"/>
          <p:cNvSpPr>
            <a:spLocks noGrp="1"/>
          </p:cNvSpPr>
          <p:nvPr>
            <p:ph type="pic" idx="2"/>
          </p:nvPr>
        </p:nvSpPr>
        <p:spPr>
          <a:xfrm>
            <a:off x="7759725" y="1846054"/>
            <a:ext cx="4041750" cy="4705560"/>
          </a:xfrm>
          <a:prstGeom prst="rect">
            <a:avLst/>
          </a:prstGeom>
          <a:noFill/>
          <a:ln>
            <a:noFill/>
          </a:ln>
        </p:spPr>
      </p:sp>
      <p:sp>
        <p:nvSpPr>
          <p:cNvPr id="34" name="Google Shape;34;p10"/>
          <p:cNvSpPr txBox="1">
            <a:spLocks noGrp="1"/>
          </p:cNvSpPr>
          <p:nvPr>
            <p:ph type="body" idx="1"/>
          </p:nvPr>
        </p:nvSpPr>
        <p:spPr>
          <a:xfrm>
            <a:off x="390525" y="1846053"/>
            <a:ext cx="6875488"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35" name="Google Shape;35;p10"/>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10"/>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37" name="Google Shape;37;p10"/>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Pale slide with image">
  <p:cSld name="1_Pale slide with image">
    <p:spTree>
      <p:nvGrpSpPr>
        <p:cNvPr id="1" name="Shape 38"/>
        <p:cNvGrpSpPr/>
        <p:nvPr/>
      </p:nvGrpSpPr>
      <p:grpSpPr>
        <a:xfrm>
          <a:off x="0" y="0"/>
          <a:ext cx="0" cy="0"/>
          <a:chOff x="0" y="0"/>
          <a:chExt cx="0" cy="0"/>
        </a:xfrm>
      </p:grpSpPr>
      <p:sp>
        <p:nvSpPr>
          <p:cNvPr id="39" name="Google Shape;39;p11"/>
          <p:cNvSpPr txBox="1">
            <a:spLocks noGrp="1"/>
          </p:cNvSpPr>
          <p:nvPr>
            <p:ph type="body" idx="1"/>
          </p:nvPr>
        </p:nvSpPr>
        <p:spPr>
          <a:xfrm>
            <a:off x="390525" y="1846053"/>
            <a:ext cx="5705475"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0" name="Google Shape;40;p11"/>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11"/>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2" name="Google Shape;42;p11"/>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le slide with chart">
  <p:cSld name="Pale slide with chart">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12"/>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6" name="Google Shape;46;p12"/>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7" name="Google Shape;47;p12"/>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ark slide">
  <p:cSld name="Dark slide">
    <p:bg>
      <p:bgPr>
        <a:solidFill>
          <a:schemeClr val="accent5"/>
        </a:solidFill>
        <a:effectLst/>
      </p:bgPr>
    </p:bg>
    <p:spTree>
      <p:nvGrpSpPr>
        <p:cNvPr id="1" name="Shape 48"/>
        <p:cNvGrpSpPr/>
        <p:nvPr/>
      </p:nvGrpSpPr>
      <p:grpSpPr>
        <a:xfrm>
          <a:off x="0" y="0"/>
          <a:ext cx="0" cy="0"/>
          <a:chOff x="0" y="0"/>
          <a:chExt cx="0" cy="0"/>
        </a:xfrm>
      </p:grpSpPr>
      <p:sp>
        <p:nvSpPr>
          <p:cNvPr id="49" name="Google Shape;49;p13"/>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0" name="Google Shape;50;p13"/>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3" name="Picture 2" descr="Hearst UK">
            <a:extLst>
              <a:ext uri="{FF2B5EF4-FFF2-40B4-BE49-F238E27FC236}">
                <a16:creationId xmlns:a16="http://schemas.microsoft.com/office/drawing/2014/main" id="{DC83577F-99A2-C1C6-CBC2-3CF15ADC5F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4210" y="350616"/>
            <a:ext cx="629742" cy="819424"/>
          </a:xfrm>
          <a:prstGeom prst="rect">
            <a:avLst/>
          </a:prstGeom>
          <a:noFill/>
          <a:extLst>
            <a:ext uri="{909E8E84-426E-40DD-AFC4-6F175D3DCCD1}">
              <a14:hiddenFill xmlns:a14="http://schemas.microsoft.com/office/drawing/2010/main">
                <a:solidFill>
                  <a:srgbClr val="FFFFFF"/>
                </a:solidFill>
              </a14:hiddenFill>
            </a:ext>
          </a:extLst>
        </p:spPr>
      </p:pic>
      <p:sp>
        <p:nvSpPr>
          <p:cNvPr id="79" name="Google Shape;79;p2"/>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5"/>
              </a:buClr>
              <a:buSzPts val="4000"/>
              <a:buFont typeface="Lexend Deca SemiBold"/>
              <a:buNone/>
            </a:pPr>
            <a:r>
              <a:rPr lang="en-GB"/>
              <a:t>White Stuff</a:t>
            </a:r>
            <a:endParaRPr/>
          </a:p>
        </p:txBody>
      </p:sp>
      <p:sp>
        <p:nvSpPr>
          <p:cNvPr id="83" name="Google Shape;83;p2"/>
          <p:cNvSpPr txBox="1">
            <a:spLocks noGrp="1"/>
          </p:cNvSpPr>
          <p:nvPr>
            <p:ph type="body" idx="1"/>
          </p:nvPr>
        </p:nvSpPr>
        <p:spPr>
          <a:xfrm>
            <a:off x="408825" y="1584925"/>
            <a:ext cx="7751700" cy="490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1600"/>
              <a:buNone/>
            </a:pPr>
            <a:r>
              <a:rPr lang="en-GB" sz="1600" dirty="0">
                <a:solidFill>
                  <a:schemeClr val="dk2"/>
                </a:solidFill>
                <a:latin typeface="Lexend Deca SemiBold"/>
                <a:ea typeface="Lexend Deca SemiBold"/>
                <a:cs typeface="Lexend Deca SemiBold"/>
                <a:sym typeface="Lexend Deca SemiBold"/>
              </a:rPr>
              <a:t>The Challenge</a:t>
            </a:r>
            <a:endParaRPr dirty="0"/>
          </a:p>
          <a:p>
            <a:pPr marL="0" lvl="0" indent="0" algn="l" rtl="0">
              <a:lnSpc>
                <a:spcPct val="120000"/>
              </a:lnSpc>
              <a:spcBef>
                <a:spcPts val="600"/>
              </a:spcBef>
              <a:spcAft>
                <a:spcPts val="0"/>
              </a:spcAft>
              <a:buClr>
                <a:schemeClr val="dk1"/>
              </a:buClr>
              <a:buSzPts val="1100"/>
              <a:buNone/>
            </a:pPr>
            <a:r>
              <a:rPr lang="en-GB" sz="1100" dirty="0">
                <a:solidFill>
                  <a:schemeClr val="dk1"/>
                </a:solidFill>
                <a:latin typeface="Lora"/>
                <a:ea typeface="Lora"/>
                <a:cs typeface="Lora"/>
                <a:sym typeface="Lora"/>
              </a:rPr>
              <a:t>White Stuff were suffering from low brand consideration compared to competitors. Working with Craft Media, their objectives were to change perceptions of White Stuff, increase consideration, and drive sales, all with a focused approach on appealing to independent, free-spirited, and adventurous women. This involved moving away from reliance on direct mail and </a:t>
            </a:r>
            <a:r>
              <a:rPr lang="en-GB" sz="1100" dirty="0" err="1">
                <a:solidFill>
                  <a:schemeClr val="dk1"/>
                </a:solidFill>
                <a:latin typeface="Lora"/>
                <a:ea typeface="Lora"/>
                <a:cs typeface="Lora"/>
                <a:sym typeface="Lora"/>
              </a:rPr>
              <a:t>magalogs</a:t>
            </a:r>
            <a:r>
              <a:rPr lang="en-GB" sz="1100" dirty="0">
                <a:solidFill>
                  <a:schemeClr val="dk1"/>
                </a:solidFill>
                <a:latin typeface="Lora"/>
                <a:ea typeface="Lora"/>
                <a:cs typeface="Lora"/>
                <a:sym typeface="Lora"/>
              </a:rPr>
              <a:t>, which accounted for 92% of their media spend, and instead embracing new branding strategies for Autumn/Winter 2021.</a:t>
            </a:r>
            <a:endParaRPr sz="1100" dirty="0"/>
          </a:p>
          <a:p>
            <a:pPr marL="0" lvl="0" indent="0" algn="l" rtl="0">
              <a:lnSpc>
                <a:spcPct val="100000"/>
              </a:lnSpc>
              <a:spcBef>
                <a:spcPts val="1200"/>
              </a:spcBef>
              <a:spcAft>
                <a:spcPts val="0"/>
              </a:spcAft>
              <a:buClr>
                <a:schemeClr val="dk2"/>
              </a:buClr>
              <a:buSzPts val="1600"/>
              <a:buNone/>
            </a:pPr>
            <a:r>
              <a:rPr lang="en-GB" sz="1600" dirty="0">
                <a:solidFill>
                  <a:schemeClr val="dk2"/>
                </a:solidFill>
                <a:latin typeface="Lexend Deca SemiBold"/>
                <a:ea typeface="Lexend Deca SemiBold"/>
                <a:cs typeface="Lexend Deca SemiBold"/>
                <a:sym typeface="Lexend Deca SemiBold"/>
              </a:rPr>
              <a:t>The Execution</a:t>
            </a:r>
            <a:endParaRPr dirty="0"/>
          </a:p>
          <a:p>
            <a:pPr marL="0" lvl="0" indent="0" algn="l" rtl="0">
              <a:lnSpc>
                <a:spcPct val="120000"/>
              </a:lnSpc>
              <a:spcBef>
                <a:spcPts val="600"/>
              </a:spcBef>
              <a:spcAft>
                <a:spcPts val="0"/>
              </a:spcAft>
              <a:buClr>
                <a:schemeClr val="dk1"/>
              </a:buClr>
              <a:buSzPts val="1100"/>
              <a:buNone/>
            </a:pPr>
            <a:r>
              <a:rPr lang="en-GB" sz="1100" dirty="0">
                <a:solidFill>
                  <a:schemeClr val="dk1"/>
                </a:solidFill>
                <a:latin typeface="Lora"/>
                <a:ea typeface="Lora"/>
                <a:cs typeface="Lora"/>
                <a:sym typeface="Lora"/>
              </a:rPr>
              <a:t>To appeal to Independent Women, White Stuff shifted from traditional marketing methods to a fashion-oriented approach. They partnered with Hearst UK UK to integrate their brand into print, online, and in-store experiences, targeting titles including Red, Good Housekeeping, Prima and Harpers Bazaar. Collaborative articles and co-branded content showcased White Stuff's hero products, elevating the brand's fashion credibility. Product selections by the Red Editor appeared across White Stuff's platforms and supported by digital ads to guide the audience from awareness to purchase.</a:t>
            </a:r>
            <a:endParaRPr sz="1100" dirty="0">
              <a:solidFill>
                <a:schemeClr val="dk1"/>
              </a:solidFill>
              <a:latin typeface="Lora"/>
              <a:ea typeface="Lora"/>
              <a:cs typeface="Lora"/>
              <a:sym typeface="Lora"/>
            </a:endParaRPr>
          </a:p>
          <a:p>
            <a:pPr marL="0" lvl="0" indent="0" algn="l" rtl="0">
              <a:lnSpc>
                <a:spcPct val="100000"/>
              </a:lnSpc>
              <a:spcBef>
                <a:spcPts val="1200"/>
              </a:spcBef>
              <a:spcAft>
                <a:spcPts val="0"/>
              </a:spcAft>
              <a:buClr>
                <a:schemeClr val="dk2"/>
              </a:buClr>
              <a:buSzPts val="1600"/>
              <a:buNone/>
            </a:pPr>
            <a:r>
              <a:rPr lang="en-GB" sz="1600" dirty="0">
                <a:solidFill>
                  <a:schemeClr val="dk2"/>
                </a:solidFill>
                <a:latin typeface="Lexend Deca SemiBold"/>
                <a:ea typeface="Lexend Deca SemiBold"/>
                <a:cs typeface="Lexend Deca SemiBold"/>
                <a:sym typeface="Lexend Deca SemiBold"/>
              </a:rPr>
              <a:t>The Results</a:t>
            </a:r>
            <a:endParaRPr dirty="0"/>
          </a:p>
          <a:p>
            <a:pPr marL="171450" lvl="0" indent="-171450" algn="l" rtl="0">
              <a:lnSpc>
                <a:spcPct val="110000"/>
              </a:lnSpc>
              <a:spcBef>
                <a:spcPts val="600"/>
              </a:spcBef>
              <a:spcAft>
                <a:spcPts val="0"/>
              </a:spcAft>
              <a:buClr>
                <a:schemeClr val="dk1"/>
              </a:buClr>
              <a:buSzPts val="1100"/>
              <a:buFont typeface="Arial"/>
              <a:buChar char="•"/>
            </a:pPr>
            <a:r>
              <a:rPr lang="en-GB" sz="1100" dirty="0">
                <a:solidFill>
                  <a:schemeClr val="dk1"/>
                </a:solidFill>
                <a:latin typeface="Lora"/>
                <a:ea typeface="Lora"/>
                <a:cs typeface="Lora"/>
                <a:sym typeface="Lora"/>
              </a:rPr>
              <a:t>Products featured in the partnership sold out within 4 weeks.</a:t>
            </a:r>
            <a:endParaRPr dirty="0"/>
          </a:p>
          <a:p>
            <a:pPr marL="171450" lvl="0" indent="-171450" algn="l" rtl="0">
              <a:lnSpc>
                <a:spcPct val="110000"/>
              </a:lnSpc>
              <a:spcBef>
                <a:spcPts val="600"/>
              </a:spcBef>
              <a:spcAft>
                <a:spcPts val="0"/>
              </a:spcAft>
              <a:buClr>
                <a:schemeClr val="dk1"/>
              </a:buClr>
              <a:buSzPts val="1100"/>
              <a:buFont typeface="Arial"/>
              <a:buChar char="•"/>
            </a:pPr>
            <a:r>
              <a:rPr lang="en-GB" sz="1100" dirty="0">
                <a:solidFill>
                  <a:schemeClr val="dk1"/>
                </a:solidFill>
                <a:latin typeface="Lora"/>
                <a:ea typeface="Lora"/>
                <a:cs typeface="Lora"/>
                <a:sym typeface="Lora"/>
              </a:rPr>
              <a:t>There was an uplift in purchase intent, with 52% of exposed respondents likely to buy from White Stuff compared to 45% unexposed.</a:t>
            </a:r>
            <a:endParaRPr sz="1100" dirty="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Lora"/>
              <a:buChar char="•"/>
            </a:pPr>
            <a:r>
              <a:rPr lang="en-GB" sz="1100" dirty="0">
                <a:solidFill>
                  <a:schemeClr val="dk1"/>
                </a:solidFill>
                <a:latin typeface="Lora"/>
                <a:ea typeface="Lora"/>
                <a:cs typeface="Lora"/>
                <a:sym typeface="Lora"/>
              </a:rPr>
              <a:t>Brand consideration saw an uplift of 20%, with positive brand image shifts observed across various statements</a:t>
            </a:r>
            <a:endParaRPr sz="1100" dirty="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dirty="0">
                <a:solidFill>
                  <a:schemeClr val="dk1"/>
                </a:solidFill>
                <a:latin typeface="Lora"/>
                <a:ea typeface="Lora"/>
                <a:cs typeface="Lora"/>
                <a:sym typeface="Lora"/>
              </a:rPr>
              <a:t>Co-branded digital articles achieved higher dwell times than the benchmarks while digital display CTR’s also surpassed benchmarks</a:t>
            </a:r>
            <a:endParaRPr dirty="0"/>
          </a:p>
        </p:txBody>
      </p:sp>
      <p:pic>
        <p:nvPicPr>
          <p:cNvPr id="1026" name="Picture 2" descr="Clothing, Accessories, Gifts &amp; Homeware | White Stuff">
            <a:extLst>
              <a:ext uri="{FF2B5EF4-FFF2-40B4-BE49-F238E27FC236}">
                <a16:creationId xmlns:a16="http://schemas.microsoft.com/office/drawing/2014/main" id="{D16E839B-723C-2F92-062B-C069FA31B1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5783" y="585216"/>
            <a:ext cx="2341969" cy="3964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Placeholder 8" descr="A person standing in the sand&#10;&#10;Description automatically generated">
            <a:extLst>
              <a:ext uri="{FF2B5EF4-FFF2-40B4-BE49-F238E27FC236}">
                <a16:creationId xmlns:a16="http://schemas.microsoft.com/office/drawing/2014/main" id="{1811E4B6-2AA7-5B32-4FD9-F94D0A15F2C5}"/>
              </a:ext>
            </a:extLst>
          </p:cNvPr>
          <p:cNvPicPr>
            <a:picLocks noGrp="1" noChangeAspect="1"/>
          </p:cNvPicPr>
          <p:nvPr>
            <p:ph type="pic" idx="4"/>
          </p:nvPr>
        </p:nvPicPr>
        <p:blipFill>
          <a:blip r:embed="rId5"/>
          <a:srcRect t="6733" b="6733"/>
          <a:stretch>
            <a:fillRect/>
          </a:stretch>
        </p:blipFill>
        <p:spPr/>
      </p:pic>
    </p:spTree>
  </p:cSld>
  <p:clrMapOvr>
    <a:masterClrMapping/>
  </p:clrMapOvr>
</p:sld>
</file>

<file path=ppt/theme/theme1.xml><?xml version="1.0" encoding="utf-8"?>
<a:theme xmlns:a="http://schemas.openxmlformats.org/drawingml/2006/main" name="Custom Design">
  <a:themeElements>
    <a:clrScheme name="PPA">
      <a:dk1>
        <a:srgbClr val="30373F"/>
      </a:dk1>
      <a:lt1>
        <a:srgbClr val="E9E2DB"/>
      </a:lt1>
      <a:dk2>
        <a:srgbClr val="5600E1"/>
      </a:dk2>
      <a:lt2>
        <a:srgbClr val="E9E2DB"/>
      </a:lt2>
      <a:accent1>
        <a:srgbClr val="FF6025"/>
      </a:accent1>
      <a:accent2>
        <a:srgbClr val="FFACB8"/>
      </a:accent2>
      <a:accent3>
        <a:srgbClr val="5600E1"/>
      </a:accent3>
      <a:accent4>
        <a:srgbClr val="E9E2DB"/>
      </a:accent4>
      <a:accent5>
        <a:srgbClr val="30373F"/>
      </a:accent5>
      <a:accent6>
        <a:srgbClr val="FFB59B"/>
      </a:accent6>
      <a:hlink>
        <a:srgbClr val="FF6025"/>
      </a:hlink>
      <a:folHlink>
        <a:srgbClr val="FFAC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D7BE65FF47A3D046BCC2F23E261C24B6" ma:contentTypeVersion="18" ma:contentTypeDescription="Create a new document." ma:contentTypeScope="" ma:versionID="9ff2b11c7c96ecf7192bedd9bf1ad05c">
  <xsd:schema xmlns:xsd="http://www.w3.org/2001/XMLSchema" xmlns:xs="http://www.w3.org/2001/XMLSchema" xmlns:p="http://schemas.microsoft.com/office/2006/metadata/properties" xmlns:ns2="610442a4-1f6f-42f7-b604-54c2340d1bb4" xmlns:ns3="4b6c9c3d-280d-406b-bce5-57a15c848e0d" targetNamespace="http://schemas.microsoft.com/office/2006/metadata/properties" ma:root="true" ma:fieldsID="5b5e3d8fc2ad5618eecb04d3dd264446" ns2:_="" ns3:_="">
    <xsd:import namespace="610442a4-1f6f-42f7-b604-54c2340d1bb4"/>
    <xsd:import namespace="4b6c9c3d-280d-406b-bce5-57a15c848e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2:SharedWithUsers" minOccurs="0"/>
                <xsd:element ref="ns2:SharedWithDetail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442a4-1f6f-42f7-b604-54c2340d1b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dbb02e8-69ee-464d-a4d0-892b5893a829}" ma:internalName="TaxCatchAll" ma:showField="CatchAllData" ma:web="610442a4-1f6f-42f7-b604-54c2340d1b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6c9c3d-280d-406b-bce5-57a15c848e0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688b651-f5c6-494b-ad33-e0914d30de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610442a4-1f6f-42f7-b604-54c2340d1bb4" xsi:nil="true"/>
    <lcf76f155ced4ddcb4097134ff3c332f xmlns="4b6c9c3d-280d-406b-bce5-57a15c848e0d">
      <Terms xmlns="http://schemas.microsoft.com/office/infopath/2007/PartnerControls"/>
    </lcf76f155ced4ddcb4097134ff3c332f>
    <_dlc_DocId xmlns="610442a4-1f6f-42f7-b604-54c2340d1bb4">YWK6HU3KRPTH-1916112913-57991</_dlc_DocId>
    <_dlc_DocIdUrl xmlns="610442a4-1f6f-42f7-b604-54c2340d1bb4">
      <Url>https://ppaltd.sharepoint.com/sites/Magnetic/_layouts/15/DocIdRedir.aspx?ID=YWK6HU3KRPTH-1916112913-57991</Url>
      <Description>YWK6HU3KRPTH-1916112913-57991</Description>
    </_dlc_DocIdUrl>
  </documentManagement>
</p:properties>
</file>

<file path=customXml/itemProps1.xml><?xml version="1.0" encoding="utf-8"?>
<ds:datastoreItem xmlns:ds="http://schemas.openxmlformats.org/officeDocument/2006/customXml" ds:itemID="{5DB7DE5D-0AD8-482B-8FB6-586F2B80CB0F}">
  <ds:schemaRefs>
    <ds:schemaRef ds:uri="http://schemas.microsoft.com/sharepoint/v3/contenttype/forms"/>
  </ds:schemaRefs>
</ds:datastoreItem>
</file>

<file path=customXml/itemProps2.xml><?xml version="1.0" encoding="utf-8"?>
<ds:datastoreItem xmlns:ds="http://schemas.openxmlformats.org/officeDocument/2006/customXml" ds:itemID="{03F9FB01-FEFB-41BF-AB7D-202CB1B84923}">
  <ds:schemaRefs>
    <ds:schemaRef ds:uri="http://schemas.microsoft.com/sharepoint/events"/>
  </ds:schemaRefs>
</ds:datastoreItem>
</file>

<file path=customXml/itemProps3.xml><?xml version="1.0" encoding="utf-8"?>
<ds:datastoreItem xmlns:ds="http://schemas.openxmlformats.org/officeDocument/2006/customXml" ds:itemID="{9CC3B40F-4883-4955-97AA-22544EB5D998}"/>
</file>

<file path=customXml/itemProps4.xml><?xml version="1.0" encoding="utf-8"?>
<ds:datastoreItem xmlns:ds="http://schemas.openxmlformats.org/officeDocument/2006/customXml" ds:itemID="{CD5BD414-8261-4B88-AA51-FFD1FF164766}"/>
</file>

<file path=docProps/app.xml><?xml version="1.0" encoding="utf-8"?>
<Properties xmlns="http://schemas.openxmlformats.org/officeDocument/2006/extended-properties" xmlns:vt="http://schemas.openxmlformats.org/officeDocument/2006/docPropsVTypes">
  <TotalTime>4</TotalTime>
  <Words>944</Words>
  <Application>Microsoft Office PowerPoint</Application>
  <PresentationFormat>Widescreen</PresentationFormat>
  <Paragraphs>35</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Times New Roman</vt:lpstr>
      <vt:lpstr>Lora</vt:lpstr>
      <vt:lpstr>Lexend Deca SemiBold</vt:lpstr>
      <vt:lpstr>Arial</vt:lpstr>
      <vt:lpstr>Lora SemiBold</vt:lpstr>
      <vt:lpstr>Calibri</vt:lpstr>
      <vt:lpstr>Custom Design</vt:lpstr>
      <vt:lpstr>White Stuff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Stuff</dc:title>
  <dc:creator>Gareth Jones</dc:creator>
  <cp:lastModifiedBy>Gareth Jones</cp:lastModifiedBy>
  <cp:revision>2</cp:revision>
  <dcterms:created xsi:type="dcterms:W3CDTF">2022-07-07T10:16:09Z</dcterms:created>
  <dcterms:modified xsi:type="dcterms:W3CDTF">2024-09-17T13:24:22Z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0x010100D7BE65FF47A3D046BCC2F23E261C24B6</vt:lpwstr>
  </property>
  <property fmtid="{D5CDD505-2E9C-101B-9397-08002B2CF9AE}" pid="3" name="MediaServiceImageTags">
    <vt:lpwstr/>
  </property>
  <property fmtid="{D5CDD505-2E9C-101B-9397-08002B2CF9AE}" pid="4" name="_dlc_DocIdItemGuid">
    <vt:lpwstr>6fbd39b9-dd13-4969-bc51-b936f4b0247b</vt:lpwstr>
  </property>
</Properties>
</file>