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5"/>
    <p:sldMasterId id="2147483685" r:id="rId6"/>
    <p:sldMasterId id="2147483711" r:id="rId7"/>
  </p:sldMasterIdLst>
  <p:notesMasterIdLst>
    <p:notesMasterId r:id="rId18"/>
  </p:notesMasterIdLst>
  <p:sldIdLst>
    <p:sldId id="2145704805" r:id="rId8"/>
    <p:sldId id="5140" r:id="rId9"/>
    <p:sldId id="5142" r:id="rId10"/>
    <p:sldId id="5143" r:id="rId11"/>
    <p:sldId id="5144" r:id="rId12"/>
    <p:sldId id="2145704792" r:id="rId13"/>
    <p:sldId id="2145704793" r:id="rId14"/>
    <p:sldId id="2145704794" r:id="rId15"/>
    <p:sldId id="2145704795" r:id="rId16"/>
    <p:sldId id="2145704796" r:id="rId17"/>
  </p:sldIdLst>
  <p:sldSz cx="12192000" cy="6858000"/>
  <p:notesSz cx="6858000" cy="9144000"/>
  <p:embeddedFontLst>
    <p:embeddedFont>
      <p:font typeface="Lexend Deca Light" pitchFamily="2" charset="0"/>
      <p:regular r:id="rId19"/>
    </p:embeddedFont>
    <p:embeddedFont>
      <p:font typeface="Lexend Deca SemiBold" pitchFamily="2" charset="0"/>
      <p:bold r:id="rId20"/>
    </p:embeddedFont>
    <p:embeddedFont>
      <p:font typeface="Lora" pitchFamily="2" charset="0"/>
      <p:regular r:id="rId21"/>
      <p:bold r:id="rId22"/>
      <p:italic r:id="rId23"/>
      <p:boldItalic r:id="rId24"/>
    </p:embeddedFont>
    <p:embeddedFont>
      <p:font typeface="Lora SemiBold" pitchFamily="2" charset="0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rust" id="{85F837B9-C519-4F35-8EA4-74FDC8A2EBA3}">
          <p14:sldIdLst>
            <p14:sldId id="2145704805"/>
            <p14:sldId id="5140"/>
            <p14:sldId id="5142"/>
            <p14:sldId id="5143"/>
            <p14:sldId id="5144"/>
            <p14:sldId id="2145704792"/>
            <p14:sldId id="2145704793"/>
            <p14:sldId id="2145704794"/>
            <p14:sldId id="2145704795"/>
            <p14:sldId id="2145704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C59"/>
    <a:srgbClr val="ED1066"/>
    <a:srgbClr val="1EBAAD"/>
    <a:srgbClr val="C8E8C6"/>
    <a:srgbClr val="FAB4CF"/>
    <a:srgbClr val="F781AE"/>
    <a:srgbClr val="000000"/>
    <a:srgbClr val="30373F"/>
    <a:srgbClr val="8781BD"/>
    <a:srgbClr val="4B5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C97EB-4302-4614-BED6-B5BB7E79CB31}" v="1" dt="2025-05-02T08:33:11.228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5" autoAdjust="0"/>
    <p:restoredTop sz="77778" autoAdjust="0"/>
  </p:normalViewPr>
  <p:slideViewPr>
    <p:cSldViewPr snapToGrid="0">
      <p:cViewPr varScale="1">
        <p:scale>
          <a:sx n="86" d="100"/>
          <a:sy n="86" d="100"/>
        </p:scale>
        <p:origin x="17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kern="0" dirty="0">
                <a:solidFill>
                  <a:schemeClr val="tx1"/>
                </a:solidFill>
                <a:latin typeface="+mn-lt"/>
                <a:sym typeface="Helvetica Neue"/>
              </a:rPr>
              <a:t>‘Makes me more confident about buying products featured or advertised here’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788-4955-8DBD-D766C2F631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51-44E6-A4BA-BC28DA0FBC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Magazines (print)</c:v>
                </c:pt>
                <c:pt idx="1">
                  <c:v>Magazines (online)</c:v>
                </c:pt>
                <c:pt idx="2">
                  <c:v>Blogs</c:v>
                </c:pt>
                <c:pt idx="3">
                  <c:v>Internet</c:v>
                </c:pt>
                <c:pt idx="4">
                  <c:v>Radio (online)</c:v>
                </c:pt>
                <c:pt idx="5">
                  <c:v>Newspaper (print)</c:v>
                </c:pt>
                <c:pt idx="6">
                  <c:v>TV (live)</c:v>
                </c:pt>
                <c:pt idx="7">
                  <c:v>Social media</c:v>
                </c:pt>
                <c:pt idx="8">
                  <c:v>TV (online)</c:v>
                </c:pt>
                <c:pt idx="9">
                  <c:v>Newpapers (online)</c:v>
                </c:pt>
                <c:pt idx="10">
                  <c:v>Radio (live)</c:v>
                </c:pt>
                <c:pt idx="11">
                  <c:v>OOH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0.56000000000000005</c:v>
                </c:pt>
                <c:pt idx="1">
                  <c:v>0.55000000000000004</c:v>
                </c:pt>
                <c:pt idx="2">
                  <c:v>0.53</c:v>
                </c:pt>
                <c:pt idx="3">
                  <c:v>0.5</c:v>
                </c:pt>
                <c:pt idx="4">
                  <c:v>0.39</c:v>
                </c:pt>
                <c:pt idx="5">
                  <c:v>0.38</c:v>
                </c:pt>
                <c:pt idx="6">
                  <c:v>0.33</c:v>
                </c:pt>
                <c:pt idx="7">
                  <c:v>0.31</c:v>
                </c:pt>
                <c:pt idx="8">
                  <c:v>0.3</c:v>
                </c:pt>
                <c:pt idx="9">
                  <c:v>0.26</c:v>
                </c:pt>
                <c:pt idx="10">
                  <c:v>0.23</c:v>
                </c:pt>
                <c:pt idx="1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51-44E6-A4BA-BC28DA0FB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95436815"/>
        <c:axId val="1895439215"/>
      </c:barChart>
      <c:catAx>
        <c:axId val="18954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9215"/>
        <c:crosses val="autoZero"/>
        <c:auto val="1"/>
        <c:lblAlgn val="ctr"/>
        <c:lblOffset val="100"/>
        <c:noMultiLvlLbl val="0"/>
      </c:catAx>
      <c:valAx>
        <c:axId val="189543921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kern="1200" spc="0" baseline="0" dirty="0">
                <a:solidFill>
                  <a:schemeClr val="tx1"/>
                </a:solidFill>
              </a:rPr>
              <a:t>Trust to deliver on promises made in advertising</a:t>
            </a:r>
            <a:endParaRPr lang="en-US" sz="1800" b="0" i="0" u="none" strike="noStrike" kern="1200" spc="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51-44E6-A4BA-BC28DA0FBC0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48-48D1-8AFC-5949874B8E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Magazines</c:v>
                </c:pt>
                <c:pt idx="2">
                  <c:v>Radio</c:v>
                </c:pt>
                <c:pt idx="3">
                  <c:v>Newspapers</c:v>
                </c:pt>
                <c:pt idx="4">
                  <c:v>Social media</c:v>
                </c:pt>
                <c:pt idx="5">
                  <c:v>Video sharing sites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0.28999999999999998</c:v>
                </c:pt>
                <c:pt idx="2">
                  <c:v>0.28000000000000003</c:v>
                </c:pt>
                <c:pt idx="3">
                  <c:v>0.26</c:v>
                </c:pt>
                <c:pt idx="4">
                  <c:v>0.2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51-44E6-A4BA-BC28DA0FB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95436815"/>
        <c:axId val="1895439215"/>
      </c:barChart>
      <c:catAx>
        <c:axId val="18954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9215"/>
        <c:crosses val="autoZero"/>
        <c:auto val="1"/>
        <c:lblAlgn val="ctr"/>
        <c:lblOffset val="100"/>
        <c:noMultiLvlLbl val="0"/>
      </c:catAx>
      <c:valAx>
        <c:axId val="189543921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kern="1200" spc="0" baseline="0" dirty="0">
                <a:solidFill>
                  <a:schemeClr val="tx1"/>
                </a:solidFill>
              </a:rPr>
              <a:t>Consumer levels of agreement that they ‘trust the publisher’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Original content site</c:v>
                </c:pt>
                <c:pt idx="1">
                  <c:v>Portals</c:v>
                </c:pt>
                <c:pt idx="2">
                  <c:v>Social networks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</c:v>
                </c:pt>
                <c:pt idx="1">
                  <c:v>0.12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51-44E6-A4BA-BC28DA0FBC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Original content site</c:v>
                </c:pt>
                <c:pt idx="1">
                  <c:v>Portals</c:v>
                </c:pt>
                <c:pt idx="2">
                  <c:v>Social networks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0.41</c:v>
                </c:pt>
                <c:pt idx="1">
                  <c:v>0.4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E-43DF-B692-98A1EF2D9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95436815"/>
        <c:axId val="1895439215"/>
      </c:barChart>
      <c:catAx>
        <c:axId val="18954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9215"/>
        <c:crosses val="autoZero"/>
        <c:auto val="1"/>
        <c:lblAlgn val="ctr"/>
        <c:lblOffset val="100"/>
        <c:noMultiLvlLbl val="0"/>
      </c:catAx>
      <c:valAx>
        <c:axId val="189543921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E7013-9E22-4652-844F-0CF7426FB8E2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DD7C7-DB8C-495B-B915-07257FE5B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4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AB140D-0801-F3FB-4810-41392895FA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85935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67" y="2766217"/>
            <a:ext cx="6085935" cy="132556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7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88BE1-D9FF-F473-0D1C-B4B74B3D45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846053"/>
            <a:ext cx="5705475" cy="470556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3000"/>
              </a:spcBef>
              <a:buClr>
                <a:schemeClr val="accent1"/>
              </a:buClr>
              <a:buFont typeface="Lora SemiBold" pitchFamily="2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Lexend Deca SemiBold" pitchFamily="2" charset="0"/>
              <a:buChar char="−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Lexend Deca SemiBold" pitchFamily="2" charset="0"/>
              <a:buChar char="‐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7E2DD255-100B-41F1-A3BB-A0564F81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2EFCE3CC-E7EE-7102-E09D-A7C5662E3EC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1307763" y="439738"/>
            <a:ext cx="4937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6559CE5-72A6-1F50-7DAD-D88D217EDD9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125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6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A4933C52-E4D7-2D7E-450B-DB3325F0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C6B5480-3138-6767-B8D9-7A2C097B217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125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5C8577A-8F03-D4F6-9FB7-5B1C709908F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0525" y="1690688"/>
            <a:ext cx="11410950" cy="4595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DC6EA-1A44-5F55-89B8-6494E4964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4800" y="6400800"/>
            <a:ext cx="3876675" cy="37147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94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C89CE353-2604-EC6A-EEE4-CD5A0A2F28C1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919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8A5AAD95-B588-D5BC-BA3F-B79936A5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1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88BE1-D9FF-F473-0D1C-B4B74B3D45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846053"/>
            <a:ext cx="6877049" cy="47055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defRPr sz="2400">
                <a:solidFill>
                  <a:schemeClr val="accent1"/>
                </a:solidFill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Lexend Deca SemiBold" pitchFamily="2" charset="0"/>
              <a:buChar char="−"/>
              <a:defRPr sz="2000">
                <a:solidFill>
                  <a:schemeClr val="bg2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Lexend Deca SemiBold" pitchFamily="2" charset="0"/>
              <a:buChar char="‐"/>
              <a:defRPr sz="18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7E2DD255-100B-41F1-A3BB-A0564F81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2EFCE3CC-E7EE-7102-E09D-A7C5662E3EC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1307763" y="439738"/>
            <a:ext cx="4937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6559CE5-72A6-1F50-7DAD-D88D217EDD9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919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49C58E3-9C02-B1CB-0AA6-CF49D6177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9725" y="1846054"/>
            <a:ext cx="4041750" cy="47055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9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 with char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C89CE353-2604-EC6A-EEE4-CD5A0A2F28C1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919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8A5AAD95-B588-D5BC-BA3F-B79936A5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2">
            <a:extLst>
              <a:ext uri="{FF2B5EF4-FFF2-40B4-BE49-F238E27FC236}">
                <a16:creationId xmlns:a16="http://schemas.microsoft.com/office/drawing/2014/main" id="{3D29CBF2-529B-7569-ACD8-18431CF0EE6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0525" y="1924050"/>
            <a:ext cx="11410950" cy="436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86BB435-08DB-17A2-16EB-B76C1364DD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4800" y="6400800"/>
            <a:ext cx="3876675" cy="37147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6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870"/>
            <a:ext cx="8900161" cy="625557"/>
          </a:xfrm>
        </p:spPr>
        <p:txBody>
          <a:bodyPr anchor="ctr">
            <a:normAutofit/>
          </a:bodyPr>
          <a:lstStyle>
            <a:lvl1pPr>
              <a:defRPr sz="2400" b="0">
                <a:solidFill>
                  <a:srgbClr val="242F3E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163350"/>
            <a:ext cx="109728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8FCC505-08F0-4423-9992-D0BDBC2DA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2" y="6356351"/>
            <a:ext cx="7209837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31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503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139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AB140D-0801-F3FB-4810-41392895FA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85935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67" y="2766217"/>
            <a:ext cx="6085935" cy="132556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14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2949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992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9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6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842" y="2766218"/>
            <a:ext cx="5323936" cy="132556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AB140D-0801-F3FB-4810-41392895FA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199130"/>
            <a:ext cx="4210050" cy="4459737"/>
          </a:xfrm>
          <a:prstGeom prst="round1Rect">
            <a:avLst>
              <a:gd name="adj" fmla="val 50000"/>
            </a:avLst>
          </a:prstGeo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07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0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5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0B8831-6DE1-405D-9872-FD2D138ED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74" y="6092478"/>
            <a:ext cx="5654626" cy="496193"/>
          </a:xfrm>
        </p:spPr>
        <p:txBody>
          <a:bodyPr anchor="b">
            <a:noAutofit/>
          </a:bodyPr>
          <a:lstStyle>
            <a:lvl1pPr algn="r">
              <a:defRPr sz="950">
                <a:solidFill>
                  <a:srgbClr val="491DFF"/>
                </a:solidFill>
                <a:latin typeface="+mj-lt"/>
              </a:defRPr>
            </a:lvl1pPr>
            <a:lvl2pPr algn="r">
              <a:defRPr sz="950">
                <a:latin typeface="+mj-lt"/>
              </a:defRPr>
            </a:lvl2pPr>
            <a:lvl3pPr algn="r">
              <a:defRPr sz="950">
                <a:latin typeface="+mj-lt"/>
              </a:defRPr>
            </a:lvl3pPr>
            <a:lvl4pPr algn="r">
              <a:defRPr sz="950">
                <a:latin typeface="+mj-lt"/>
              </a:defRPr>
            </a:lvl4pPr>
            <a:lvl5pPr algn="r">
              <a:defRPr sz="950">
                <a:latin typeface="+mj-lt"/>
              </a:defRPr>
            </a:lvl5pPr>
          </a:lstStyle>
          <a:p>
            <a:pPr lvl="0"/>
            <a:r>
              <a:rPr lang="en-US"/>
              <a:t>Enter source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E2843-A2E3-4B58-98EE-1EBB554185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1506" y="572145"/>
            <a:ext cx="9208989" cy="1288257"/>
          </a:xfrm>
        </p:spPr>
        <p:txBody>
          <a:bodyPr>
            <a:noAutofit/>
          </a:bodyPr>
          <a:lstStyle>
            <a:lvl1pPr>
              <a:defRPr sz="2900">
                <a:solidFill>
                  <a:srgbClr val="491DFF"/>
                </a:solidFill>
                <a:latin typeface="+mj-lt"/>
              </a:defRPr>
            </a:lvl1pPr>
            <a:lvl2pPr>
              <a:defRPr sz="2900">
                <a:solidFill>
                  <a:srgbClr val="491DFF"/>
                </a:solidFill>
                <a:latin typeface="+mj-lt"/>
              </a:defRPr>
            </a:lvl2pPr>
            <a:lvl3pPr>
              <a:defRPr sz="2900">
                <a:solidFill>
                  <a:srgbClr val="491DFF"/>
                </a:solidFill>
                <a:latin typeface="+mj-lt"/>
              </a:defRPr>
            </a:lvl3pPr>
            <a:lvl4pPr>
              <a:defRPr sz="2900">
                <a:solidFill>
                  <a:srgbClr val="491DFF"/>
                </a:solidFill>
                <a:latin typeface="+mj-lt"/>
              </a:defRPr>
            </a:lvl4pPr>
            <a:lvl5pPr>
              <a:defRPr sz="2900">
                <a:solidFill>
                  <a:srgbClr val="491DFF"/>
                </a:solidFill>
                <a:latin typeface="+mj-lt"/>
              </a:defRPr>
            </a:lvl5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3998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990" y="2766219"/>
            <a:ext cx="887802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01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D252-83B0-40C3-B945-1EFE74F9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3716-C951-4C5C-BDF7-5F74951F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4CE78-1D7A-4540-B518-A7A98DB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44AE-775A-45E2-9703-4FB4F55FEE53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3291D-82CF-4716-ACBB-5F51B1F9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D372-BD09-4E11-BB50-8297F746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5D7E-FDB5-49F6-9B73-02909F73D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95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F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1">
            <a:extLst>
              <a:ext uri="{FF2B5EF4-FFF2-40B4-BE49-F238E27FC236}">
                <a16:creationId xmlns:a16="http://schemas.microsoft.com/office/drawing/2014/main" id="{263CDA6B-DEB3-410F-B5BD-514D003F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647" y="4487159"/>
            <a:ext cx="6514707" cy="983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28E75-4588-4912-88E8-8343B3F13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06" y="2660891"/>
            <a:ext cx="8713388" cy="11091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322EAA-E5FA-4D88-AC14-9AC65D9E079E}"/>
              </a:ext>
            </a:extLst>
          </p:cNvPr>
          <p:cNvSpPr/>
          <p:nvPr userDrawn="1"/>
        </p:nvSpPr>
        <p:spPr>
          <a:xfrm>
            <a:off x="1404730" y="1113183"/>
            <a:ext cx="848140" cy="556591"/>
          </a:xfrm>
          <a:prstGeom prst="rect">
            <a:avLst/>
          </a:prstGeom>
          <a:solidFill>
            <a:srgbClr val="2F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89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2F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6FF8C807-76EE-4C84-AAE0-E50DFADF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92" y="355390"/>
            <a:ext cx="10637362" cy="6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0DF6F-60DE-47E7-BAAA-816CE4613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6" y="263951"/>
            <a:ext cx="640794" cy="6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96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2F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31C1B-22E6-45AA-958D-ADFD75BEC0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7127" y="2971800"/>
            <a:ext cx="8977745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rgbClr val="77C7CA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724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7E6D1A-1E4A-4E48-A1B5-C220FCBC8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C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Placeholder 11">
            <a:extLst>
              <a:ext uri="{FF2B5EF4-FFF2-40B4-BE49-F238E27FC236}">
                <a16:creationId xmlns:a16="http://schemas.microsoft.com/office/drawing/2014/main" id="{303E975D-6041-41B4-BCB2-50EDA9F1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647" y="4487159"/>
            <a:ext cx="6514707" cy="983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39277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76013-DCFB-4E39-907A-C9447BF88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38" y="2639505"/>
            <a:ext cx="8710325" cy="11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744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B129D2-A59A-4D80-BE8D-414D27F6A3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C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18664-EAEC-4FA0-84ED-C1ACB9310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3" y="271837"/>
            <a:ext cx="640800" cy="691966"/>
          </a:xfrm>
          <a:prstGeom prst="rect">
            <a:avLst/>
          </a:prstGeom>
        </p:spPr>
      </p:pic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4B87F226-EEE0-4BFC-8E12-681311A69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92" y="372016"/>
            <a:ext cx="10664245" cy="6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rgbClr val="39277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05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le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A4933C52-E4D7-2D7E-450B-DB3325F0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C6B5480-3138-6767-B8D9-7A2C097B217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125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5C8577A-8F03-D4F6-9FB7-5B1C709908F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0525" y="1690688"/>
            <a:ext cx="11410950" cy="4595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DC6EA-1A44-5F55-89B8-6494E4964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4800" y="6400800"/>
            <a:ext cx="3876675" cy="37147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2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990" y="2766219"/>
            <a:ext cx="887802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990" y="2766219"/>
            <a:ext cx="887802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8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A4933C52-E4D7-2D7E-450B-DB3325F0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C6B5480-3138-6767-B8D9-7A2C097B217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919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4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9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BD19DD-69EF-870A-01B1-DD583B15F0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9725" y="1846054"/>
            <a:ext cx="4041750" cy="47055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88BE1-D9FF-F473-0D1C-B4B74B3D45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846053"/>
            <a:ext cx="6875488" cy="470556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3000"/>
              </a:spcBef>
              <a:buClr>
                <a:schemeClr val="accent1"/>
              </a:buClr>
              <a:buFont typeface="Lora SemiBold" pitchFamily="2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Lexend Deca SemiBold" pitchFamily="2" charset="0"/>
              <a:buChar char="−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Lexend Deca SemiBold" pitchFamily="2" charset="0"/>
              <a:buChar char="‐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7E2DD255-100B-41F1-A3BB-A0564F81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2EFCE3CC-E7EE-7102-E09D-A7C5662E3EC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1307763" y="439738"/>
            <a:ext cx="4937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6559CE5-72A6-1F50-7DAD-D88D217EDD9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125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8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ags" Target="../tags/tag1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08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62" r:id="rId3"/>
    <p:sldLayoutId id="2147483673" r:id="rId4"/>
    <p:sldLayoutId id="2147483674" r:id="rId5"/>
    <p:sldLayoutId id="2147483675" r:id="rId6"/>
    <p:sldLayoutId id="2147483661" r:id="rId7"/>
    <p:sldLayoutId id="2147483671" r:id="rId8"/>
    <p:sldLayoutId id="2147483665" r:id="rId9"/>
    <p:sldLayoutId id="2147483672" r:id="rId10"/>
    <p:sldLayoutId id="2147483668" r:id="rId11"/>
    <p:sldLayoutId id="2147483663" r:id="rId12"/>
    <p:sldLayoutId id="2147483666" r:id="rId13"/>
    <p:sldLayoutId id="2147483669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834711-70C2-3541-9A80-99B46C2C1D3C}"/>
              </a:ext>
            </a:extLst>
          </p:cNvPr>
          <p:cNvCxnSpPr>
            <a:cxnSpLocks/>
          </p:cNvCxnSpPr>
          <p:nvPr userDrawn="1"/>
        </p:nvCxnSpPr>
        <p:spPr>
          <a:xfrm>
            <a:off x="1595891" y="6222872"/>
            <a:ext cx="0" cy="53743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7562" y="6390000"/>
            <a:ext cx="6930038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7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902EA6D-BE67-354D-80E5-D1A6680CEAD6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751512" y="6390000"/>
            <a:ext cx="1560688" cy="2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01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7C7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lastic figures&#10;&#10;Description automatically generated with medium confidence">
            <a:extLst>
              <a:ext uri="{FF2B5EF4-FFF2-40B4-BE49-F238E27FC236}">
                <a16:creationId xmlns:a16="http://schemas.microsoft.com/office/drawing/2014/main" id="{ED7C9F13-2CA0-128D-DF3F-C39C35F3F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8D083B28-4D27-B75C-CA81-84995649DF7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497520594"/>
              </p:ext>
            </p:extLst>
          </p:nvPr>
        </p:nvGraphicFramePr>
        <p:xfrm>
          <a:off x="390525" y="1690688"/>
          <a:ext cx="11410950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035FE9-CDBC-4C07-8A96-41BEEEBF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Quality publisher environments online achieve a higher level of trust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21E0A-41B3-64C3-E050-02E10CE5D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3782" y="6400800"/>
            <a:ext cx="5557694" cy="371475"/>
          </a:xfrm>
        </p:spPr>
        <p:txBody>
          <a:bodyPr/>
          <a:lstStyle/>
          <a:p>
            <a:r>
              <a:rPr lang="en-GB" dirty="0"/>
              <a:t>Source: https://www.slideshare.net/ukaop/aop-valueof-trustwhitepaper</a:t>
            </a:r>
          </a:p>
        </p:txBody>
      </p:sp>
    </p:spTree>
    <p:extLst>
      <p:ext uri="{BB962C8B-B14F-4D97-AF65-F5344CB8AC3E}">
        <p14:creationId xmlns:p14="http://schemas.microsoft.com/office/powerpoint/2010/main" val="257981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80D1-35D9-2EBB-A592-5181B940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Magazine provide quality journalism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036E77-005E-917D-47BC-AC5806826B6C}"/>
              </a:ext>
            </a:extLst>
          </p:cNvPr>
          <p:cNvGrpSpPr/>
          <p:nvPr/>
        </p:nvGrpSpPr>
        <p:grpSpPr>
          <a:xfrm>
            <a:off x="1807910" y="1698859"/>
            <a:ext cx="8576180" cy="4121114"/>
            <a:chOff x="1656755" y="1698859"/>
            <a:chExt cx="8576180" cy="41211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C59A63-1C32-3CBD-7416-CFA65F9FF76E}"/>
                </a:ext>
              </a:extLst>
            </p:cNvPr>
            <p:cNvSpPr txBox="1"/>
            <p:nvPr/>
          </p:nvSpPr>
          <p:spPr>
            <a:xfrm>
              <a:off x="1656755" y="4804310"/>
              <a:ext cx="32971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Lexend Deca Light" pitchFamily="2" charset="0"/>
                </a:rPr>
                <a:t>Magazine brands provide quality professional journalism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87AAC2-C471-BDE4-09A0-F78686147480}"/>
                </a:ext>
              </a:extLst>
            </p:cNvPr>
            <p:cNvSpPr txBox="1"/>
            <p:nvPr/>
          </p:nvSpPr>
          <p:spPr>
            <a:xfrm>
              <a:off x="6372225" y="4804310"/>
              <a:ext cx="3297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Lexend Deca Light" pitchFamily="2" charset="0"/>
                </a:rPr>
                <a:t>Most magazines are regulated by IPSO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2BC6063-954E-A571-B0F0-3F729D318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63932" y="1698859"/>
              <a:ext cx="2882761" cy="2882761"/>
            </a:xfrm>
            <a:prstGeom prst="rect">
              <a:avLst/>
            </a:prstGeom>
          </p:spPr>
        </p:pic>
        <p:pic>
          <p:nvPicPr>
            <p:cNvPr id="6" name="Picture 5" descr="A white and green sign with blue text&#10;&#10;Description automatically generated">
              <a:extLst>
                <a:ext uri="{FF2B5EF4-FFF2-40B4-BE49-F238E27FC236}">
                  <a16:creationId xmlns:a16="http://schemas.microsoft.com/office/drawing/2014/main" id="{B86A1637-1BF1-81B6-689D-C13E9D69F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510" y="2052887"/>
              <a:ext cx="4572425" cy="2001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44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suit&#10;&#10;Description automatically generated">
            <a:extLst>
              <a:ext uri="{FF2B5EF4-FFF2-40B4-BE49-F238E27FC236}">
                <a16:creationId xmlns:a16="http://schemas.microsoft.com/office/drawing/2014/main" id="{2817D6AC-CF2D-0621-3717-DCF1E793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3BD51-0C35-6246-BC30-981F0A9A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“Without trust a brand is just a product and its advertising is just noise”​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6B373-F728-51BF-8216-51D186EFF473}"/>
              </a:ext>
            </a:extLst>
          </p:cNvPr>
          <p:cNvSpPr txBox="1"/>
          <p:nvPr/>
        </p:nvSpPr>
        <p:spPr>
          <a:xfrm>
            <a:off x="4028072" y="4752451"/>
            <a:ext cx="4135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Keith Weed Ex-CMO at Unilever​</a:t>
            </a:r>
          </a:p>
        </p:txBody>
      </p:sp>
    </p:spTree>
    <p:extLst>
      <p:ext uri="{BB962C8B-B14F-4D97-AF65-F5344CB8AC3E}">
        <p14:creationId xmlns:p14="http://schemas.microsoft.com/office/powerpoint/2010/main" val="82631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309430-A00B-51A5-A298-2D6A6C98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this matter?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89823-3F52-867C-0907-1319C8ED03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8398" y="6400800"/>
            <a:ext cx="6963077" cy="371475"/>
          </a:xfrm>
        </p:spPr>
        <p:txBody>
          <a:bodyPr/>
          <a:lstStyle/>
          <a:p>
            <a:r>
              <a:rPr lang="en-GB" dirty="0"/>
              <a:t>Source: Four Fundamental Shifts in Advertising &amp; Media, </a:t>
            </a:r>
            <a:r>
              <a:rPr lang="en-GB" dirty="0" err="1"/>
              <a:t>DoubleVerify</a:t>
            </a:r>
            <a:r>
              <a:rPr lang="en-GB" dirty="0"/>
              <a:t>/</a:t>
            </a:r>
            <a:r>
              <a:rPr lang="en-GB" dirty="0" err="1"/>
              <a:t>Sapio</a:t>
            </a:r>
            <a:r>
              <a:rPr lang="en-GB" dirty="0"/>
              <a:t>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0225C-508F-D2B6-7FEB-16B434F22DF7}"/>
              </a:ext>
            </a:extLst>
          </p:cNvPr>
          <p:cNvSpPr txBox="1"/>
          <p:nvPr/>
        </p:nvSpPr>
        <p:spPr>
          <a:xfrm>
            <a:off x="915643" y="4459190"/>
            <a:ext cx="3091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Lexend Deca Light" pitchFamily="2" charset="0"/>
              </a:rPr>
              <a:t>Halo effect for channels and advertisers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F6E74-3D0E-24BC-45CE-95BF0E8A9B06}"/>
              </a:ext>
            </a:extLst>
          </p:cNvPr>
          <p:cNvSpPr txBox="1"/>
          <p:nvPr/>
        </p:nvSpPr>
        <p:spPr>
          <a:xfrm>
            <a:off x="4461556" y="4459190"/>
            <a:ext cx="3025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Lexend Deca Light" pitchFamily="2" charset="0"/>
              </a:rPr>
              <a:t>Brand safe environments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BD6DE7-85EE-6A30-EBD2-444B954E7955}"/>
              </a:ext>
            </a:extLst>
          </p:cNvPr>
          <p:cNvSpPr txBox="1"/>
          <p:nvPr/>
        </p:nvSpPr>
        <p:spPr>
          <a:xfrm>
            <a:off x="7941451" y="4456592"/>
            <a:ext cx="3484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Lexend Deca Light" pitchFamily="2" charset="0"/>
              </a:rPr>
              <a:t>less likely to purchase from a brand if its ads appear beside mis- or disinformation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15C11-0CC2-489A-BF8E-CF87BC5A5843}"/>
              </a:ext>
            </a:extLst>
          </p:cNvPr>
          <p:cNvSpPr txBox="1"/>
          <p:nvPr/>
        </p:nvSpPr>
        <p:spPr>
          <a:xfrm>
            <a:off x="8445584" y="2651300"/>
            <a:ext cx="24760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800" dirty="0">
                <a:solidFill>
                  <a:schemeClr val="accent3"/>
                </a:solidFill>
                <a:latin typeface="+mj-lt"/>
              </a:rPr>
              <a:t>61%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C34C35-F867-F053-BE17-10536856F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642" y="1690688"/>
            <a:ext cx="3091668" cy="30916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4A54FC5-47E6-1244-CEA0-5BBF6BC3D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1953" y="2202475"/>
            <a:ext cx="2068093" cy="20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3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A3EBAF5-6222-ED08-A555-FD47EEF7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37" y="0"/>
            <a:ext cx="3263889" cy="27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ussia hacked ex-MI6 chief's emails – what they reveal is more Dad's Army  than deep state | Computer Weekly">
            <a:extLst>
              <a:ext uri="{FF2B5EF4-FFF2-40B4-BE49-F238E27FC236}">
                <a16:creationId xmlns:a16="http://schemas.microsoft.com/office/drawing/2014/main" id="{407F344F-9A54-3F0A-1E4F-D7CEA057A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39" y="2436082"/>
            <a:ext cx="3757322" cy="6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DF1106-FEE9-0F58-7873-F94D2B45A2FE}"/>
              </a:ext>
            </a:extLst>
          </p:cNvPr>
          <p:cNvSpPr txBox="1"/>
          <p:nvPr/>
        </p:nvSpPr>
        <p:spPr>
          <a:xfrm>
            <a:off x="741775" y="4396996"/>
            <a:ext cx="3367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Lexend Deca Light" pitchFamily="2" charset="0"/>
              </a:rPr>
              <a:t>Broke the story</a:t>
            </a:r>
          </a:p>
          <a:p>
            <a:pPr algn="ctr"/>
            <a:r>
              <a:rPr lang="en-GB" sz="2800" dirty="0">
                <a:latin typeface="Lexend Deca Light" pitchFamily="2" charset="0"/>
              </a:rPr>
              <a:t>in 2009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85CE8-B587-4E85-0EFB-DDBC4C66BD9A}"/>
              </a:ext>
            </a:extLst>
          </p:cNvPr>
          <p:cNvSpPr txBox="1"/>
          <p:nvPr/>
        </p:nvSpPr>
        <p:spPr>
          <a:xfrm>
            <a:off x="4206104" y="4396996"/>
            <a:ext cx="3768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GB" b="0" dirty="0">
                <a:latin typeface="Lexend Deca Light" pitchFamily="2" charset="0"/>
              </a:rPr>
              <a:t>400 stories </a:t>
            </a:r>
          </a:p>
          <a:p>
            <a:r>
              <a:rPr lang="en-GB" b="0" dirty="0">
                <a:latin typeface="Lexend Deca Light" pitchFamily="2" charset="0"/>
              </a:rPr>
              <a:t>over 15 years (persistence through quality journalism)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5C205-C04E-178C-AEB1-546835F7E5ED}"/>
              </a:ext>
            </a:extLst>
          </p:cNvPr>
          <p:cNvSpPr txBox="1"/>
          <p:nvPr/>
        </p:nvSpPr>
        <p:spPr>
          <a:xfrm>
            <a:off x="8071159" y="4396996"/>
            <a:ext cx="3367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GB" b="0" dirty="0">
                <a:latin typeface="Lexend Deca Light" pitchFamily="2" charset="0"/>
              </a:rPr>
              <a:t>Supporting evidence in court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8649EE-B274-298D-7809-C583EE64A591}"/>
              </a:ext>
            </a:extLst>
          </p:cNvPr>
          <p:cNvCxnSpPr>
            <a:stCxn id="10242" idx="2"/>
            <a:endCxn id="3" idx="0"/>
          </p:cNvCxnSpPr>
          <p:nvPr/>
        </p:nvCxnSpPr>
        <p:spPr>
          <a:xfrm flipH="1">
            <a:off x="2425691" y="3056711"/>
            <a:ext cx="3670309" cy="1340285"/>
          </a:xfrm>
          <a:prstGeom prst="line">
            <a:avLst/>
          </a:prstGeom>
          <a:ln w="76200" cap="rnd">
            <a:prstDash val="sysDot"/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C26329-5747-9FE7-845D-D0258C01DE98}"/>
              </a:ext>
            </a:extLst>
          </p:cNvPr>
          <p:cNvCxnSpPr>
            <a:stCxn id="10242" idx="2"/>
            <a:endCxn id="4" idx="0"/>
          </p:cNvCxnSpPr>
          <p:nvPr/>
        </p:nvCxnSpPr>
        <p:spPr>
          <a:xfrm flipH="1">
            <a:off x="6090383" y="3056711"/>
            <a:ext cx="5617" cy="1340285"/>
          </a:xfrm>
          <a:prstGeom prst="line">
            <a:avLst/>
          </a:prstGeom>
          <a:ln w="76200" cap="rnd">
            <a:prstDash val="sysDot"/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BE1DCA-2051-EA1D-8C68-10FF3A77733F}"/>
              </a:ext>
            </a:extLst>
          </p:cNvPr>
          <p:cNvCxnSpPr>
            <a:stCxn id="10242" idx="2"/>
            <a:endCxn id="5" idx="0"/>
          </p:cNvCxnSpPr>
          <p:nvPr/>
        </p:nvCxnSpPr>
        <p:spPr>
          <a:xfrm>
            <a:off x="6096000" y="3056711"/>
            <a:ext cx="3659075" cy="1340285"/>
          </a:xfrm>
          <a:prstGeom prst="line">
            <a:avLst/>
          </a:prstGeom>
          <a:ln w="76200" cap="rnd">
            <a:prstDash val="sysDot"/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32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ED18-EF06-4E98-FFEE-937C2693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Adverts on TV and in printed magazines are most trusted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E58B5-BE2F-7EA0-1462-4D8988CA8E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1356" y="6400800"/>
            <a:ext cx="3360120" cy="371475"/>
          </a:xfrm>
        </p:spPr>
        <p:txBody>
          <a:bodyPr/>
          <a:lstStyle/>
          <a:p>
            <a:r>
              <a:rPr lang="en-GB" dirty="0"/>
              <a:t>Source: TGI GB 2020 Q2 / Magnetic Recontact survey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366FC13-7712-AB72-9770-084DF2B3F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2576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3037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3037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4092C8-8D13-EFCC-6D83-3BFDC2F11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25596"/>
              </p:ext>
            </p:extLst>
          </p:nvPr>
        </p:nvGraphicFramePr>
        <p:xfrm>
          <a:off x="2811379" y="2184940"/>
          <a:ext cx="6260486" cy="34538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22191">
                  <a:extLst>
                    <a:ext uri="{9D8B030D-6E8A-4147-A177-3AD203B41FA5}">
                      <a16:colId xmlns:a16="http://schemas.microsoft.com/office/drawing/2014/main" val="942930410"/>
                    </a:ext>
                  </a:extLst>
                </a:gridCol>
                <a:gridCol w="2438295">
                  <a:extLst>
                    <a:ext uri="{9D8B030D-6E8A-4147-A177-3AD203B41FA5}">
                      <a16:colId xmlns:a16="http://schemas.microsoft.com/office/drawing/2014/main" val="1873053532"/>
                    </a:ext>
                  </a:extLst>
                </a:gridCol>
              </a:tblGrid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Channel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Index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273901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Live TV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190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93873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Magazines Print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155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28138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Newspapers Print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131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949105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Commercial Radio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113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83091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TV On Demand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101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228654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Magazines Online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83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460329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Newspapers Online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71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197782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Online Videos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65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348447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Social Networking sites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48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22958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Other websites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42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901483"/>
                  </a:ext>
                </a:extLst>
              </a:tr>
            </a:tbl>
          </a:graphicData>
        </a:graphic>
      </p:graphicFrame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23B65E2F-05B7-687D-F9D6-9D8CA25F0063}"/>
              </a:ext>
            </a:extLst>
          </p:cNvPr>
          <p:cNvSpPr txBox="1">
            <a:spLocks/>
          </p:cNvSpPr>
          <p:nvPr/>
        </p:nvSpPr>
        <p:spPr>
          <a:xfrm>
            <a:off x="390523" y="5907856"/>
            <a:ext cx="7935329" cy="788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491D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1pPr>
            <a:lvl2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2pPr>
            <a:lvl3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3pPr>
            <a:lvl4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4pPr>
            <a:lvl5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30373F"/>
                </a:solidFill>
                <a:effectLst/>
                <a:uLnTx/>
                <a:uFillTx/>
                <a:latin typeface="Lora"/>
                <a:sym typeface="Helvetica Neue"/>
              </a:rPr>
              <a:t>Q6. To which media do you feel each of the following statements apply? </a:t>
            </a:r>
          </a:p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30373F"/>
                </a:solidFill>
                <a:effectLst/>
                <a:uLnTx/>
                <a:uFillTx/>
                <a:latin typeface="Lora"/>
                <a:sym typeface="Helvetica Neue"/>
              </a:rPr>
              <a:t>% of last month users of each channel selecting ’The adverts on CHANNEL are trustworthy’ is shown</a:t>
            </a:r>
          </a:p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30373F"/>
                </a:solidFill>
                <a:effectLst/>
                <a:uLnTx/>
                <a:uFillTx/>
                <a:latin typeface="Lora"/>
                <a:sym typeface="Helvetica Neue"/>
              </a:rPr>
              <a:t>Base: Data extrapolated to the full TGI Q2 2020 database of 24,006 adults, based on a sample of 1000 representative adults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CB2C1-DAAF-2BA0-8D58-E544C6913176}"/>
              </a:ext>
            </a:extLst>
          </p:cNvPr>
          <p:cNvSpPr txBox="1"/>
          <p:nvPr/>
        </p:nvSpPr>
        <p:spPr>
          <a:xfrm>
            <a:off x="2961744" y="5729064"/>
            <a:ext cx="266739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491DFF"/>
                </a:solidFill>
                <a:effectLst/>
                <a:uLnTx/>
                <a:uFillTx/>
                <a:latin typeface="Lexend Deca SemiBold"/>
                <a:ea typeface="Helvetica Neue"/>
                <a:cs typeface="Helvetica Neue"/>
                <a:sym typeface="Helvetica Neue"/>
              </a:rPr>
              <a:t>Indexed against average of all channels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55EF8-2396-28DC-38C2-BAB3AFFBA35F}"/>
              </a:ext>
            </a:extLst>
          </p:cNvPr>
          <p:cNvSpPr txBox="1"/>
          <p:nvPr/>
        </p:nvSpPr>
        <p:spPr>
          <a:xfrm>
            <a:off x="2961744" y="1823548"/>
            <a:ext cx="41106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491DFF"/>
                </a:solidFill>
                <a:effectLst/>
                <a:uLnTx/>
                <a:uFillTx/>
                <a:latin typeface="Lexend Deca SemiBold"/>
                <a:ea typeface="+mn-ea"/>
                <a:cs typeface="+mn-cs"/>
                <a:sym typeface="Helvetica Neue"/>
              </a:rPr>
              <a:t>‘The adverts on CHANNEL are trustworthy’</a:t>
            </a:r>
          </a:p>
        </p:txBody>
      </p:sp>
    </p:spTree>
    <p:extLst>
      <p:ext uri="{BB962C8B-B14F-4D97-AF65-F5344CB8AC3E}">
        <p14:creationId xmlns:p14="http://schemas.microsoft.com/office/powerpoint/2010/main" val="256813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ED18-EF06-4E98-FFEE-937C2693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Within the online environment, magazines are most trusted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E58B5-BE2F-7EA0-1462-4D8988CA8E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1356" y="6400800"/>
            <a:ext cx="3360120" cy="371475"/>
          </a:xfrm>
        </p:spPr>
        <p:txBody>
          <a:bodyPr/>
          <a:lstStyle/>
          <a:p>
            <a:r>
              <a:rPr lang="en-GB" dirty="0"/>
              <a:t>Source: TGI GB 2020 Q2 / Magnetic Recontact survey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366FC13-7712-AB72-9770-084DF2B3F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2576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3037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3037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4092C8-8D13-EFCC-6D83-3BFDC2F11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62373"/>
              </p:ext>
            </p:extLst>
          </p:nvPr>
        </p:nvGraphicFramePr>
        <p:xfrm>
          <a:off x="2811379" y="2184940"/>
          <a:ext cx="6260486" cy="18839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22191">
                  <a:extLst>
                    <a:ext uri="{9D8B030D-6E8A-4147-A177-3AD203B41FA5}">
                      <a16:colId xmlns:a16="http://schemas.microsoft.com/office/drawing/2014/main" val="942930410"/>
                    </a:ext>
                  </a:extLst>
                </a:gridCol>
                <a:gridCol w="2438295">
                  <a:extLst>
                    <a:ext uri="{9D8B030D-6E8A-4147-A177-3AD203B41FA5}">
                      <a16:colId xmlns:a16="http://schemas.microsoft.com/office/drawing/2014/main" val="1873053532"/>
                    </a:ext>
                  </a:extLst>
                </a:gridCol>
              </a:tblGrid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Channel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Index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273901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Magazines Online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135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93873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Newspapers Online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115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628138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Online Videos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106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949105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Social Networking sites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77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83091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Other websites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67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228654"/>
                  </a:ext>
                </a:extLst>
              </a:tr>
            </a:tbl>
          </a:graphicData>
        </a:graphic>
      </p:graphicFrame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23B65E2F-05B7-687D-F9D6-9D8CA25F0063}"/>
              </a:ext>
            </a:extLst>
          </p:cNvPr>
          <p:cNvSpPr txBox="1">
            <a:spLocks/>
          </p:cNvSpPr>
          <p:nvPr/>
        </p:nvSpPr>
        <p:spPr>
          <a:xfrm>
            <a:off x="390523" y="5907856"/>
            <a:ext cx="7935329" cy="788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491D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1pPr>
            <a:lvl2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2pPr>
            <a:lvl3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3pPr>
            <a:lvl4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4pPr>
            <a:lvl5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412750" hangingPunct="0"/>
            <a:r>
              <a:rPr lang="en-GB" sz="1000" kern="0" dirty="0">
                <a:solidFill>
                  <a:schemeClr val="tx1"/>
                </a:solidFill>
                <a:latin typeface="+mn-lt"/>
              </a:rPr>
              <a:t>Q6. To which media do you feel each of the following statements apply? </a:t>
            </a:r>
          </a:p>
          <a:p>
            <a:pPr algn="l" defTabSz="412750" hangingPunct="0"/>
            <a:r>
              <a:rPr lang="en-GB" sz="1000" kern="0" dirty="0">
                <a:solidFill>
                  <a:schemeClr val="tx1"/>
                </a:solidFill>
                <a:latin typeface="+mn-lt"/>
              </a:rPr>
              <a:t>% of last month users of each channel selecting ’The adverts on CHANNEL are trustworthy’ is shown</a:t>
            </a:r>
          </a:p>
          <a:p>
            <a:pPr algn="l" defTabSz="412750" hangingPunct="0"/>
            <a:r>
              <a:rPr lang="en-GB" sz="1000" kern="0" dirty="0">
                <a:solidFill>
                  <a:schemeClr val="tx1"/>
                </a:solidFill>
                <a:latin typeface="+mn-lt"/>
              </a:rPr>
              <a:t>Base: Data extrapolated to the full TGI Q2 2020 database of 24,006 adults, based on a sample of 1000 representative adults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CB2C1-DAAF-2BA0-8D58-E544C6913176}"/>
              </a:ext>
            </a:extLst>
          </p:cNvPr>
          <p:cNvSpPr txBox="1"/>
          <p:nvPr/>
        </p:nvSpPr>
        <p:spPr>
          <a:xfrm>
            <a:off x="2817369" y="4245588"/>
            <a:ext cx="3124253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GB" sz="1000" kern="0" dirty="0">
                <a:solidFill>
                  <a:srgbClr val="491DFF"/>
                </a:solidFill>
                <a:latin typeface="+mj-lt"/>
                <a:ea typeface="Helvetica Neue"/>
                <a:cs typeface="Helvetica Neue"/>
                <a:sym typeface="Helvetica Neue"/>
              </a:rPr>
              <a:t>Indexed against average of all digital channels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55EF8-2396-28DC-38C2-BAB3AFFBA35F}"/>
              </a:ext>
            </a:extLst>
          </p:cNvPr>
          <p:cNvSpPr txBox="1"/>
          <p:nvPr/>
        </p:nvSpPr>
        <p:spPr>
          <a:xfrm>
            <a:off x="2961744" y="1823548"/>
            <a:ext cx="41106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12750" hangingPunct="0"/>
            <a:r>
              <a:rPr lang="en-GB" sz="1200" kern="0" dirty="0">
                <a:solidFill>
                  <a:srgbClr val="491DFF"/>
                </a:solidFill>
                <a:latin typeface="+mj-lt"/>
                <a:sym typeface="Helvetica Neue"/>
              </a:rPr>
              <a:t>‘The adverts on CHANNEL are trustworthy’</a:t>
            </a:r>
          </a:p>
        </p:txBody>
      </p:sp>
    </p:spTree>
    <p:extLst>
      <p:ext uri="{BB962C8B-B14F-4D97-AF65-F5344CB8AC3E}">
        <p14:creationId xmlns:p14="http://schemas.microsoft.com/office/powerpoint/2010/main" val="101830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8D083B28-4D27-B75C-CA81-84995649DF7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14793646"/>
              </p:ext>
            </p:extLst>
          </p:nvPr>
        </p:nvGraphicFramePr>
        <p:xfrm>
          <a:off x="390525" y="1690688"/>
          <a:ext cx="11410950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035FE9-CDBC-4C07-8A96-41BEEEBF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Trust translates into brand confidence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21E0A-41B3-64C3-E050-02E10CE5D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3782" y="6400800"/>
            <a:ext cx="5557694" cy="371475"/>
          </a:xfrm>
        </p:spPr>
        <p:txBody>
          <a:bodyPr/>
          <a:lstStyle/>
          <a:p>
            <a:r>
              <a:rPr lang="en-GB" dirty="0"/>
              <a:t>Source: Passion Content Launch, Magazine Publishers of Australia 2019</a:t>
            </a:r>
          </a:p>
        </p:txBody>
      </p:sp>
    </p:spTree>
    <p:extLst>
      <p:ext uri="{BB962C8B-B14F-4D97-AF65-F5344CB8AC3E}">
        <p14:creationId xmlns:p14="http://schemas.microsoft.com/office/powerpoint/2010/main" val="207026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8D083B28-4D27-B75C-CA81-84995649DF7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545564173"/>
              </p:ext>
            </p:extLst>
          </p:nvPr>
        </p:nvGraphicFramePr>
        <p:xfrm>
          <a:off x="390525" y="1690688"/>
          <a:ext cx="11410950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035FE9-CDBC-4C07-8A96-41BEEEBF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TV, magazines &amp; radio deliver strongest trust signal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21E0A-41B3-64C3-E050-02E10CE5D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3782" y="6400800"/>
            <a:ext cx="5557694" cy="371475"/>
          </a:xfrm>
        </p:spPr>
        <p:txBody>
          <a:bodyPr/>
          <a:lstStyle/>
          <a:p>
            <a:r>
              <a:rPr lang="en-GB" dirty="0"/>
              <a:t>Source: Signalling Success, 2020, house51/</a:t>
            </a:r>
            <a:r>
              <a:rPr lang="en-GB" dirty="0" err="1"/>
              <a:t>Thinkbox</a:t>
            </a:r>
            <a:r>
              <a:rPr lang="en-GB" dirty="0"/>
              <a:t>. Base: all adults (3,654)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C330BB-DCAC-4831-92CF-77167CC1AA27}"/>
              </a:ext>
            </a:extLst>
          </p:cNvPr>
          <p:cNvCxnSpPr>
            <a:cxnSpLocks/>
          </p:cNvCxnSpPr>
          <p:nvPr/>
        </p:nvCxnSpPr>
        <p:spPr>
          <a:xfrm>
            <a:off x="1285002" y="3456708"/>
            <a:ext cx="9890998" cy="0"/>
          </a:xfrm>
          <a:prstGeom prst="line">
            <a:avLst/>
          </a:prstGeom>
          <a:ln w="76200" cap="rnd">
            <a:solidFill>
              <a:schemeClr val="tx2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622469E-3338-4FDF-E1C2-EB282A1B881F}"/>
              </a:ext>
            </a:extLst>
          </p:cNvPr>
          <p:cNvSpPr txBox="1"/>
          <p:nvPr/>
        </p:nvSpPr>
        <p:spPr>
          <a:xfrm>
            <a:off x="11267583" y="3107895"/>
            <a:ext cx="799899" cy="697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n-GB" sz="1400" dirty="0">
                <a:solidFill>
                  <a:srgbClr val="491DFF"/>
                </a:solidFill>
                <a:latin typeface="Lexend Deca Light" pitchFamily="2" charset="0"/>
                <a:ea typeface="Helvetica Neue"/>
                <a:cs typeface="Helvetica Neue"/>
                <a:sym typeface="Helvetica Neue"/>
              </a:rPr>
              <a:t>Average </a:t>
            </a:r>
          </a:p>
          <a:p>
            <a:pPr defTabSz="412750" hangingPunct="0"/>
            <a:r>
              <a:rPr lang="en-GB" sz="1400" dirty="0">
                <a:solidFill>
                  <a:srgbClr val="491DFF"/>
                </a:solidFill>
                <a:latin typeface="Lexend Deca Light" pitchFamily="2" charset="0"/>
                <a:ea typeface="Helvetica Neue"/>
                <a:cs typeface="Helvetica Neue"/>
                <a:sym typeface="Helvetica Neue"/>
              </a:rPr>
              <a:t>trust </a:t>
            </a:r>
          </a:p>
          <a:p>
            <a:pPr defTabSz="412750" hangingPunct="0"/>
            <a:r>
              <a:rPr lang="en-GB" sz="1400" dirty="0">
                <a:solidFill>
                  <a:srgbClr val="491DFF"/>
                </a:solidFill>
                <a:latin typeface="Lexend Deca Light" pitchFamily="2" charset="0"/>
                <a:ea typeface="Helvetica Neue"/>
                <a:cs typeface="Helvetica Neue"/>
                <a:sym typeface="Helvetica Neue"/>
              </a:rPr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1072619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heme/theme1.xml><?xml version="1.0" encoding="utf-8"?>
<a:theme xmlns:a="http://schemas.openxmlformats.org/drawingml/2006/main" name="Custom Design">
  <a:themeElements>
    <a:clrScheme name="PPA">
      <a:dk1>
        <a:srgbClr val="30373F"/>
      </a:dk1>
      <a:lt1>
        <a:srgbClr val="E9E2DB"/>
      </a:lt1>
      <a:dk2>
        <a:srgbClr val="5600E1"/>
      </a:dk2>
      <a:lt2>
        <a:srgbClr val="E9E2DB"/>
      </a:lt2>
      <a:accent1>
        <a:srgbClr val="FF6025"/>
      </a:accent1>
      <a:accent2>
        <a:srgbClr val="FFACB8"/>
      </a:accent2>
      <a:accent3>
        <a:srgbClr val="5600E1"/>
      </a:accent3>
      <a:accent4>
        <a:srgbClr val="E9E2DB"/>
      </a:accent4>
      <a:accent5>
        <a:srgbClr val="30373F"/>
      </a:accent5>
      <a:accent6>
        <a:srgbClr val="FFB59B"/>
      </a:accent6>
      <a:hlink>
        <a:srgbClr val="FF6025"/>
      </a:hlink>
      <a:folHlink>
        <a:srgbClr val="FFACB8"/>
      </a:folHlink>
    </a:clrScheme>
    <a:fontScheme name="PPA">
      <a:majorFont>
        <a:latin typeface="Lexend Deca SemiBold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3.xml><?xml version="1.0" encoding="utf-8"?>
<a:theme xmlns:a="http://schemas.openxmlformats.org/drawingml/2006/main" name="Attention Template">
  <a:themeElements>
    <a:clrScheme name="New attention template">
      <a:dk1>
        <a:sysClr val="windowText" lastClr="000000"/>
      </a:dk1>
      <a:lt1>
        <a:sysClr val="window" lastClr="FFFFFF"/>
      </a:lt1>
      <a:dk2>
        <a:srgbClr val="3D2783"/>
      </a:dk2>
      <a:lt2>
        <a:srgbClr val="4DBDC6"/>
      </a:lt2>
      <a:accent1>
        <a:srgbClr val="3D2783"/>
      </a:accent1>
      <a:accent2>
        <a:srgbClr val="3F438C"/>
      </a:accent2>
      <a:accent3>
        <a:srgbClr val="4971A6"/>
      </a:accent3>
      <a:accent4>
        <a:srgbClr val="4EABBF"/>
      </a:accent4>
      <a:accent5>
        <a:srgbClr val="4FBDC6"/>
      </a:accent5>
      <a:accent6>
        <a:srgbClr val="F85EC5"/>
      </a:accent6>
      <a:hlink>
        <a:srgbClr val="FFFFFF"/>
      </a:hlink>
      <a:folHlink>
        <a:srgbClr val="8FDEDE"/>
      </a:folHlink>
    </a:clrScheme>
    <a:fontScheme name="Magnetic Variable">
      <a:majorFont>
        <a:latin typeface="Variable Black"/>
        <a:ea typeface=""/>
        <a:cs typeface=""/>
      </a:majorFont>
      <a:minorFont>
        <a:latin typeface="Variable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769D3E7-CBAB-4420-A9CF-56CDD0C40609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E65FF47A3D046BCC2F23E261C24B6" ma:contentTypeVersion="19" ma:contentTypeDescription="Create a new document." ma:contentTypeScope="" ma:versionID="d5f034d6b6cd228ecc79611e95f53dd8">
  <xsd:schema xmlns:xsd="http://www.w3.org/2001/XMLSchema" xmlns:xs="http://www.w3.org/2001/XMLSchema" xmlns:p="http://schemas.microsoft.com/office/2006/metadata/properties" xmlns:ns2="610442a4-1f6f-42f7-b604-54c2340d1bb4" xmlns:ns3="4b6c9c3d-280d-406b-bce5-57a15c848e0d" targetNamespace="http://schemas.microsoft.com/office/2006/metadata/properties" ma:root="true" ma:fieldsID="86ff9f5dcf3e51fc5c16f70ea6c503b9" ns2:_="" ns3:_="">
    <xsd:import namespace="610442a4-1f6f-42f7-b604-54c2340d1bb4"/>
    <xsd:import namespace="4b6c9c3d-280d-406b-bce5-57a15c848e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442a4-1f6f-42f7-b604-54c2340d1b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dbb02e8-69ee-464d-a4d0-892b5893a829}" ma:internalName="TaxCatchAll" ma:showField="CatchAllData" ma:web="610442a4-1f6f-42f7-b604-54c2340d1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c9c3d-280d-406b-bce5-57a15c848e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688b651-f5c6-494b-ad33-e0914d30de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0442a4-1f6f-42f7-b604-54c2340d1bb4">YWK6HU3KRPTH-1916112913-60162</_dlc_DocId>
    <_dlc_DocIdUrl xmlns="610442a4-1f6f-42f7-b604-54c2340d1bb4">
      <Url>https://ppaltd.sharepoint.com/sites/Magnetic/_layouts/15/DocIdRedir.aspx?ID=YWK6HU3KRPTH-1916112913-60162</Url>
      <Description>YWK6HU3KRPTH-1916112913-60162</Description>
    </_dlc_DocIdUrl>
    <TaxCatchAll xmlns="610442a4-1f6f-42f7-b604-54c2340d1bb4" xsi:nil="true"/>
    <lcf76f155ced4ddcb4097134ff3c332f xmlns="4b6c9c3d-280d-406b-bce5-57a15c848e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B7EFA4-4F38-4962-849D-AA7BA87DA34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E4966C6-0D23-4F44-9E8C-633FCC0711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40AB34-3EBB-413E-88F7-A569AA1A0B57}"/>
</file>

<file path=customXml/itemProps4.xml><?xml version="1.0" encoding="utf-8"?>
<ds:datastoreItem xmlns:ds="http://schemas.openxmlformats.org/officeDocument/2006/customXml" ds:itemID="{122675E4-5969-414B-9F4C-C9B1D8EC48CA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610442a4-1f6f-42f7-b604-54c2340d1bb4"/>
    <ds:schemaRef ds:uri="http://schemas.microsoft.com/office/2006/documentManagement/types"/>
    <ds:schemaRef ds:uri="http://schemas.microsoft.com/office/infopath/2007/PartnerControls"/>
    <ds:schemaRef ds:uri="http://purl.org/dc/dcmitype/"/>
    <ds:schemaRef ds:uri="4b6c9c3d-280d-406b-bce5-57a15c848e0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13126</TotalTime>
  <Words>439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Lexend Deca SemiBold</vt:lpstr>
      <vt:lpstr>Times New Roman</vt:lpstr>
      <vt:lpstr>Calibri</vt:lpstr>
      <vt:lpstr>Lora</vt:lpstr>
      <vt:lpstr>Lexend Deca Light</vt:lpstr>
      <vt:lpstr>Arial</vt:lpstr>
      <vt:lpstr>Lora SemiBold</vt:lpstr>
      <vt:lpstr>Custom Design</vt:lpstr>
      <vt:lpstr>Kantar template master</vt:lpstr>
      <vt:lpstr>Attention Template</vt:lpstr>
      <vt:lpstr>PowerPoint Presentation</vt:lpstr>
      <vt:lpstr>Magazine provide quality journalism</vt:lpstr>
      <vt:lpstr>“Without trust a brand is just a product and its advertising is just noise”​</vt:lpstr>
      <vt:lpstr>Why does this matter?</vt:lpstr>
      <vt:lpstr>PowerPoint Presentation</vt:lpstr>
      <vt:lpstr>Adverts on TV and in printed magazines are most trusted</vt:lpstr>
      <vt:lpstr>Within the online environment, magazines are most trusted</vt:lpstr>
      <vt:lpstr>Trust translates into brand confidence</vt:lpstr>
      <vt:lpstr>TV, magazines &amp; radio deliver strongest trust signal</vt:lpstr>
      <vt:lpstr>Quality publisher environments online achieve a higher level of trust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Jones</dc:creator>
  <cp:lastModifiedBy>Gareth Jones</cp:lastModifiedBy>
  <cp:revision>5</cp:revision>
  <dcterms:created xsi:type="dcterms:W3CDTF">2022-07-07T10:16:09Z</dcterms:created>
  <dcterms:modified xsi:type="dcterms:W3CDTF">2025-05-02T08:33:38Z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0x010100D7BE65FF47A3D046BCC2F23E261C24B6</vt:lpwstr>
  </property>
  <property fmtid="{D5CDD505-2E9C-101B-9397-08002B2CF9AE}" pid="4" name="_dlc_DocIdItemGuid">
    <vt:lpwstr>8dc77b5c-b60a-48bc-9f6c-5a469739beb4</vt:lpwstr>
  </property>
</Properties>
</file>