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7"/>
  </p:notesMasterIdLst>
  <p:sldIdLst>
    <p:sldId id="257" r:id="rId6"/>
  </p:sldIdLst>
  <p:sldSz cx="12192000" cy="6858000"/>
  <p:notesSz cx="6858000" cy="9144000"/>
  <p:embeddedFontLst>
    <p:embeddedFont>
      <p:font typeface="Lexend Deca SemiBold" pitchFamily="2" charset="0"/>
      <p:regular r:id="rId8"/>
      <p:bold r:id="rId9"/>
    </p:embeddedFont>
    <p:embeddedFont>
      <p:font typeface="Lora" pitchFamily="2" charset="0"/>
      <p:regular r:id="rId10"/>
      <p:bold r:id="rId11"/>
      <p:italic r:id="rId12"/>
      <p:boldItalic r:id="rId13"/>
    </p:embeddedFont>
    <p:embeddedFont>
      <p:font typeface="Lora SemiBold" pitchFamily="2" charset="0"/>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jYS5Kd87hJGLg7SBrsgE2vdsbR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F5418-1CD5-49DD-ADB6-1A6E0EA26B64}" v="3" dt="2024-09-12T15:16:35.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4.fntdata"/><Relationship Id="rId5" Type="http://schemas.openxmlformats.org/officeDocument/2006/relationships/slideMaster" Target="slideMasters/slideMaster1.xml"/><Relationship Id="rId15" Type="http://customschemas.google.com/relationships/presentationmetadata" Target="meta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font" Target="fonts/font2.fntdata"/><Relationship Id="rId14"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th Jones" userId="1df24133-20b6-4195-96c6-3f102268981c" providerId="ADAL" clId="{97AF5418-1CD5-49DD-ADB6-1A6E0EA26B64}"/>
    <pc:docChg chg="custSel modSld">
      <pc:chgData name="Gareth Jones" userId="1df24133-20b6-4195-96c6-3f102268981c" providerId="ADAL" clId="{97AF5418-1CD5-49DD-ADB6-1A6E0EA26B64}" dt="2024-09-12T15:18:58.016" v="32" actId="1076"/>
      <pc:docMkLst>
        <pc:docMk/>
      </pc:docMkLst>
      <pc:sldChg chg="addSp delSp modSp mod">
        <pc:chgData name="Gareth Jones" userId="1df24133-20b6-4195-96c6-3f102268981c" providerId="ADAL" clId="{97AF5418-1CD5-49DD-ADB6-1A6E0EA26B64}" dt="2024-09-12T15:18:58.016" v="32" actId="1076"/>
        <pc:sldMkLst>
          <pc:docMk/>
          <pc:sldMk cId="0" sldId="257"/>
        </pc:sldMkLst>
        <pc:spChg chg="mod">
          <ac:chgData name="Gareth Jones" userId="1df24133-20b6-4195-96c6-3f102268981c" providerId="ADAL" clId="{97AF5418-1CD5-49DD-ADB6-1A6E0EA26B64}" dt="2024-09-12T15:15:57.991" v="11" actId="20577"/>
          <ac:spMkLst>
            <pc:docMk/>
            <pc:sldMk cId="0" sldId="257"/>
            <ac:spMk id="79" creationId="{00000000-0000-0000-0000-000000000000}"/>
          </ac:spMkLst>
        </pc:spChg>
        <pc:spChg chg="mod">
          <ac:chgData name="Gareth Jones" userId="1df24133-20b6-4195-96c6-3f102268981c" providerId="ADAL" clId="{97AF5418-1CD5-49DD-ADB6-1A6E0EA26B64}" dt="2024-09-12T15:18:58.016" v="32" actId="1076"/>
          <ac:spMkLst>
            <pc:docMk/>
            <pc:sldMk cId="0" sldId="257"/>
            <ac:spMk id="83" creationId="{00000000-0000-0000-0000-000000000000}"/>
          </ac:spMkLst>
        </pc:spChg>
        <pc:grpChg chg="add mod">
          <ac:chgData name="Gareth Jones" userId="1df24133-20b6-4195-96c6-3f102268981c" providerId="ADAL" clId="{97AF5418-1CD5-49DD-ADB6-1A6E0EA26B64}" dt="2024-09-12T15:16:44.383" v="16" actId="1076"/>
          <ac:grpSpMkLst>
            <pc:docMk/>
            <pc:sldMk cId="0" sldId="257"/>
            <ac:grpSpMk id="5" creationId="{F35CCD9B-8540-4CC7-CF20-85B9D75D6C23}"/>
          </ac:grpSpMkLst>
        </pc:grpChg>
        <pc:grpChg chg="del">
          <ac:chgData name="Gareth Jones" userId="1df24133-20b6-4195-96c6-3f102268981c" providerId="ADAL" clId="{97AF5418-1CD5-49DD-ADB6-1A6E0EA26B64}" dt="2024-09-12T15:16:30.156" v="12" actId="478"/>
          <ac:grpSpMkLst>
            <pc:docMk/>
            <pc:sldMk cId="0" sldId="257"/>
            <ac:grpSpMk id="7" creationId="{3419F810-21F5-038D-0A5A-CB15A900B157}"/>
          </ac:grpSpMkLst>
        </pc:grpChg>
        <pc:picChg chg="add mod">
          <ac:chgData name="Gareth Jones" userId="1df24133-20b6-4195-96c6-3f102268981c" providerId="ADAL" clId="{97AF5418-1CD5-49DD-ADB6-1A6E0EA26B64}" dt="2024-09-12T15:16:35.814" v="14" actId="164"/>
          <ac:picMkLst>
            <pc:docMk/>
            <pc:sldMk cId="0" sldId="257"/>
            <ac:picMk id="2" creationId="{6DE6BFAA-55D0-38C7-418D-8D1A2F717E34}"/>
          </ac:picMkLst>
        </pc:picChg>
        <pc:picChg chg="add mod">
          <ac:chgData name="Gareth Jones" userId="1df24133-20b6-4195-96c6-3f102268981c" providerId="ADAL" clId="{97AF5418-1CD5-49DD-ADB6-1A6E0EA26B64}" dt="2024-09-12T15:16:35.814" v="14" actId="164"/>
          <ac:picMkLst>
            <pc:docMk/>
            <pc:sldMk cId="0" sldId="257"/>
            <ac:picMk id="4" creationId="{5F9B2BDF-49E6-3EC5-5DBE-3D50D3AB08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b="1">
                <a:latin typeface="Arial"/>
                <a:ea typeface="Arial"/>
                <a:cs typeface="Arial"/>
                <a:sym typeface="Arial"/>
              </a:rPr>
              <a:t>Key Takeaways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Sarah Everard’s murder on 3 March 2021 sparked recognition that violence against women must be addressed at a societal level.</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Bauer Media launched the #IWalkWithWomen initiative including a panel show which was broadcast across their print and radio brands and partnered with GoFundMe to create a centralised fundraising hub.</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Awareness has been raised but there needs to be more systematic change, as violence against women still prevails.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b="1">
                <a:latin typeface="Arial"/>
                <a:ea typeface="Arial"/>
                <a:cs typeface="Arial"/>
                <a:sym typeface="Arial"/>
              </a:rPr>
              <a:t>The Challenge</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On the evening of 3 March 2021 33-year-old Sarah Everard, was abducted and murdered as she walked home from a friend's house in South London.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As the truth emerged about Sarah's murder, her death took on wider significance across the UK, sparking conversation and a rising movement, with individuals across the nation seeking recognition that violence against women must be addressed at a societal level.</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b="1">
                <a:latin typeface="Arial"/>
                <a:ea typeface="Arial"/>
                <a:cs typeface="Arial"/>
                <a:sym typeface="Arial"/>
              </a:rPr>
              <a:t>The Plan/Execution</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In response to Sarah’s death and the public outcry for justice and protection for women, Bauer Media launched their #IWalkWithWomen initiative.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The campaign began as a ‘We Need To Talk About Women’s Safety’ panel show where individuals could share their experiences, men could share their allyship, and people could understand and pledge their support for things to change. Airing in March 2021, the show featured guests from across media, the Government and organisations such as ReclaimTheseStreets and Femicide Census.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The panel talk was broadcast across Bauer Media’s Facebook pages, including Closer, Grazia, heat, alongside their radio brands. Audiences were encouraged to give their views during the event, sharing them on socials using the hashtag #IWalkWithWomen, to raise awareness around the issues discussed.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As part of the campaign, Bauer undertook research in partnership with GoFundMe, which uncovered that 48% of women felt less safe on the streets after Sarah's death, despite 77% percent of both men and women agreeing the tragedy was a defining moment in terms of the conversation around women and safety.</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Driven by these findings, Bauer called upon the government and authorities to listen to the groundswell of support for systemic change that will make women safer as, despite promises, not enough had been done. The research also created a centralised hub for those who wanted to take action and help charities working to end male violence against women, at www.gofundme.com/iwalkwithwomen.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b="1">
                <a:latin typeface="Arial"/>
                <a:ea typeface="Arial"/>
                <a:cs typeface="Arial"/>
                <a:sym typeface="Arial"/>
              </a:rPr>
              <a:t>Results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The initiative raised a mass of support online and on socials. The centralised hub created with GoFundMe, outlined verified fundraisers who were raising money to end violence against women, so that audiences could contribute easily. It was an intersectional resource, supporting all women, including BME individuals, those who identify as male or non-binary, and trans women.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In 2022, Bauer Media continued to raise awareness across their brands through #IWalkWithWomen and hope to instigate more systematic change, as sadly violence against women still prevails.</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Speaking about the findings of the research, Labour MP Jess Phillips agreed with Bauer Media that more needs to be done, “We must demand that women's lives, and specifically our security, must become a political priority, not just a few pilot projects released here and there when bad things happen.’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Everyday Sexism founder Laura Bates added “It’s not surprising many women still feel unsafe because we haven’t seen the systemic change that we need to actually shift our daily reality. The conversation is a vital starting point, but what we need now is action from people in authority; people with the power to create real change, and that involves education, a criminal justice system that doesn’t fail women and girls at every turn and a media that doesn’t sensationalise or dismiss violence against women.”</a:t>
            </a:r>
            <a:endParaRPr/>
          </a:p>
        </p:txBody>
      </p:sp>
      <p:sp>
        <p:nvSpPr>
          <p:cNvPr id="77" name="Google Shape;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Pale slide" userDrawn="1">
  <p:cSld name="2_Pale slide">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390524" y="365125"/>
            <a:ext cx="6898622"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5"/>
          <p:cNvSpPr>
            <a:spLocks noGrp="1"/>
          </p:cNvSpPr>
          <p:nvPr>
            <p:ph type="pic" idx="4"/>
          </p:nvPr>
        </p:nvSpPr>
        <p:spPr>
          <a:xfrm>
            <a:off x="8445260" y="1915155"/>
            <a:ext cx="3356214" cy="3631630"/>
          </a:xfrm>
          <a:prstGeom prst="rect">
            <a:avLst/>
          </a:prstGeom>
          <a:solidFill>
            <a:schemeClr val="accent2"/>
          </a:solidFill>
          <a:ln>
            <a:noFill/>
          </a:ln>
        </p:spPr>
      </p:sp>
      <p:sp>
        <p:nvSpPr>
          <p:cNvPr id="18" name="Google Shape;18;p5"/>
          <p:cNvSpPr txBox="1">
            <a:spLocks noGrp="1"/>
          </p:cNvSpPr>
          <p:nvPr>
            <p:ph type="body" idx="1"/>
          </p:nvPr>
        </p:nvSpPr>
        <p:spPr>
          <a:xfrm>
            <a:off x="408813" y="1915155"/>
            <a:ext cx="7751775" cy="45769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2"/>
              </a:buClr>
              <a:buSzPts val="1400"/>
              <a:buFont typeface="Arial"/>
              <a:buNone/>
              <a:defRPr sz="1400" b="0" i="0" u="none" strike="noStrike" cap="none">
                <a:solidFill>
                  <a:schemeClr val="dk2"/>
                </a:solidFill>
                <a:latin typeface="Lexend Deca SemiBold"/>
                <a:ea typeface="Lexend Deca SemiBold"/>
                <a:cs typeface="Lexend Deca SemiBold"/>
                <a:sym typeface="Lexend Deca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pic>
        <p:nvPicPr>
          <p:cNvPr id="19" name="Google Shape;19;p5" descr="A letter n made of blue dots&#10;&#10;Description automatically generated"/>
          <p:cNvPicPr preferRelativeResize="0"/>
          <p:nvPr/>
        </p:nvPicPr>
        <p:blipFill rotWithShape="1">
          <a:blip r:embed="rId2">
            <a:alphaModFix/>
          </a:blip>
          <a:srcRect/>
          <a:stretch/>
        </p:blipFill>
        <p:spPr>
          <a:xfrm>
            <a:off x="9264681" y="6009390"/>
            <a:ext cx="2282119" cy="286287"/>
          </a:xfrm>
          <a:prstGeom prst="rect">
            <a:avLst/>
          </a:prstGeom>
          <a:noFill/>
          <a:ln>
            <a:noFill/>
          </a:ln>
        </p:spPr>
      </p:pic>
      <p:pic>
        <p:nvPicPr>
          <p:cNvPr id="20" name="Google Shape;20;p5" descr="A black and grey logo&#10;&#10;Description automatically generated"/>
          <p:cNvPicPr preferRelativeResize="0"/>
          <p:nvPr/>
        </p:nvPicPr>
        <p:blipFill rotWithShape="1">
          <a:blip r:embed="rId3">
            <a:alphaModFix/>
          </a:blip>
          <a:srcRect/>
          <a:stretch/>
        </p:blipFill>
        <p:spPr>
          <a:xfrm>
            <a:off x="8579544" y="5760871"/>
            <a:ext cx="473214" cy="8002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ark slide with image">
  <p:cSld name="Dark slide with image">
    <p:bg>
      <p:bgPr>
        <a:solidFill>
          <a:schemeClr val="dk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body" idx="1"/>
          </p:nvPr>
        </p:nvSpPr>
        <p:spPr>
          <a:xfrm>
            <a:off x="390525" y="1846053"/>
            <a:ext cx="6877049"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Arial"/>
              <a:buChar char="•"/>
              <a:defRPr sz="2400" b="0" i="0" u="none" strike="noStrike" cap="none">
                <a:solidFill>
                  <a:schemeClr val="accent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lt2"/>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lt2"/>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lt2"/>
                </a:solidFill>
                <a:latin typeface="Lora"/>
                <a:ea typeface="Lora"/>
                <a:cs typeface="Lora"/>
                <a:sym typeface="Lora"/>
              </a:defRPr>
            </a:lvl4pPr>
            <a:lvl5pPr marL="2286000" marR="0" lvl="4"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53" name="Google Shape;53;p14"/>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4"/>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5" name="Google Shape;55;p14"/>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6" name="Google Shape;56;p14"/>
          <p:cNvSpPr>
            <a:spLocks noGrp="1"/>
          </p:cNvSpPr>
          <p:nvPr>
            <p:ph type="pic" idx="2"/>
          </p:nvPr>
        </p:nvSpPr>
        <p:spPr>
          <a:xfrm>
            <a:off x="7759725" y="1846054"/>
            <a:ext cx="4041750" cy="470556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rk slide with chart">
  <p:cSld name="Dark slide with chart">
    <p:bg>
      <p:bgPr>
        <a:solidFill>
          <a:schemeClr val="accent5"/>
        </a:solidFill>
        <a:effectLst/>
      </p:bgPr>
    </p:bg>
    <p:spTree>
      <p:nvGrpSpPr>
        <p:cNvPr id="1" name="Shape 57"/>
        <p:cNvGrpSpPr/>
        <p:nvPr/>
      </p:nvGrpSpPr>
      <p:grpSpPr>
        <a:xfrm>
          <a:off x="0" y="0"/>
          <a:ext cx="0" cy="0"/>
          <a:chOff x="0" y="0"/>
          <a:chExt cx="0" cy="0"/>
        </a:xfrm>
      </p:grpSpPr>
      <p:sp>
        <p:nvSpPr>
          <p:cNvPr id="58" name="Google Shape;58;p15"/>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9" name="Google Shape;59;p15"/>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5"/>
          <p:cNvSpPr>
            <a:spLocks noGrp="1"/>
          </p:cNvSpPr>
          <p:nvPr>
            <p:ph type="chart" idx="2"/>
          </p:nvPr>
        </p:nvSpPr>
        <p:spPr>
          <a:xfrm>
            <a:off x="390525" y="1924050"/>
            <a:ext cx="11410950" cy="4362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2"/>
              </a:buClr>
              <a:buSzPts val="2800"/>
              <a:buFont typeface="Arial"/>
              <a:buNone/>
              <a:defRPr sz="2800" b="0" i="0" u="none" strike="noStrike" cap="none">
                <a:solidFill>
                  <a:schemeClr val="lt2"/>
                </a:solidFill>
                <a:latin typeface="Lora"/>
                <a:ea typeface="Lora"/>
                <a:cs typeface="Lora"/>
                <a:sym typeface="Lor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61" name="Google Shape;61;p15"/>
          <p:cNvSpPr txBox="1">
            <a:spLocks noGrp="1"/>
          </p:cNvSpPr>
          <p:nvPr>
            <p:ph type="body" idx="1"/>
          </p:nvPr>
        </p:nvSpPr>
        <p:spPr>
          <a:xfrm>
            <a:off x="7924800" y="6400800"/>
            <a:ext cx="3876675" cy="37147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2"/>
              </a:buClr>
              <a:buSzPts val="1200"/>
              <a:buFont typeface="Arial"/>
              <a:buNone/>
              <a:defRPr sz="1200" b="0" i="0" u="none" strike="noStrike" cap="none">
                <a:solidFill>
                  <a:schemeClr val="lt2"/>
                </a:solidFill>
                <a:latin typeface="Lora"/>
                <a:ea typeface="Lora"/>
                <a:cs typeface="Lora"/>
                <a:sym typeface="Lor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ront cover">
  <p:cSld name="1_Front cover">
    <p:bg>
      <p:bgPr>
        <a:solidFill>
          <a:schemeClr val="dk2"/>
        </a:solid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643567" y="2766217"/>
            <a:ext cx="6085935"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2"/>
              </a:buClr>
              <a:buSzPts val="4400"/>
              <a:buFont typeface="Lexend Deca SemiBold"/>
              <a:buNone/>
              <a:defRPr sz="44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 name="Google Shape;23;p6" descr="A white and black logo&#10;&#10;Description automatically generated"/>
          <p:cNvPicPr preferRelativeResize="0"/>
          <p:nvPr/>
        </p:nvPicPr>
        <p:blipFill rotWithShape="1">
          <a:blip r:embed="rId2">
            <a:alphaModFix/>
          </a:blip>
          <a:srcRect/>
          <a:stretch/>
        </p:blipFill>
        <p:spPr>
          <a:xfrm>
            <a:off x="706338" y="729947"/>
            <a:ext cx="763321" cy="1291927"/>
          </a:xfrm>
          <a:prstGeom prst="rect">
            <a:avLst/>
          </a:prstGeom>
          <a:noFill/>
          <a:ln>
            <a:noFill/>
          </a:ln>
        </p:spPr>
      </p:pic>
      <p:pic>
        <p:nvPicPr>
          <p:cNvPr id="24" name="Google Shape;24;p6" descr="A letter n made of blue dots&#10;&#10;Description automatically generated"/>
          <p:cNvPicPr preferRelativeResize="0"/>
          <p:nvPr/>
        </p:nvPicPr>
        <p:blipFill rotWithShape="1">
          <a:blip r:embed="rId3">
            <a:alphaModFix/>
          </a:blip>
          <a:srcRect/>
          <a:stretch/>
        </p:blipFill>
        <p:spPr>
          <a:xfrm>
            <a:off x="1916133" y="1216389"/>
            <a:ext cx="3093304" cy="3880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accent3"/>
        </a:solid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5891842" y="2766218"/>
            <a:ext cx="5323936"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2"/>
              </a:buClr>
              <a:buSzPts val="4400"/>
              <a:buFont typeface="Lexend Deca SemiBold"/>
              <a:buNone/>
              <a:defRPr sz="44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7"/>
          <p:cNvSpPr>
            <a:spLocks noGrp="1"/>
          </p:cNvSpPr>
          <p:nvPr>
            <p:ph type="pic" idx="2"/>
          </p:nvPr>
        </p:nvSpPr>
        <p:spPr>
          <a:xfrm>
            <a:off x="838200" y="1199130"/>
            <a:ext cx="4210050" cy="4459737"/>
          </a:xfrm>
          <a:prstGeom prst="round1Rect">
            <a:avLst>
              <a:gd name="adj" fmla="val 50000"/>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le slide">
  <p:cSld name="Pale slide">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8"/>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Pale slide">
  <p:cSld name="1_Pale slide">
    <p:spTree>
      <p:nvGrpSpPr>
        <p:cNvPr id="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le slide with image">
  <p:cSld name="Pale slide with image">
    <p:spTree>
      <p:nvGrpSpPr>
        <p:cNvPr id="1" name="Shape 32"/>
        <p:cNvGrpSpPr/>
        <p:nvPr/>
      </p:nvGrpSpPr>
      <p:grpSpPr>
        <a:xfrm>
          <a:off x="0" y="0"/>
          <a:ext cx="0" cy="0"/>
          <a:chOff x="0" y="0"/>
          <a:chExt cx="0" cy="0"/>
        </a:xfrm>
      </p:grpSpPr>
      <p:sp>
        <p:nvSpPr>
          <p:cNvPr id="33" name="Google Shape;33;p10"/>
          <p:cNvSpPr>
            <a:spLocks noGrp="1"/>
          </p:cNvSpPr>
          <p:nvPr>
            <p:ph type="pic" idx="2"/>
          </p:nvPr>
        </p:nvSpPr>
        <p:spPr>
          <a:xfrm>
            <a:off x="7759725" y="1846054"/>
            <a:ext cx="4041750" cy="4705560"/>
          </a:xfrm>
          <a:prstGeom prst="rect">
            <a:avLst/>
          </a:prstGeom>
          <a:noFill/>
          <a:ln>
            <a:noFill/>
          </a:ln>
        </p:spPr>
      </p:sp>
      <p:sp>
        <p:nvSpPr>
          <p:cNvPr id="34" name="Google Shape;34;p10"/>
          <p:cNvSpPr txBox="1">
            <a:spLocks noGrp="1"/>
          </p:cNvSpPr>
          <p:nvPr>
            <p:ph type="body" idx="1"/>
          </p:nvPr>
        </p:nvSpPr>
        <p:spPr>
          <a:xfrm>
            <a:off x="390525" y="1846053"/>
            <a:ext cx="6875488"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Lora SemiBold"/>
              <a:buChar char="•"/>
              <a:defRPr sz="2400" b="0" i="0" u="none" strike="noStrike" cap="none">
                <a:solidFill>
                  <a:schemeClr val="dk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dk1"/>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dk1"/>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dk1"/>
                </a:solidFill>
                <a:latin typeface="Lora"/>
                <a:ea typeface="Lora"/>
                <a:cs typeface="Lora"/>
                <a:sym typeface="Lora"/>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35" name="Google Shape;35;p10"/>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0"/>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37" name="Google Shape;37;p10"/>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ale slide with image">
  <p:cSld name="1_Pale slide with image">
    <p:spTree>
      <p:nvGrpSpPr>
        <p:cNvPr id="1" name="Shape 38"/>
        <p:cNvGrpSpPr/>
        <p:nvPr/>
      </p:nvGrpSpPr>
      <p:grpSpPr>
        <a:xfrm>
          <a:off x="0" y="0"/>
          <a:ext cx="0" cy="0"/>
          <a:chOff x="0" y="0"/>
          <a:chExt cx="0" cy="0"/>
        </a:xfrm>
      </p:grpSpPr>
      <p:sp>
        <p:nvSpPr>
          <p:cNvPr id="39" name="Google Shape;39;p11"/>
          <p:cNvSpPr txBox="1">
            <a:spLocks noGrp="1"/>
          </p:cNvSpPr>
          <p:nvPr>
            <p:ph type="body" idx="1"/>
          </p:nvPr>
        </p:nvSpPr>
        <p:spPr>
          <a:xfrm>
            <a:off x="390525" y="1846053"/>
            <a:ext cx="5705475" cy="47055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3000"/>
              </a:spcBef>
              <a:spcAft>
                <a:spcPts val="0"/>
              </a:spcAft>
              <a:buClr>
                <a:schemeClr val="accent1"/>
              </a:buClr>
              <a:buSzPts val="2400"/>
              <a:buFont typeface="Lora SemiBold"/>
              <a:buChar char="•"/>
              <a:defRPr sz="2400" b="0" i="0" u="none" strike="noStrike" cap="none">
                <a:solidFill>
                  <a:schemeClr val="dk1"/>
                </a:solidFill>
                <a:latin typeface="Lora"/>
                <a:ea typeface="Lora"/>
                <a:cs typeface="Lora"/>
                <a:sym typeface="Lora"/>
              </a:defRPr>
            </a:lvl1pPr>
            <a:lvl2pPr marL="914400" marR="0" lvl="1" indent="-355600" algn="l" rtl="0">
              <a:lnSpc>
                <a:spcPct val="150000"/>
              </a:lnSpc>
              <a:spcBef>
                <a:spcPts val="500"/>
              </a:spcBef>
              <a:spcAft>
                <a:spcPts val="0"/>
              </a:spcAft>
              <a:buClr>
                <a:schemeClr val="accent1"/>
              </a:buClr>
              <a:buSzPts val="2000"/>
              <a:buFont typeface="Lexend Deca SemiBold"/>
              <a:buChar char="−"/>
              <a:defRPr sz="2000" b="0" i="0" u="none" strike="noStrike" cap="none">
                <a:solidFill>
                  <a:schemeClr val="dk1"/>
                </a:solidFill>
                <a:latin typeface="Lora"/>
                <a:ea typeface="Lora"/>
                <a:cs typeface="Lora"/>
                <a:sym typeface="Lora"/>
              </a:defRPr>
            </a:lvl2pPr>
            <a:lvl3pPr marL="1371600" marR="0" lvl="2" indent="-342900" algn="l" rtl="0">
              <a:lnSpc>
                <a:spcPct val="100000"/>
              </a:lnSpc>
              <a:spcBef>
                <a:spcPts val="500"/>
              </a:spcBef>
              <a:spcAft>
                <a:spcPts val="0"/>
              </a:spcAft>
              <a:buClr>
                <a:schemeClr val="accent1"/>
              </a:buClr>
              <a:buSzPts val="1800"/>
              <a:buFont typeface="Lexend Deca SemiBold"/>
              <a:buChar char="‐"/>
              <a:defRPr sz="1800" b="0" i="0" u="none" strike="noStrike" cap="none">
                <a:solidFill>
                  <a:schemeClr val="dk1"/>
                </a:solidFill>
                <a:latin typeface="Lora"/>
                <a:ea typeface="Lora"/>
                <a:cs typeface="Lora"/>
                <a:sym typeface="Lora"/>
              </a:defRPr>
            </a:lvl3pPr>
            <a:lvl4pPr marL="1828800" marR="0" lvl="3" indent="-330200" algn="l" rtl="0">
              <a:lnSpc>
                <a:spcPct val="100000"/>
              </a:lnSpc>
              <a:spcBef>
                <a:spcPts val="500"/>
              </a:spcBef>
              <a:spcAft>
                <a:spcPts val="0"/>
              </a:spcAft>
              <a:buClr>
                <a:schemeClr val="accent1"/>
              </a:buClr>
              <a:buSzPts val="1600"/>
              <a:buFont typeface="Arial"/>
              <a:buChar char="•"/>
              <a:defRPr sz="1600" b="0" i="0" u="none" strike="noStrike" cap="none">
                <a:solidFill>
                  <a:schemeClr val="dk1"/>
                </a:solidFill>
                <a:latin typeface="Lora"/>
                <a:ea typeface="Lora"/>
                <a:cs typeface="Lora"/>
                <a:sym typeface="Lora"/>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40" name="Google Shape;40;p11"/>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11"/>
          <p:cNvSpPr/>
          <p:nvPr/>
        </p:nvSpPr>
        <p:spPr>
          <a:xfrm>
            <a:off x="11307763" y="439738"/>
            <a:ext cx="493712" cy="661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42" name="Google Shape;42;p11"/>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le slide with chart">
  <p:cSld name="Pale slide with char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5"/>
              </a:buClr>
              <a:buSzPts val="4000"/>
              <a:buFont typeface="Lexend Deca SemiBold"/>
              <a:buNone/>
              <a:defRPr sz="4000" b="0" i="0" u="none" strike="noStrike" cap="none">
                <a:solidFill>
                  <a:schemeClr val="accent5"/>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2"/>
          <p:cNvSpPr/>
          <p:nvPr/>
        </p:nvSpPr>
        <p:spPr>
          <a:xfrm>
            <a:off x="11307763" y="365125"/>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46" name="Google Shape;46;p12"/>
          <p:cNvSpPr>
            <a:spLocks noGrp="1"/>
          </p:cNvSpPr>
          <p:nvPr>
            <p:ph type="chart" idx="2"/>
          </p:nvPr>
        </p:nvSpPr>
        <p:spPr>
          <a:xfrm>
            <a:off x="390525" y="1924050"/>
            <a:ext cx="11410950" cy="43624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Lora"/>
                <a:ea typeface="Lora"/>
                <a:cs typeface="Lora"/>
                <a:sym typeface="Lor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47" name="Google Shape;47;p12"/>
          <p:cNvSpPr txBox="1">
            <a:spLocks noGrp="1"/>
          </p:cNvSpPr>
          <p:nvPr>
            <p:ph type="body" idx="1"/>
          </p:nvPr>
        </p:nvSpPr>
        <p:spPr>
          <a:xfrm>
            <a:off x="7924800" y="6400800"/>
            <a:ext cx="3876675" cy="37147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ora"/>
                <a:ea typeface="Lora"/>
                <a:cs typeface="Lora"/>
                <a:sym typeface="Lor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ora"/>
                <a:ea typeface="Lora"/>
                <a:cs typeface="Lora"/>
                <a:sym typeface="Lo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ora"/>
                <a:ea typeface="Lora"/>
                <a:cs typeface="Lora"/>
                <a:sym typeface="Lo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ark slide">
  <p:cSld name="Dark slide">
    <p:bg>
      <p:bgPr>
        <a:solidFill>
          <a:schemeClr val="accent5"/>
        </a:solidFill>
        <a:effectLst/>
      </p:bgPr>
    </p:bg>
    <p:spTree>
      <p:nvGrpSpPr>
        <p:cNvPr id="1" name="Shape 48"/>
        <p:cNvGrpSpPr/>
        <p:nvPr/>
      </p:nvGrpSpPr>
      <p:grpSpPr>
        <a:xfrm>
          <a:off x="0" y="0"/>
          <a:ext cx="0" cy="0"/>
          <a:chOff x="0" y="0"/>
          <a:chExt cx="0" cy="0"/>
        </a:xfrm>
      </p:grpSpPr>
      <p:sp>
        <p:nvSpPr>
          <p:cNvPr id="49" name="Google Shape;49;p13"/>
          <p:cNvSpPr/>
          <p:nvPr/>
        </p:nvSpPr>
        <p:spPr>
          <a:xfrm>
            <a:off x="11307763" y="365919"/>
            <a:ext cx="493712" cy="661987"/>
          </a:xfrm>
          <a:custGeom>
            <a:avLst/>
            <a:gdLst/>
            <a:ahLst/>
            <a:cxnLst/>
            <a:rect l="l" t="t" r="r" b="b"/>
            <a:pathLst>
              <a:path w="852" h="1139" extrusionOk="0">
                <a:moveTo>
                  <a:pt x="463" y="0"/>
                </a:moveTo>
                <a:cubicBezTo>
                  <a:pt x="732" y="0"/>
                  <a:pt x="852" y="154"/>
                  <a:pt x="852" y="339"/>
                </a:cubicBezTo>
                <a:cubicBezTo>
                  <a:pt x="852" y="525"/>
                  <a:pt x="734" y="677"/>
                  <a:pt x="463" y="677"/>
                </a:cubicBezTo>
                <a:cubicBezTo>
                  <a:pt x="441" y="677"/>
                  <a:pt x="441" y="677"/>
                  <a:pt x="441" y="677"/>
                </a:cubicBezTo>
                <a:cubicBezTo>
                  <a:pt x="441" y="1139"/>
                  <a:pt x="441" y="1139"/>
                  <a:pt x="441" y="1139"/>
                </a:cubicBezTo>
                <a:cubicBezTo>
                  <a:pt x="275" y="1139"/>
                  <a:pt x="275" y="1139"/>
                  <a:pt x="275" y="1139"/>
                </a:cubicBezTo>
                <a:cubicBezTo>
                  <a:pt x="275" y="146"/>
                  <a:pt x="275" y="146"/>
                  <a:pt x="275" y="146"/>
                </a:cubicBezTo>
                <a:cubicBezTo>
                  <a:pt x="165" y="146"/>
                  <a:pt x="165" y="146"/>
                  <a:pt x="165" y="146"/>
                </a:cubicBezTo>
                <a:cubicBezTo>
                  <a:pt x="165" y="1139"/>
                  <a:pt x="165" y="1139"/>
                  <a:pt x="165" y="1139"/>
                </a:cubicBezTo>
                <a:cubicBezTo>
                  <a:pt x="0" y="1139"/>
                  <a:pt x="0" y="1139"/>
                  <a:pt x="0" y="1139"/>
                </a:cubicBezTo>
                <a:cubicBezTo>
                  <a:pt x="0" y="0"/>
                  <a:pt x="0" y="0"/>
                  <a:pt x="0" y="0"/>
                </a:cubicBezTo>
                <a:lnTo>
                  <a:pt x="46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ora"/>
              <a:ea typeface="Lora"/>
              <a:cs typeface="Lora"/>
              <a:sym typeface="Lora"/>
            </a:endParaRPr>
          </a:p>
        </p:txBody>
      </p:sp>
      <p:sp>
        <p:nvSpPr>
          <p:cNvPr id="50" name="Google Shape;50;p13"/>
          <p:cNvSpPr txBox="1">
            <a:spLocks noGrp="1"/>
          </p:cNvSpPr>
          <p:nvPr>
            <p:ph type="title"/>
          </p:nvPr>
        </p:nvSpPr>
        <p:spPr>
          <a:xfrm>
            <a:off x="390525" y="365125"/>
            <a:ext cx="1016910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2"/>
              </a:buClr>
              <a:buSzPts val="4000"/>
              <a:buFont typeface="Lexend Deca SemiBold"/>
              <a:buNone/>
              <a:defRPr sz="4000" b="0" i="0" u="none" strike="noStrike" cap="none">
                <a:solidFill>
                  <a:schemeClr val="lt2"/>
                </a:solidFill>
                <a:latin typeface="Lexend Deca SemiBold"/>
                <a:ea typeface="Lexend Deca SemiBold"/>
                <a:cs typeface="Lexend Deca SemiBold"/>
                <a:sym typeface="Lexend Deca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D54BEB05-F385-E8BC-EDEF-A017257EDE83}"/>
              </a:ext>
            </a:extLst>
          </p:cNvPr>
          <p:cNvPicPr>
            <a:picLocks noChangeAspect="1"/>
          </p:cNvPicPr>
          <p:nvPr/>
        </p:nvPicPr>
        <p:blipFill>
          <a:blip r:embed="rId3"/>
          <a:stretch>
            <a:fillRect/>
          </a:stretch>
        </p:blipFill>
        <p:spPr>
          <a:xfrm>
            <a:off x="9720072" y="362196"/>
            <a:ext cx="2173740" cy="1222729"/>
          </a:xfrm>
          <a:prstGeom prst="rect">
            <a:avLst/>
          </a:prstGeom>
        </p:spPr>
      </p:pic>
      <p:sp>
        <p:nvSpPr>
          <p:cNvPr id="79" name="Google Shape;79;p2"/>
          <p:cNvSpPr txBox="1">
            <a:spLocks noGrp="1"/>
          </p:cNvSpPr>
          <p:nvPr>
            <p:ph type="title"/>
          </p:nvPr>
        </p:nvSpPr>
        <p:spPr>
          <a:xfrm>
            <a:off x="390524" y="365125"/>
            <a:ext cx="6898622"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5"/>
              </a:buClr>
              <a:buSzPts val="4000"/>
              <a:buFont typeface="Lexend Deca SemiBold"/>
              <a:buNone/>
            </a:pPr>
            <a:r>
              <a:rPr lang="en-GB" dirty="0"/>
              <a:t>IKEA Comfort Fest</a:t>
            </a:r>
            <a:endParaRPr dirty="0"/>
          </a:p>
        </p:txBody>
      </p:sp>
      <p:sp>
        <p:nvSpPr>
          <p:cNvPr id="83" name="Google Shape;83;p2"/>
          <p:cNvSpPr txBox="1">
            <a:spLocks noGrp="1"/>
          </p:cNvSpPr>
          <p:nvPr>
            <p:ph type="body" idx="1"/>
          </p:nvPr>
        </p:nvSpPr>
        <p:spPr>
          <a:xfrm>
            <a:off x="408824" y="1183030"/>
            <a:ext cx="7957935" cy="4907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600"/>
              <a:buNone/>
            </a:pPr>
            <a:r>
              <a:rPr lang="en-GB" sz="1600" dirty="0">
                <a:solidFill>
                  <a:schemeClr val="dk2"/>
                </a:solidFill>
                <a:latin typeface="Lexend Deca SemiBold"/>
                <a:ea typeface="Lexend Deca SemiBold"/>
                <a:cs typeface="Lexend Deca SemiBold"/>
                <a:sym typeface="Lexend Deca SemiBold"/>
              </a:rPr>
              <a:t>The Challenge</a:t>
            </a:r>
            <a:endParaRPr dirty="0"/>
          </a:p>
          <a:p>
            <a:pPr marL="0" lvl="0" indent="0" algn="l" rtl="0">
              <a:lnSpc>
                <a:spcPct val="120000"/>
              </a:lnSpc>
              <a:spcBef>
                <a:spcPts val="600"/>
              </a:spcBef>
              <a:spcAft>
                <a:spcPts val="0"/>
              </a:spcAft>
              <a:buClr>
                <a:schemeClr val="dk1"/>
              </a:buClr>
              <a:buSzPts val="1100"/>
              <a:buNone/>
            </a:pPr>
            <a:r>
              <a:rPr lang="en-GB" sz="1100" dirty="0">
                <a:solidFill>
                  <a:schemeClr val="dk1"/>
                </a:solidFill>
                <a:latin typeface="Lora"/>
                <a:ea typeface="Lora"/>
                <a:cs typeface="Lora"/>
                <a:sym typeface="Lora"/>
              </a:rPr>
              <a:t>Founded on a nugget of insight that over half of Londoners don’t find the city to be a relaxing place, together Time Out &amp; IKEA created Comfort Fest; a series of events in four of IKEA’s London stores - Greenwich, Wembley, Croydon and Lakeside.</a:t>
            </a:r>
          </a:p>
          <a:p>
            <a:pPr marL="0" lvl="0" indent="0" algn="l" rtl="0">
              <a:lnSpc>
                <a:spcPct val="120000"/>
              </a:lnSpc>
              <a:spcBef>
                <a:spcPts val="600"/>
              </a:spcBef>
              <a:spcAft>
                <a:spcPts val="0"/>
              </a:spcAft>
              <a:buClr>
                <a:schemeClr val="dk1"/>
              </a:buClr>
              <a:buSzPts val="1100"/>
              <a:buNone/>
            </a:pPr>
            <a:r>
              <a:rPr lang="en-GB" sz="1600" dirty="0">
                <a:solidFill>
                  <a:schemeClr val="dk2"/>
                </a:solidFill>
                <a:latin typeface="Lexend Deca SemiBold"/>
                <a:ea typeface="Lexend Deca SemiBold"/>
                <a:cs typeface="Lexend Deca SemiBold"/>
                <a:sym typeface="Lexend Deca SemiBold"/>
              </a:rPr>
              <a:t>The Execution</a:t>
            </a:r>
            <a:endParaRPr lang="en-GB" dirty="0"/>
          </a:p>
          <a:p>
            <a:pPr marL="0" lvl="0" indent="0" algn="l" rtl="0">
              <a:lnSpc>
                <a:spcPct val="120000"/>
              </a:lnSpc>
              <a:spcBef>
                <a:spcPts val="600"/>
              </a:spcBef>
              <a:spcAft>
                <a:spcPts val="0"/>
              </a:spcAft>
              <a:buClr>
                <a:schemeClr val="dk1"/>
              </a:buClr>
              <a:buSzPts val="1100"/>
              <a:buNone/>
            </a:pPr>
            <a:r>
              <a:rPr lang="en-GB" sz="1100" dirty="0">
                <a:solidFill>
                  <a:schemeClr val="dk1"/>
                </a:solidFill>
                <a:latin typeface="Lora"/>
                <a:ea typeface="Lora"/>
                <a:cs typeface="Lora"/>
                <a:sym typeface="Lora"/>
              </a:rPr>
              <a:t>Time Out leveraged its editorial expertise and network of creators, along with IKEA’s products and spaces, to curate a series of high-footfall and intimate events </a:t>
            </a:r>
            <a:r>
              <a:rPr lang="en-GB" sz="1100" dirty="0" err="1">
                <a:solidFill>
                  <a:schemeClr val="dk1"/>
                </a:solidFill>
                <a:latin typeface="Lora"/>
                <a:ea typeface="Lora"/>
                <a:cs typeface="Lora"/>
                <a:sym typeface="Lora"/>
              </a:rPr>
              <a:t>centered</a:t>
            </a:r>
            <a:r>
              <a:rPr lang="en-GB" sz="1100" dirty="0">
                <a:solidFill>
                  <a:schemeClr val="dk1"/>
                </a:solidFill>
                <a:latin typeface="Lora"/>
                <a:ea typeface="Lora"/>
                <a:cs typeface="Lora"/>
                <a:sym typeface="Lora"/>
              </a:rPr>
              <a:t> on food, crafts, and late-night activities. The media strategy focused on raising awareness and driving ticket sales through engaging content and high-impact social and native ads.</a:t>
            </a:r>
          </a:p>
          <a:p>
            <a:pPr marL="0" lvl="0" indent="0" algn="l" rtl="0">
              <a:lnSpc>
                <a:spcPct val="120000"/>
              </a:lnSpc>
              <a:spcBef>
                <a:spcPts val="600"/>
              </a:spcBef>
              <a:spcAft>
                <a:spcPts val="0"/>
              </a:spcAft>
              <a:buClr>
                <a:schemeClr val="dk1"/>
              </a:buClr>
              <a:buSzPts val="1100"/>
              <a:buNone/>
            </a:pPr>
            <a:r>
              <a:rPr lang="en-GB" sz="1100" dirty="0">
                <a:solidFill>
                  <a:schemeClr val="dk1"/>
                </a:solidFill>
                <a:latin typeface="Lora"/>
                <a:ea typeface="Lora"/>
                <a:cs typeface="Lora"/>
                <a:sym typeface="Lora"/>
              </a:rPr>
              <a:t>To support the campaign, Time Out included third-party opt-ins at checkout for IKEA to collect user data, and attendees received vouchers to encourage post-event engagement. Collaboration between Time Out and IKEA was seamless, with responsive teams ensuring smooth execution.</a:t>
            </a:r>
          </a:p>
          <a:p>
            <a:pPr marL="0" lvl="0" indent="0" algn="l" rtl="0">
              <a:lnSpc>
                <a:spcPct val="120000"/>
              </a:lnSpc>
              <a:spcBef>
                <a:spcPts val="600"/>
              </a:spcBef>
              <a:spcAft>
                <a:spcPts val="0"/>
              </a:spcAft>
              <a:buClr>
                <a:schemeClr val="dk1"/>
              </a:buClr>
              <a:buSzPts val="1100"/>
              <a:buNone/>
            </a:pPr>
            <a:r>
              <a:rPr lang="en-GB" sz="1100" dirty="0">
                <a:solidFill>
                  <a:schemeClr val="dk1"/>
                </a:solidFill>
                <a:latin typeface="Lora"/>
                <a:ea typeface="Lora"/>
                <a:cs typeface="Lora"/>
                <a:sym typeface="Lora"/>
              </a:rPr>
              <a:t>Each store's unique spaces were transformed into vibrant event venues, and targeted promotion, combined with IKEA’s strong brand appeal, led to rapid ticket sales and above-benchmark attendance. The events received positive feedback, with many attendees using their IKEA vouchers post-event, reinforcing brand engagement.</a:t>
            </a:r>
          </a:p>
          <a:p>
            <a:pPr marL="0" lvl="0" indent="0" algn="l" rtl="0">
              <a:lnSpc>
                <a:spcPct val="120000"/>
              </a:lnSpc>
              <a:spcBef>
                <a:spcPts val="600"/>
              </a:spcBef>
              <a:spcAft>
                <a:spcPts val="0"/>
              </a:spcAft>
              <a:buClr>
                <a:schemeClr val="dk1"/>
              </a:buClr>
              <a:buSzPts val="1100"/>
              <a:buNone/>
            </a:pPr>
            <a:r>
              <a:rPr lang="en-GB" sz="1600" dirty="0">
                <a:solidFill>
                  <a:schemeClr val="dk2"/>
                </a:solidFill>
                <a:latin typeface="Lexend Deca SemiBold"/>
                <a:ea typeface="Lexend Deca SemiBold"/>
                <a:cs typeface="Lexend Deca SemiBold"/>
                <a:sym typeface="Lexend Deca SemiBold"/>
              </a:rPr>
              <a:t>The Results</a:t>
            </a:r>
            <a:endParaRPr dirty="0"/>
          </a:p>
          <a:p>
            <a:pPr marL="171450" lvl="0" indent="-171450" algn="l" rtl="0">
              <a:lnSpc>
                <a:spcPct val="110000"/>
              </a:lnSpc>
              <a:spcBef>
                <a:spcPts val="600"/>
              </a:spcBef>
              <a:spcAft>
                <a:spcPts val="0"/>
              </a:spcAft>
              <a:buFont typeface="Arial" panose="020B0604020202020204" pitchFamily="34" charset="0"/>
              <a:buChar char="•"/>
            </a:pPr>
            <a:r>
              <a:rPr lang="en-GB" sz="1100" dirty="0">
                <a:solidFill>
                  <a:schemeClr val="dk1"/>
                </a:solidFill>
                <a:latin typeface="Lora"/>
                <a:ea typeface="Lora"/>
                <a:cs typeface="Lora"/>
                <a:sym typeface="Lora"/>
              </a:rPr>
              <a:t>12 amazing events, nearly 400 tickets sold and 86% attendance rate</a:t>
            </a:r>
          </a:p>
          <a:p>
            <a:pPr marL="171450" lvl="0" indent="-171450" algn="l" rtl="0">
              <a:lnSpc>
                <a:spcPct val="110000"/>
              </a:lnSpc>
              <a:spcBef>
                <a:spcPts val="600"/>
              </a:spcBef>
              <a:spcAft>
                <a:spcPts val="0"/>
              </a:spcAft>
              <a:buFont typeface="Arial" panose="020B0604020202020204" pitchFamily="34" charset="0"/>
              <a:buChar char="•"/>
            </a:pPr>
            <a:r>
              <a:rPr lang="en-GB" sz="1100" dirty="0">
                <a:solidFill>
                  <a:schemeClr val="dk1"/>
                </a:solidFill>
                <a:latin typeface="Lora"/>
                <a:ea typeface="Lora"/>
                <a:cs typeface="Lora"/>
                <a:sym typeface="Lora"/>
              </a:rPr>
              <a:t>Great feedback in person at events, with really strong product integration </a:t>
            </a:r>
          </a:p>
          <a:p>
            <a:pPr marL="171450" lvl="0" indent="-171450" algn="l" rtl="0">
              <a:lnSpc>
                <a:spcPct val="110000"/>
              </a:lnSpc>
              <a:spcBef>
                <a:spcPts val="600"/>
              </a:spcBef>
              <a:spcAft>
                <a:spcPts val="0"/>
              </a:spcAft>
              <a:buFont typeface="Arial" panose="020B0604020202020204" pitchFamily="34" charset="0"/>
              <a:buChar char="•"/>
            </a:pPr>
            <a:r>
              <a:rPr lang="en-GB" sz="1100" dirty="0">
                <a:solidFill>
                  <a:schemeClr val="dk1"/>
                </a:solidFill>
                <a:latin typeface="Lora"/>
                <a:ea typeface="Lora"/>
                <a:cs typeface="Lora"/>
                <a:sym typeface="Lora"/>
              </a:rPr>
              <a:t>Effective media promotion, driving awareness &amp; ticket sales</a:t>
            </a:r>
          </a:p>
          <a:p>
            <a:pPr marL="171450" lvl="0" indent="-171450" algn="l" rtl="0">
              <a:lnSpc>
                <a:spcPct val="110000"/>
              </a:lnSpc>
              <a:spcBef>
                <a:spcPts val="600"/>
              </a:spcBef>
              <a:spcAft>
                <a:spcPts val="0"/>
              </a:spcAft>
              <a:buFont typeface="Arial" panose="020B0604020202020204" pitchFamily="34" charset="0"/>
              <a:buChar char="•"/>
            </a:pPr>
            <a:r>
              <a:rPr lang="en-GB" sz="1100" dirty="0">
                <a:solidFill>
                  <a:schemeClr val="dk1"/>
                </a:solidFill>
                <a:latin typeface="Lora"/>
                <a:ea typeface="Lora"/>
                <a:cs typeface="Lora"/>
                <a:sym typeface="Lora"/>
              </a:rPr>
              <a:t>2.3m impressions</a:t>
            </a:r>
          </a:p>
          <a:p>
            <a:pPr marL="171450" lvl="0" indent="-171450" algn="l" rtl="0">
              <a:lnSpc>
                <a:spcPct val="110000"/>
              </a:lnSpc>
              <a:spcBef>
                <a:spcPts val="600"/>
              </a:spcBef>
              <a:spcAft>
                <a:spcPts val="0"/>
              </a:spcAft>
              <a:buFont typeface="Arial" panose="020B0604020202020204" pitchFamily="34" charset="0"/>
              <a:buChar char="•"/>
            </a:pPr>
            <a:r>
              <a:rPr lang="en-GB" sz="1100" dirty="0">
                <a:solidFill>
                  <a:schemeClr val="dk1"/>
                </a:solidFill>
                <a:latin typeface="Lora"/>
                <a:ea typeface="Lora"/>
                <a:cs typeface="Lora"/>
                <a:sym typeface="Lora"/>
              </a:rPr>
              <a:t>99% sell through rate</a:t>
            </a:r>
          </a:p>
          <a:p>
            <a:pPr marL="171450" lvl="0" indent="-171450" algn="l" rtl="0">
              <a:lnSpc>
                <a:spcPct val="110000"/>
              </a:lnSpc>
              <a:spcBef>
                <a:spcPts val="600"/>
              </a:spcBef>
              <a:spcAft>
                <a:spcPts val="0"/>
              </a:spcAft>
              <a:buFont typeface="Arial" panose="020B0604020202020204" pitchFamily="34" charset="0"/>
              <a:buChar char="•"/>
            </a:pPr>
            <a:r>
              <a:rPr lang="en-GB" sz="1100" dirty="0">
                <a:solidFill>
                  <a:schemeClr val="dk1"/>
                </a:solidFill>
                <a:latin typeface="Lora"/>
                <a:ea typeface="Lora"/>
                <a:cs typeface="Lora"/>
                <a:sym typeface="Lora"/>
              </a:rPr>
              <a:t>50 opt-ins 13% opt-in rate</a:t>
            </a:r>
          </a:p>
        </p:txBody>
      </p:sp>
      <p:pic>
        <p:nvPicPr>
          <p:cNvPr id="1026" name="Picture 2">
            <a:extLst>
              <a:ext uri="{FF2B5EF4-FFF2-40B4-BE49-F238E27FC236}">
                <a16:creationId xmlns:a16="http://schemas.microsoft.com/office/drawing/2014/main" id="{175A4A45-DA1B-9F63-1E05-0508F003B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560" y="686530"/>
            <a:ext cx="1429512" cy="5718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35CCD9B-8540-4CC7-CF20-85B9D75D6C23}"/>
              </a:ext>
            </a:extLst>
          </p:cNvPr>
          <p:cNvGrpSpPr/>
          <p:nvPr/>
        </p:nvGrpSpPr>
        <p:grpSpPr>
          <a:xfrm>
            <a:off x="9104284" y="1837944"/>
            <a:ext cx="1908105" cy="3524902"/>
            <a:chOff x="8326875" y="322575"/>
            <a:chExt cx="2951149" cy="5451751"/>
          </a:xfrm>
        </p:grpSpPr>
        <p:pic>
          <p:nvPicPr>
            <p:cNvPr id="2" name="Google Shape;532;p46">
              <a:extLst>
                <a:ext uri="{FF2B5EF4-FFF2-40B4-BE49-F238E27FC236}">
                  <a16:creationId xmlns:a16="http://schemas.microsoft.com/office/drawing/2014/main" id="{6DE6BFAA-55D0-38C7-418D-8D1A2F717E34}"/>
                </a:ext>
              </a:extLst>
            </p:cNvPr>
            <p:cNvPicPr preferRelativeResize="0"/>
            <p:nvPr/>
          </p:nvPicPr>
          <p:blipFill rotWithShape="1">
            <a:blip r:embed="rId5">
              <a:alphaModFix/>
            </a:blip>
            <a:srcRect l="23562" r="23820"/>
            <a:stretch/>
          </p:blipFill>
          <p:spPr>
            <a:xfrm>
              <a:off x="8326875" y="322575"/>
              <a:ext cx="2951149" cy="5451751"/>
            </a:xfrm>
            <a:prstGeom prst="rect">
              <a:avLst/>
            </a:prstGeom>
            <a:noFill/>
            <a:ln>
              <a:noFill/>
            </a:ln>
          </p:spPr>
        </p:pic>
        <p:pic>
          <p:nvPicPr>
            <p:cNvPr id="4" name="Google Shape;537;p46">
              <a:extLst>
                <a:ext uri="{FF2B5EF4-FFF2-40B4-BE49-F238E27FC236}">
                  <a16:creationId xmlns:a16="http://schemas.microsoft.com/office/drawing/2014/main" id="{5F9B2BDF-49E6-3EC5-5DBE-3D50D3AB0875}"/>
                </a:ext>
              </a:extLst>
            </p:cNvPr>
            <p:cNvPicPr preferRelativeResize="0"/>
            <p:nvPr/>
          </p:nvPicPr>
          <p:blipFill>
            <a:blip r:embed="rId6">
              <a:alphaModFix/>
            </a:blip>
            <a:stretch>
              <a:fillRect/>
            </a:stretch>
          </p:blipFill>
          <p:spPr>
            <a:xfrm>
              <a:off x="8567284" y="907877"/>
              <a:ext cx="2470335" cy="4393076"/>
            </a:xfrm>
            <a:prstGeom prst="rect">
              <a:avLst/>
            </a:prstGeom>
            <a:noFill/>
            <a:ln>
              <a:noFill/>
            </a:ln>
          </p:spPr>
        </p:pic>
      </p:grpSp>
    </p:spTree>
  </p:cSld>
  <p:clrMapOvr>
    <a:masterClrMapping/>
  </p:clrMapOvr>
</p:sld>
</file>

<file path=ppt/theme/theme1.xml><?xml version="1.0" encoding="utf-8"?>
<a:theme xmlns:a="http://schemas.openxmlformats.org/drawingml/2006/main" name="Custom Design">
  <a:themeElements>
    <a:clrScheme name="PPA">
      <a:dk1>
        <a:srgbClr val="30373F"/>
      </a:dk1>
      <a:lt1>
        <a:srgbClr val="E9E2DB"/>
      </a:lt1>
      <a:dk2>
        <a:srgbClr val="5600E1"/>
      </a:dk2>
      <a:lt2>
        <a:srgbClr val="E9E2DB"/>
      </a:lt2>
      <a:accent1>
        <a:srgbClr val="FF6025"/>
      </a:accent1>
      <a:accent2>
        <a:srgbClr val="FFACB8"/>
      </a:accent2>
      <a:accent3>
        <a:srgbClr val="5600E1"/>
      </a:accent3>
      <a:accent4>
        <a:srgbClr val="E9E2DB"/>
      </a:accent4>
      <a:accent5>
        <a:srgbClr val="30373F"/>
      </a:accent5>
      <a:accent6>
        <a:srgbClr val="FFB59B"/>
      </a:accent6>
      <a:hlink>
        <a:srgbClr val="FF6025"/>
      </a:hlink>
      <a:folHlink>
        <a:srgbClr val="FFAC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7BE65FF47A3D046BCC2F23E261C24B6" ma:contentTypeVersion="18" ma:contentTypeDescription="Create a new document." ma:contentTypeScope="" ma:versionID="9ff2b11c7c96ecf7192bedd9bf1ad05c">
  <xsd:schema xmlns:xsd="http://www.w3.org/2001/XMLSchema" xmlns:xs="http://www.w3.org/2001/XMLSchema" xmlns:p="http://schemas.microsoft.com/office/2006/metadata/properties" xmlns:ns2="610442a4-1f6f-42f7-b604-54c2340d1bb4" xmlns:ns3="4b6c9c3d-280d-406b-bce5-57a15c848e0d" targetNamespace="http://schemas.microsoft.com/office/2006/metadata/properties" ma:root="true" ma:fieldsID="5b5e3d8fc2ad5618eecb04d3dd264446" ns2:_="" ns3:_="">
    <xsd:import namespace="610442a4-1f6f-42f7-b604-54c2340d1bb4"/>
    <xsd:import namespace="4b6c9c3d-280d-406b-bce5-57a15c848e0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442a4-1f6f-42f7-b604-54c2340d1b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dbb02e8-69ee-464d-a4d0-892b5893a829}" ma:internalName="TaxCatchAll" ma:showField="CatchAllData" ma:web="610442a4-1f6f-42f7-b604-54c2340d1b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6c9c3d-280d-406b-bce5-57a15c848e0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88b651-f5c6-494b-ad33-e0914d30de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610442a4-1f6f-42f7-b604-54c2340d1bb4">YWK6HU3KRPTH-1916112913-57914</_dlc_DocId>
    <lcf76f155ced4ddcb4097134ff3c332f xmlns="4b6c9c3d-280d-406b-bce5-57a15c848e0d">
      <Terms xmlns="http://schemas.microsoft.com/office/infopath/2007/PartnerControls"/>
    </lcf76f155ced4ddcb4097134ff3c332f>
    <TaxCatchAll xmlns="610442a4-1f6f-42f7-b604-54c2340d1bb4" xsi:nil="true"/>
    <_dlc_DocIdUrl xmlns="610442a4-1f6f-42f7-b604-54c2340d1bb4">
      <Url>https://ppaltd.sharepoint.com/sites/Magnetic/_layouts/15/DocIdRedir.aspx?ID=YWK6HU3KRPTH-1916112913-57914</Url>
      <Description>YWK6HU3KRPTH-1916112913-57914</Description>
    </_dlc_DocIdUrl>
  </documentManagement>
</p:properties>
</file>

<file path=customXml/itemProps1.xml><?xml version="1.0" encoding="utf-8"?>
<ds:datastoreItem xmlns:ds="http://schemas.openxmlformats.org/officeDocument/2006/customXml" ds:itemID="{A7F2DCD0-8D59-429B-A4BF-BD91F679CEEA}">
  <ds:schemaRefs>
    <ds:schemaRef ds:uri="http://schemas.microsoft.com/sharepoint/v3/contenttype/forms"/>
  </ds:schemaRefs>
</ds:datastoreItem>
</file>

<file path=customXml/itemProps2.xml><?xml version="1.0" encoding="utf-8"?>
<ds:datastoreItem xmlns:ds="http://schemas.openxmlformats.org/officeDocument/2006/customXml" ds:itemID="{A5A50973-AC28-4EED-BF90-913FA818CE04}">
  <ds:schemaRefs>
    <ds:schemaRef ds:uri="http://schemas.microsoft.com/sharepoint/events"/>
  </ds:schemaRefs>
</ds:datastoreItem>
</file>

<file path=customXml/itemProps3.xml><?xml version="1.0" encoding="utf-8"?>
<ds:datastoreItem xmlns:ds="http://schemas.openxmlformats.org/officeDocument/2006/customXml" ds:itemID="{B6A30C66-8A9B-49C8-9548-B4F8A179D3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442a4-1f6f-42f7-b604-54c2340d1bb4"/>
    <ds:schemaRef ds:uri="4b6c9c3d-280d-406b-bce5-57a15c848e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20CF747-C145-4A80-9F4E-087D334AD748}">
  <ds:schemaRefs>
    <ds:schemaRef ds:uri="http://schemas.microsoft.com/office/2006/metadata/properties"/>
    <ds:schemaRef ds:uri="http://schemas.microsoft.com/office/infopath/2007/PartnerControls"/>
    <ds:schemaRef ds:uri="610442a4-1f6f-42f7-b604-54c2340d1bb4"/>
    <ds:schemaRef ds:uri="4b6c9c3d-280d-406b-bce5-57a15c848e0d"/>
  </ds:schemaRefs>
</ds:datastoreItem>
</file>

<file path=docProps/app.xml><?xml version="1.0" encoding="utf-8"?>
<Properties xmlns="http://schemas.openxmlformats.org/officeDocument/2006/extended-properties" xmlns:vt="http://schemas.openxmlformats.org/officeDocument/2006/docPropsVTypes">
  <TotalTime>17</TotalTime>
  <Words>924</Words>
  <Application>Microsoft Office PowerPoint</Application>
  <PresentationFormat>Widescreen</PresentationFormat>
  <Paragraphs>48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Lora</vt:lpstr>
      <vt:lpstr>Lexend Deca SemiBold</vt:lpstr>
      <vt:lpstr>Arial</vt:lpstr>
      <vt:lpstr>Lora SemiBold</vt:lpstr>
      <vt:lpstr>Calibri</vt:lpstr>
      <vt:lpstr>Custom Design</vt:lpstr>
      <vt:lpstr>IKEA Comfort Fest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Bauer Media x Go Fund Me</dc:title>
  <dc:creator>Gareth Jones</dc:creator>
  <cp:lastModifiedBy>Gareth Jones</cp:lastModifiedBy>
  <cp:revision>2</cp:revision>
  <dcterms:created xsi:type="dcterms:W3CDTF">2022-07-07T10:16:09Z</dcterms:created>
  <dcterms:modified xsi:type="dcterms:W3CDTF">2024-09-12T15:19:01Z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0x010100D7BE65FF47A3D046BCC2F23E261C24B6</vt:lpwstr>
  </property>
  <property fmtid="{D5CDD505-2E9C-101B-9397-08002B2CF9AE}" pid="3" name="MediaServiceImageTags">
    <vt:lpwstr/>
  </property>
  <property fmtid="{D5CDD505-2E9C-101B-9397-08002B2CF9AE}" pid="4" name="_dlc_DocIdItemGuid">
    <vt:lpwstr>deb4d643-5f3a-4df2-9ae9-22369234df70</vt:lpwstr>
  </property>
</Properties>
</file>