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7"/>
  </p:notesMasterIdLst>
  <p:sldIdLst>
    <p:sldId id="257" r:id="rId6"/>
  </p:sldIdLst>
  <p:sldSz cx="12192000" cy="6858000"/>
  <p:notesSz cx="6858000" cy="9144000"/>
  <p:embeddedFontLst>
    <p:embeddedFont>
      <p:font typeface="Lexend Deca SemiBold" pitchFamily="2" charset="0"/>
      <p:regular r:id="rId8"/>
      <p:bold r:id="rId9"/>
    </p:embeddedFont>
    <p:embeddedFont>
      <p:font typeface="Lora" pitchFamily="2" charset="0"/>
      <p:regular r:id="rId10"/>
      <p:bold r:id="rId11"/>
      <p:italic r:id="rId12"/>
      <p:boldItalic r:id="rId13"/>
    </p:embeddedFont>
    <p:embeddedFont>
      <p:font typeface="Lora SemiBold" pitchFamily="2" charset="0"/>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jYS5Kd87hJGLg7SBrsgE2vdsbRF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768E12-8708-4435-88EF-A73D156DA284}" v="16" dt="2024-09-11T11:01:50.7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4.fntdata"/><Relationship Id="rId5" Type="http://schemas.openxmlformats.org/officeDocument/2006/relationships/slideMaster" Target="slideMasters/slideMaster1.xml"/><Relationship Id="rId15" Type="http://customschemas.google.com/relationships/presentationmetadata" Target="meta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font" Target="fonts/font2.fntdata"/><Relationship Id="rId14"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eth Jones" userId="1df24133-20b6-4195-96c6-3f102268981c" providerId="ADAL" clId="{E0768E12-8708-4435-88EF-A73D156DA284}"/>
    <pc:docChg chg="undo custSel modSld">
      <pc:chgData name="Gareth Jones" userId="1df24133-20b6-4195-96c6-3f102268981c" providerId="ADAL" clId="{E0768E12-8708-4435-88EF-A73D156DA284}" dt="2024-09-11T11:02:10.629" v="55" actId="20577"/>
      <pc:docMkLst>
        <pc:docMk/>
      </pc:docMkLst>
      <pc:sldChg chg="addSp delSp modSp mod chgLayout">
        <pc:chgData name="Gareth Jones" userId="1df24133-20b6-4195-96c6-3f102268981c" providerId="ADAL" clId="{E0768E12-8708-4435-88EF-A73D156DA284}" dt="2024-09-11T11:02:10.629" v="55" actId="20577"/>
        <pc:sldMkLst>
          <pc:docMk/>
          <pc:sldMk cId="0" sldId="257"/>
        </pc:sldMkLst>
        <pc:spChg chg="add">
          <ac:chgData name="Gareth Jones" userId="1df24133-20b6-4195-96c6-3f102268981c" providerId="ADAL" clId="{E0768E12-8708-4435-88EF-A73D156DA284}" dt="2024-09-11T10:54:41.071" v="11"/>
          <ac:spMkLst>
            <pc:docMk/>
            <pc:sldMk cId="0" sldId="257"/>
            <ac:spMk id="10" creationId="{AD968699-C089-D174-B0EA-8C0C405AB0F0}"/>
          </ac:spMkLst>
        </pc:spChg>
        <pc:spChg chg="add">
          <ac:chgData name="Gareth Jones" userId="1df24133-20b6-4195-96c6-3f102268981c" providerId="ADAL" clId="{E0768E12-8708-4435-88EF-A73D156DA284}" dt="2024-09-11T10:54:49.971" v="14"/>
          <ac:spMkLst>
            <pc:docMk/>
            <pc:sldMk cId="0" sldId="257"/>
            <ac:spMk id="12" creationId="{AB12BE05-CB92-7E9F-B1AE-6E6CB94E70B3}"/>
          </ac:spMkLst>
        </pc:spChg>
        <pc:spChg chg="add del mod ord">
          <ac:chgData name="Gareth Jones" userId="1df24133-20b6-4195-96c6-3f102268981c" providerId="ADAL" clId="{E0768E12-8708-4435-88EF-A73D156DA284}" dt="2024-09-11T10:59:41.135" v="38"/>
          <ac:spMkLst>
            <pc:docMk/>
            <pc:sldMk cId="0" sldId="257"/>
            <ac:spMk id="13" creationId="{62822672-39BF-A3F9-DD5E-D09C5DEB6AB2}"/>
          </ac:spMkLst>
        </pc:spChg>
        <pc:spChg chg="add">
          <ac:chgData name="Gareth Jones" userId="1df24133-20b6-4195-96c6-3f102268981c" providerId="ADAL" clId="{E0768E12-8708-4435-88EF-A73D156DA284}" dt="2024-09-11T11:01:46.145" v="50"/>
          <ac:spMkLst>
            <pc:docMk/>
            <pc:sldMk cId="0" sldId="257"/>
            <ac:spMk id="15" creationId="{3578F1FE-DF18-DF1A-EE6B-85CEFA3AB006}"/>
          </ac:spMkLst>
        </pc:spChg>
        <pc:spChg chg="mod ord">
          <ac:chgData name="Gareth Jones" userId="1df24133-20b6-4195-96c6-3f102268981c" providerId="ADAL" clId="{E0768E12-8708-4435-88EF-A73D156DA284}" dt="2024-09-11T10:59:38.752" v="37" actId="700"/>
          <ac:spMkLst>
            <pc:docMk/>
            <pc:sldMk cId="0" sldId="257"/>
            <ac:spMk id="79" creationId="{00000000-0000-0000-0000-000000000000}"/>
          </ac:spMkLst>
        </pc:spChg>
        <pc:spChg chg="mod ord">
          <ac:chgData name="Gareth Jones" userId="1df24133-20b6-4195-96c6-3f102268981c" providerId="ADAL" clId="{E0768E12-8708-4435-88EF-A73D156DA284}" dt="2024-09-11T11:02:10.629" v="55" actId="20577"/>
          <ac:spMkLst>
            <pc:docMk/>
            <pc:sldMk cId="0" sldId="257"/>
            <ac:spMk id="83" creationId="{00000000-0000-0000-0000-000000000000}"/>
          </ac:spMkLst>
        </pc:spChg>
        <pc:grpChg chg="del">
          <ac:chgData name="Gareth Jones" userId="1df24133-20b6-4195-96c6-3f102268981c" providerId="ADAL" clId="{E0768E12-8708-4435-88EF-A73D156DA284}" dt="2024-09-11T10:59:35.581" v="36" actId="478"/>
          <ac:grpSpMkLst>
            <pc:docMk/>
            <pc:sldMk cId="0" sldId="257"/>
            <ac:grpSpMk id="7" creationId="{3419F810-21F5-038D-0A5A-CB15A900B157}"/>
          </ac:grpSpMkLst>
        </pc:grpChg>
        <pc:picChg chg="add mod modCrop">
          <ac:chgData name="Gareth Jones" userId="1df24133-20b6-4195-96c6-3f102268981c" providerId="ADAL" clId="{E0768E12-8708-4435-88EF-A73D156DA284}" dt="2024-09-11T11:00:07.471" v="41" actId="18131"/>
          <ac:picMkLst>
            <pc:docMk/>
            <pc:sldMk cId="0" sldId="257"/>
            <ac:picMk id="14" creationId="{D36C9FFC-E777-0496-A1CA-C8062064D2AE}"/>
          </ac:picMkLst>
        </pc:picChg>
        <pc:picChg chg="del">
          <ac:chgData name="Gareth Jones" userId="1df24133-20b6-4195-96c6-3f102268981c" providerId="ADAL" clId="{E0768E12-8708-4435-88EF-A73D156DA284}" dt="2024-09-11T11:00:48.398" v="43" actId="478"/>
          <ac:picMkLst>
            <pc:docMk/>
            <pc:sldMk cId="0" sldId="257"/>
            <ac:picMk id="1026" creationId="{175A4A45-DA1B-9F63-1E05-0508F003B5D3}"/>
          </ac:picMkLst>
        </pc:picChg>
        <pc:picChg chg="add mod">
          <ac:chgData name="Gareth Jones" userId="1df24133-20b6-4195-96c6-3f102268981c" providerId="ADAL" clId="{E0768E12-8708-4435-88EF-A73D156DA284}" dt="2024-09-11T11:01:04.972" v="49" actId="1076"/>
          <ac:picMkLst>
            <pc:docMk/>
            <pc:sldMk cId="0" sldId="257"/>
            <ac:picMk id="1030" creationId="{880E4C39-55A5-3659-8F4C-EB4B8C82F52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100" b="1">
                <a:latin typeface="Arial"/>
                <a:ea typeface="Arial"/>
                <a:cs typeface="Arial"/>
                <a:sym typeface="Arial"/>
              </a:rPr>
              <a:t>Key Takeaways</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Sarah Everard’s murder on 3 March 2021 sparked recognition that violence against women must be addressed at a societal level.</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Bauer Media launched the #IWalkWithWomen initiative including a panel show which was broadcast across their print and radio brands and partnered with GoFundMe to create a centralised fundraising hub.</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Awareness has been raised but there needs to be more systematic change, as violence against women still prevails.</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b="1">
                <a:latin typeface="Arial"/>
                <a:ea typeface="Arial"/>
                <a:cs typeface="Arial"/>
                <a:sym typeface="Arial"/>
              </a:rPr>
              <a:t>The Challenge</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On the evening of 3 March 2021 33-year-old Sarah Everard, was abducted and murdered as she walked home from a friend's house in South London.</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As the truth emerged about Sarah's murder, her death took on wider significance across the UK, sparking conversation and a rising movement, with individuals across the nation seeking recognition that violence against women must be addressed at a societal level.</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b="1">
                <a:latin typeface="Arial"/>
                <a:ea typeface="Arial"/>
                <a:cs typeface="Arial"/>
                <a:sym typeface="Arial"/>
              </a:rPr>
              <a:t>The Plan/Execution</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In response to Sarah’s death and the public outcry for justice and protection for women, Bauer Media launched their #IWalkWithWomen initiative.</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The campaign began as a ‘We Need To Talk About Women’s Safety’ panel show where individuals could share their experiences, men could share their allyship, and people could understand and pledge their support for things to change. Airing in March 2021, the show featured guests from across media, the Government and organisations such as ReclaimTheseStreets and Femicide Census.</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The panel talk was broadcast across Bauer Media’s Facebook pages, including Closer, Grazia, heat, alongside their radio brands. Audiences were encouraged to give their views during the event, sharing them on socials using the hashtag #IWalkWithWomen, to raise awareness around the issues discussed.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As part of the campaign, Bauer undertook research in partnership with GoFundMe, which uncovered that 48% of women felt less safe on the streets after Sarah's death, despite 77% percent of both men and women agreeing the tragedy was a defining moment in terms of the conversation around women and safety.</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Driven by these findings, Bauer called upon the government and authorities to listen to the groundswell of support for systemic change that will make women safer as, despite promises, not enough had been done. The research also created a centralised hub for those who wanted to take action and help charities working to end male violence against women, at www.gofundme.com/iwalkwithwomen.</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b="1">
                <a:latin typeface="Arial"/>
                <a:ea typeface="Arial"/>
                <a:cs typeface="Arial"/>
                <a:sym typeface="Arial"/>
              </a:rPr>
              <a:t>Results</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The initiative raised a mass of support online and on socials. The centralised hub created with GoFundMe, outlined verified fundraisers who were raising money to end violence against women, so that audiences could contribute easily. It was an intersectional resource, supporting all women, including BME individuals, those who identify as male or non-binary, and trans women.</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In 2022, Bauer Media continued to raise awareness across their brands through #IWalkWithWomen and hope to instigate more systematic change, as sadly violence against women still prevails.</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Speaking about the findings of the research, Labour MP Jess Phillips agreed with Bauer Media that more needs to be done, “We must demand that women's lives, and specifically our security, must become a political priority, not just a few pilot projects released here and there when bad things happen.’</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Everyday Sexism founder Laura Bates added “It’s not surprising many women still feel unsafe because we haven’t seen the systemic change that we need to actually shift our daily reality. The conversation is a vital starting point, but what we need now is action from people in authority; people with the power to create real change, and that involves education, a criminal justice system that doesn’t fail women and girls at every turn and a media that doesn’t sensationalise or dismiss violence against women.”</a:t>
            </a:r>
            <a:endParaRPr/>
          </a:p>
        </p:txBody>
      </p:sp>
      <p:sp>
        <p:nvSpPr>
          <p:cNvPr id="77" name="Google Shape;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Pale slide" userDrawn="1">
  <p:cSld name="2_Pale slide">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5"/>
          <p:cNvSpPr>
            <a:spLocks noGrp="1"/>
          </p:cNvSpPr>
          <p:nvPr>
            <p:ph type="pic" idx="4"/>
          </p:nvPr>
        </p:nvSpPr>
        <p:spPr>
          <a:xfrm>
            <a:off x="8445260" y="1915155"/>
            <a:ext cx="3356214" cy="3631630"/>
          </a:xfrm>
          <a:prstGeom prst="rect">
            <a:avLst/>
          </a:prstGeom>
          <a:solidFill>
            <a:schemeClr val="accent2"/>
          </a:solidFill>
          <a:ln>
            <a:noFill/>
          </a:ln>
        </p:spPr>
      </p:sp>
      <p:sp>
        <p:nvSpPr>
          <p:cNvPr id="18" name="Google Shape;18;p5"/>
          <p:cNvSpPr txBox="1">
            <a:spLocks noGrp="1"/>
          </p:cNvSpPr>
          <p:nvPr>
            <p:ph type="body" idx="1"/>
          </p:nvPr>
        </p:nvSpPr>
        <p:spPr>
          <a:xfrm>
            <a:off x="408813" y="1915155"/>
            <a:ext cx="7751775" cy="45769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1400"/>
              <a:buFont typeface="Arial"/>
              <a:buNone/>
              <a:defRPr sz="1400" b="0" i="0" u="none" strike="noStrike" cap="none">
                <a:solidFill>
                  <a:schemeClr val="dk2"/>
                </a:solidFill>
                <a:latin typeface="Lexend Deca SemiBold"/>
                <a:ea typeface="Lexend Deca SemiBold"/>
                <a:cs typeface="Lexend Deca SemiBold"/>
                <a:sym typeface="Lexend Deca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pic>
        <p:nvPicPr>
          <p:cNvPr id="19" name="Google Shape;19;p5" descr="A letter n made of blue dots&#10;&#10;Description automatically generated"/>
          <p:cNvPicPr preferRelativeResize="0"/>
          <p:nvPr/>
        </p:nvPicPr>
        <p:blipFill rotWithShape="1">
          <a:blip r:embed="rId2">
            <a:alphaModFix/>
          </a:blip>
          <a:srcRect/>
          <a:stretch/>
        </p:blipFill>
        <p:spPr>
          <a:xfrm>
            <a:off x="9264681" y="6009390"/>
            <a:ext cx="2282119" cy="286287"/>
          </a:xfrm>
          <a:prstGeom prst="rect">
            <a:avLst/>
          </a:prstGeom>
          <a:noFill/>
          <a:ln>
            <a:noFill/>
          </a:ln>
        </p:spPr>
      </p:pic>
      <p:pic>
        <p:nvPicPr>
          <p:cNvPr id="20" name="Google Shape;20;p5" descr="A black and grey logo&#10;&#10;Description automatically generated"/>
          <p:cNvPicPr preferRelativeResize="0"/>
          <p:nvPr/>
        </p:nvPicPr>
        <p:blipFill rotWithShape="1">
          <a:blip r:embed="rId3">
            <a:alphaModFix/>
          </a:blip>
          <a:srcRect/>
          <a:stretch/>
        </p:blipFill>
        <p:spPr>
          <a:xfrm>
            <a:off x="8579544" y="5760871"/>
            <a:ext cx="473214" cy="80022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ark slide with image">
  <p:cSld name="Dark slide with image">
    <p:bg>
      <p:bgPr>
        <a:solidFill>
          <a:schemeClr val="dk1"/>
        </a:solidFill>
        <a:effectLst/>
      </p:bgPr>
    </p:bg>
    <p:spTree>
      <p:nvGrpSpPr>
        <p:cNvPr id="1" name="Shape 51"/>
        <p:cNvGrpSpPr/>
        <p:nvPr/>
      </p:nvGrpSpPr>
      <p:grpSpPr>
        <a:xfrm>
          <a:off x="0" y="0"/>
          <a:ext cx="0" cy="0"/>
          <a:chOff x="0" y="0"/>
          <a:chExt cx="0" cy="0"/>
        </a:xfrm>
      </p:grpSpPr>
      <p:sp>
        <p:nvSpPr>
          <p:cNvPr id="52" name="Google Shape;52;p14"/>
          <p:cNvSpPr txBox="1">
            <a:spLocks noGrp="1"/>
          </p:cNvSpPr>
          <p:nvPr>
            <p:ph type="body" idx="1"/>
          </p:nvPr>
        </p:nvSpPr>
        <p:spPr>
          <a:xfrm>
            <a:off x="390525" y="1846053"/>
            <a:ext cx="6877049"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Arial"/>
              <a:buChar char="•"/>
              <a:defRPr sz="2400" b="0" i="0" u="none" strike="noStrike" cap="none">
                <a:solidFill>
                  <a:schemeClr val="accent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lt2"/>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lt2"/>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lt2"/>
                </a:solidFill>
                <a:latin typeface="Lora"/>
                <a:ea typeface="Lora"/>
                <a:cs typeface="Lora"/>
                <a:sym typeface="Lora"/>
              </a:defRPr>
            </a:lvl4pPr>
            <a:lvl5pPr marL="2286000" marR="0" lvl="4" indent="-304800" algn="l" rtl="0">
              <a:lnSpc>
                <a:spcPct val="100000"/>
              </a:lnSpc>
              <a:spcBef>
                <a:spcPts val="500"/>
              </a:spcBef>
              <a:spcAft>
                <a:spcPts val="0"/>
              </a:spcAft>
              <a:buClr>
                <a:schemeClr val="lt2"/>
              </a:buClr>
              <a:buSzPts val="1200"/>
              <a:buFont typeface="Arial"/>
              <a:buChar char="•"/>
              <a:defRPr sz="1200" b="0" i="0" u="none" strike="noStrike" cap="none">
                <a:solidFill>
                  <a:schemeClr val="lt2"/>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53" name="Google Shape;53;p14"/>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 name="Google Shape;54;p14"/>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5" name="Google Shape;55;p14"/>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6" name="Google Shape;56;p14"/>
          <p:cNvSpPr>
            <a:spLocks noGrp="1"/>
          </p:cNvSpPr>
          <p:nvPr>
            <p:ph type="pic" idx="2"/>
          </p:nvPr>
        </p:nvSpPr>
        <p:spPr>
          <a:xfrm>
            <a:off x="7759725" y="1846054"/>
            <a:ext cx="4041750" cy="470556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ark slide with chart">
  <p:cSld name="Dark slide with chart">
    <p:bg>
      <p:bgPr>
        <a:solidFill>
          <a:schemeClr val="accent5"/>
        </a:solidFill>
        <a:effectLst/>
      </p:bgPr>
    </p:bg>
    <p:spTree>
      <p:nvGrpSpPr>
        <p:cNvPr id="1" name="Shape 57"/>
        <p:cNvGrpSpPr/>
        <p:nvPr/>
      </p:nvGrpSpPr>
      <p:grpSpPr>
        <a:xfrm>
          <a:off x="0" y="0"/>
          <a:ext cx="0" cy="0"/>
          <a:chOff x="0" y="0"/>
          <a:chExt cx="0" cy="0"/>
        </a:xfrm>
      </p:grpSpPr>
      <p:sp>
        <p:nvSpPr>
          <p:cNvPr id="58" name="Google Shape;58;p15"/>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9" name="Google Shape;59;p15"/>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15"/>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2"/>
              </a:buClr>
              <a:buSzPts val="2800"/>
              <a:buFont typeface="Arial"/>
              <a:buNone/>
              <a:defRPr sz="2800" b="0" i="0" u="none" strike="noStrike" cap="none">
                <a:solidFill>
                  <a:schemeClr val="lt2"/>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61" name="Google Shape;61;p15"/>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lt2"/>
              </a:buClr>
              <a:buSzPts val="1200"/>
              <a:buFont typeface="Arial"/>
              <a:buNone/>
              <a:defRPr sz="1200" b="0" i="0" u="none" strike="noStrike" cap="none">
                <a:solidFill>
                  <a:schemeClr val="lt2"/>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Front cover">
  <p:cSld name="1_Front cover">
    <p:bg>
      <p:bgPr>
        <a:solidFill>
          <a:schemeClr val="dk2"/>
        </a:solid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643567" y="2766217"/>
            <a:ext cx="6085935"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 name="Google Shape;23;p6" descr="A white and black logo&#10;&#10;Description automatically generated"/>
          <p:cNvPicPr preferRelativeResize="0"/>
          <p:nvPr/>
        </p:nvPicPr>
        <p:blipFill rotWithShape="1">
          <a:blip r:embed="rId2">
            <a:alphaModFix/>
          </a:blip>
          <a:srcRect/>
          <a:stretch/>
        </p:blipFill>
        <p:spPr>
          <a:xfrm>
            <a:off x="706338" y="729947"/>
            <a:ext cx="763321" cy="1291927"/>
          </a:xfrm>
          <a:prstGeom prst="rect">
            <a:avLst/>
          </a:prstGeom>
          <a:noFill/>
          <a:ln>
            <a:noFill/>
          </a:ln>
        </p:spPr>
      </p:pic>
      <p:pic>
        <p:nvPicPr>
          <p:cNvPr id="24" name="Google Shape;24;p6" descr="A letter n made of blue dots&#10;&#10;Description automatically generated"/>
          <p:cNvPicPr preferRelativeResize="0"/>
          <p:nvPr/>
        </p:nvPicPr>
        <p:blipFill rotWithShape="1">
          <a:blip r:embed="rId3">
            <a:alphaModFix/>
          </a:blip>
          <a:srcRect/>
          <a:stretch/>
        </p:blipFill>
        <p:spPr>
          <a:xfrm>
            <a:off x="1916133" y="1216389"/>
            <a:ext cx="3093304" cy="3880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p:cSld name="Divider">
    <p:bg>
      <p:bgPr>
        <a:solidFill>
          <a:schemeClr val="accent3"/>
        </a:solid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5891842" y="2766218"/>
            <a:ext cx="5323936"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7"/>
          <p:cNvSpPr>
            <a:spLocks noGrp="1"/>
          </p:cNvSpPr>
          <p:nvPr>
            <p:ph type="pic" idx="2"/>
          </p:nvPr>
        </p:nvSpPr>
        <p:spPr>
          <a:xfrm>
            <a:off x="838200" y="1199130"/>
            <a:ext cx="4210050" cy="4459737"/>
          </a:xfrm>
          <a:prstGeom prst="round1Rect">
            <a:avLst>
              <a:gd name="adj" fmla="val 50000"/>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le slide">
  <p:cSld name="Pale slide">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p8"/>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Pale slide">
  <p:cSld name="1_Pale slide">
    <p:spTree>
      <p:nvGrpSpPr>
        <p:cNvPr id="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ale slide with image">
  <p:cSld name="Pale slide with image">
    <p:spTree>
      <p:nvGrpSpPr>
        <p:cNvPr id="1" name="Shape 32"/>
        <p:cNvGrpSpPr/>
        <p:nvPr/>
      </p:nvGrpSpPr>
      <p:grpSpPr>
        <a:xfrm>
          <a:off x="0" y="0"/>
          <a:ext cx="0" cy="0"/>
          <a:chOff x="0" y="0"/>
          <a:chExt cx="0" cy="0"/>
        </a:xfrm>
      </p:grpSpPr>
      <p:sp>
        <p:nvSpPr>
          <p:cNvPr id="33" name="Google Shape;33;p10"/>
          <p:cNvSpPr>
            <a:spLocks noGrp="1"/>
          </p:cNvSpPr>
          <p:nvPr>
            <p:ph type="pic" idx="2"/>
          </p:nvPr>
        </p:nvSpPr>
        <p:spPr>
          <a:xfrm>
            <a:off x="7759725" y="1846054"/>
            <a:ext cx="4041750" cy="4705560"/>
          </a:xfrm>
          <a:prstGeom prst="rect">
            <a:avLst/>
          </a:prstGeom>
          <a:noFill/>
          <a:ln>
            <a:noFill/>
          </a:ln>
        </p:spPr>
      </p:sp>
      <p:sp>
        <p:nvSpPr>
          <p:cNvPr id="34" name="Google Shape;34;p10"/>
          <p:cNvSpPr txBox="1">
            <a:spLocks noGrp="1"/>
          </p:cNvSpPr>
          <p:nvPr>
            <p:ph type="body" idx="1"/>
          </p:nvPr>
        </p:nvSpPr>
        <p:spPr>
          <a:xfrm>
            <a:off x="390525" y="1846053"/>
            <a:ext cx="6875488"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35" name="Google Shape;35;p10"/>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10"/>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37" name="Google Shape;37;p10"/>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Pale slide with image">
  <p:cSld name="1_Pale slide with image">
    <p:spTree>
      <p:nvGrpSpPr>
        <p:cNvPr id="1" name="Shape 38"/>
        <p:cNvGrpSpPr/>
        <p:nvPr/>
      </p:nvGrpSpPr>
      <p:grpSpPr>
        <a:xfrm>
          <a:off x="0" y="0"/>
          <a:ext cx="0" cy="0"/>
          <a:chOff x="0" y="0"/>
          <a:chExt cx="0" cy="0"/>
        </a:xfrm>
      </p:grpSpPr>
      <p:sp>
        <p:nvSpPr>
          <p:cNvPr id="39" name="Google Shape;39;p11"/>
          <p:cNvSpPr txBox="1">
            <a:spLocks noGrp="1"/>
          </p:cNvSpPr>
          <p:nvPr>
            <p:ph type="body" idx="1"/>
          </p:nvPr>
        </p:nvSpPr>
        <p:spPr>
          <a:xfrm>
            <a:off x="390525" y="1846053"/>
            <a:ext cx="5705475"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0" name="Google Shape;40;p11"/>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11"/>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2" name="Google Shape;42;p11"/>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le slide with chart">
  <p:cSld name="Pale slide with chart">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12"/>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6" name="Google Shape;46;p12"/>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7" name="Google Shape;47;p12"/>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ark slide">
  <p:cSld name="Dark slide">
    <p:bg>
      <p:bgPr>
        <a:solidFill>
          <a:schemeClr val="accent5"/>
        </a:solidFill>
        <a:effectLst/>
      </p:bgPr>
    </p:bg>
    <p:spTree>
      <p:nvGrpSpPr>
        <p:cNvPr id="1" name="Shape 48"/>
        <p:cNvGrpSpPr/>
        <p:nvPr/>
      </p:nvGrpSpPr>
      <p:grpSpPr>
        <a:xfrm>
          <a:off x="0" y="0"/>
          <a:ext cx="0" cy="0"/>
          <a:chOff x="0" y="0"/>
          <a:chExt cx="0" cy="0"/>
        </a:xfrm>
      </p:grpSpPr>
      <p:sp>
        <p:nvSpPr>
          <p:cNvPr id="49" name="Google Shape;49;p13"/>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0" name="Google Shape;50;p13"/>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3" name="Picture 2" descr="A black background with a black square&#10;&#10;Description automatically generated with medium confidence">
            <a:extLst>
              <a:ext uri="{FF2B5EF4-FFF2-40B4-BE49-F238E27FC236}">
                <a16:creationId xmlns:a16="http://schemas.microsoft.com/office/drawing/2014/main" id="{D54BEB05-F385-E8BC-EDEF-A017257EDE83}"/>
              </a:ext>
            </a:extLst>
          </p:cNvPr>
          <p:cNvPicPr>
            <a:picLocks noChangeAspect="1"/>
          </p:cNvPicPr>
          <p:nvPr/>
        </p:nvPicPr>
        <p:blipFill>
          <a:blip r:embed="rId3"/>
          <a:stretch>
            <a:fillRect/>
          </a:stretch>
        </p:blipFill>
        <p:spPr>
          <a:xfrm>
            <a:off x="9720072" y="362196"/>
            <a:ext cx="2173740" cy="1222729"/>
          </a:xfrm>
          <a:prstGeom prst="rect">
            <a:avLst/>
          </a:prstGeom>
        </p:spPr>
      </p:pic>
      <p:sp>
        <p:nvSpPr>
          <p:cNvPr id="79" name="Google Shape;79;p2"/>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5"/>
              </a:buClr>
              <a:buSzPts val="4000"/>
              <a:buFont typeface="Lexend Deca SemiBold"/>
              <a:buNone/>
            </a:pPr>
            <a:r>
              <a:rPr lang="en-GB" dirty="0"/>
              <a:t>H&amp;M</a:t>
            </a:r>
            <a:endParaRPr dirty="0"/>
          </a:p>
        </p:txBody>
      </p:sp>
      <p:sp>
        <p:nvSpPr>
          <p:cNvPr id="83" name="Google Shape;83;p2"/>
          <p:cNvSpPr txBox="1">
            <a:spLocks noGrp="1"/>
          </p:cNvSpPr>
          <p:nvPr>
            <p:ph type="body" idx="1"/>
          </p:nvPr>
        </p:nvSpPr>
        <p:spPr>
          <a:xfrm>
            <a:off x="408813" y="1140537"/>
            <a:ext cx="7751775" cy="457692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1600"/>
              <a:buNone/>
            </a:pPr>
            <a:r>
              <a:rPr lang="en-GB" sz="1600" dirty="0">
                <a:solidFill>
                  <a:schemeClr val="dk2"/>
                </a:solidFill>
                <a:latin typeface="Lexend Deca SemiBold"/>
                <a:ea typeface="Lexend Deca SemiBold"/>
                <a:cs typeface="Lexend Deca SemiBold"/>
                <a:sym typeface="Lexend Deca SemiBold"/>
              </a:rPr>
              <a:t>The Challenge</a:t>
            </a:r>
            <a:endParaRPr dirty="0"/>
          </a:p>
          <a:p>
            <a:pPr marL="171450" lvl="0" indent="-171450" algn="l" rtl="0">
              <a:lnSpc>
                <a:spcPct val="120000"/>
              </a:lnSpc>
              <a:spcBef>
                <a:spcPts val="600"/>
              </a:spcBef>
              <a:spcAft>
                <a:spcPts val="0"/>
              </a:spcAft>
              <a:buClr>
                <a:schemeClr val="bg2"/>
              </a:buClr>
              <a:buSzPts val="1100"/>
              <a:buFont typeface="Lora SemiBold" pitchFamily="2" charset="0"/>
              <a:buChar char="•"/>
            </a:pPr>
            <a:r>
              <a:rPr lang="en-GB" sz="1100" dirty="0">
                <a:solidFill>
                  <a:schemeClr val="dk1"/>
                </a:solidFill>
                <a:latin typeface="Lora"/>
              </a:rPr>
              <a:t>The campaign effectively aligned H&amp;M’s men's occasion wear with Time Out’s event recommendations, blending fashion and lifestyle content.</a:t>
            </a:r>
          </a:p>
          <a:p>
            <a:pPr marL="171450" lvl="0" indent="-171450" algn="l" rtl="0">
              <a:lnSpc>
                <a:spcPct val="120000"/>
              </a:lnSpc>
              <a:spcBef>
                <a:spcPts val="600"/>
              </a:spcBef>
              <a:spcAft>
                <a:spcPts val="0"/>
              </a:spcAft>
              <a:buClr>
                <a:schemeClr val="bg2"/>
              </a:buClr>
              <a:buSzPts val="1100"/>
              <a:buFont typeface="Lora SemiBold" pitchFamily="2" charset="0"/>
              <a:buChar char="•"/>
            </a:pPr>
            <a:r>
              <a:rPr lang="en-GB" sz="1100" dirty="0">
                <a:solidFill>
                  <a:schemeClr val="dk1"/>
                </a:solidFill>
                <a:latin typeface="Lora"/>
              </a:rPr>
              <a:t>Tailored digital features and social media placements successfully engaged Time Out’s male audience.</a:t>
            </a:r>
          </a:p>
          <a:p>
            <a:pPr marL="171450" lvl="0" indent="-171450" algn="l" rtl="0">
              <a:lnSpc>
                <a:spcPct val="120000"/>
              </a:lnSpc>
              <a:spcBef>
                <a:spcPts val="600"/>
              </a:spcBef>
              <a:spcAft>
                <a:spcPts val="0"/>
              </a:spcAft>
              <a:buClr>
                <a:schemeClr val="bg2"/>
              </a:buClr>
              <a:buSzPts val="1100"/>
              <a:buFont typeface="Lora SemiBold" pitchFamily="2" charset="0"/>
              <a:buChar char="•"/>
            </a:pPr>
            <a:r>
              <a:rPr lang="en-GB" sz="1100" dirty="0">
                <a:solidFill>
                  <a:schemeClr val="dk1"/>
                </a:solidFill>
                <a:latin typeface="Lora"/>
              </a:rPr>
              <a:t>Instagram stories and interactive polls drove traffic, showcasing the impact of organic social media.</a:t>
            </a:r>
          </a:p>
          <a:p>
            <a:pPr marL="171450" lvl="0" indent="-171450" algn="l" rtl="0">
              <a:lnSpc>
                <a:spcPct val="120000"/>
              </a:lnSpc>
              <a:spcBef>
                <a:spcPts val="600"/>
              </a:spcBef>
              <a:spcAft>
                <a:spcPts val="0"/>
              </a:spcAft>
              <a:buClr>
                <a:schemeClr val="bg2"/>
              </a:buClr>
              <a:buSzPts val="1100"/>
              <a:buFont typeface="Lora SemiBold" pitchFamily="2" charset="0"/>
              <a:buChar char="•"/>
            </a:pPr>
            <a:r>
              <a:rPr lang="en-GB" sz="1100" dirty="0">
                <a:solidFill>
                  <a:schemeClr val="dk1"/>
                </a:solidFill>
                <a:latin typeface="Lora"/>
              </a:rPr>
              <a:t>The campaign achieved over 3 million impressions, 1.5 million reach, and a 12% engagement rate, boosting H&amp;M's brand awareness and credibility.</a:t>
            </a:r>
          </a:p>
          <a:p>
            <a:pPr marL="0" lvl="0" indent="0" algn="l" rtl="0">
              <a:lnSpc>
                <a:spcPct val="120000"/>
              </a:lnSpc>
              <a:spcBef>
                <a:spcPts val="600"/>
              </a:spcBef>
              <a:spcAft>
                <a:spcPts val="0"/>
              </a:spcAft>
              <a:buClr>
                <a:schemeClr val="dk1"/>
              </a:buClr>
              <a:buSzPts val="1100"/>
              <a:buNone/>
            </a:pPr>
            <a:r>
              <a:rPr lang="en-GB" sz="1600" dirty="0">
                <a:solidFill>
                  <a:schemeClr val="dk2"/>
                </a:solidFill>
                <a:latin typeface="Lexend Deca SemiBold"/>
                <a:ea typeface="Lexend Deca SemiBold"/>
                <a:cs typeface="Lexend Deca SemiBold"/>
                <a:sym typeface="Lexend Deca SemiBold"/>
              </a:rPr>
              <a:t>The Execution</a:t>
            </a:r>
            <a:endParaRPr lang="en-GB" dirty="0"/>
          </a:p>
          <a:p>
            <a:pPr marL="0" lvl="0" indent="0" algn="l" rtl="0">
              <a:lnSpc>
                <a:spcPct val="120000"/>
              </a:lnSpc>
              <a:spcBef>
                <a:spcPts val="600"/>
              </a:spcBef>
              <a:spcAft>
                <a:spcPts val="0"/>
              </a:spcAft>
              <a:buClr>
                <a:schemeClr val="dk1"/>
              </a:buClr>
              <a:buSzPts val="1100"/>
              <a:buNone/>
            </a:pPr>
            <a:r>
              <a:rPr lang="en-GB" sz="1100" dirty="0">
                <a:solidFill>
                  <a:schemeClr val="dk1"/>
                </a:solidFill>
                <a:latin typeface="Lora"/>
                <a:ea typeface="Lora"/>
                <a:cs typeface="Lora"/>
                <a:sym typeface="Lora"/>
              </a:rPr>
              <a:t>Time Out handled the "where" while H&amp;M managed the "wear," aligning H&amp;M’s stylish men’s occasion wear with Time Out’s event recommendations. With 50% of Time Out's audience being male, the partnership was well-</a:t>
            </a:r>
            <a:r>
              <a:rPr lang="en-GB" sz="1100" dirty="0" err="1">
                <a:solidFill>
                  <a:schemeClr val="dk1"/>
                </a:solidFill>
                <a:latin typeface="Lora"/>
                <a:ea typeface="Lora"/>
                <a:cs typeface="Lora"/>
                <a:sym typeface="Lora"/>
              </a:rPr>
              <a:t>suited.Time</a:t>
            </a:r>
            <a:r>
              <a:rPr lang="en-GB" sz="1100" dirty="0">
                <a:solidFill>
                  <a:schemeClr val="dk1"/>
                </a:solidFill>
                <a:latin typeface="Lora"/>
                <a:ea typeface="Lora"/>
                <a:cs typeface="Lora"/>
                <a:sym typeface="Lora"/>
              </a:rPr>
              <a:t> Out created three digital features for key summer occasions—Sporting Events, Al Fresco Gatherings, and Epic Nights Out—integrating H&amp;M’s clothing with top UK event recommendations. The "Al Fresco Events" feature saw the highest CTR at 9.26%, with 43 saves and 32 shares. Time Out also produced Instagram stories and an organic Facebook post, all performing well and driving traffic to the features.</a:t>
            </a:r>
          </a:p>
          <a:p>
            <a:pPr marL="0" lvl="0" indent="0" algn="l" rtl="0">
              <a:lnSpc>
                <a:spcPct val="120000"/>
              </a:lnSpc>
              <a:spcBef>
                <a:spcPts val="600"/>
              </a:spcBef>
              <a:spcAft>
                <a:spcPts val="0"/>
              </a:spcAft>
              <a:buClr>
                <a:schemeClr val="dk1"/>
              </a:buClr>
              <a:buSzPts val="1100"/>
              <a:buNone/>
            </a:pPr>
            <a:r>
              <a:rPr lang="en-GB" sz="1600" dirty="0">
                <a:solidFill>
                  <a:schemeClr val="dk2"/>
                </a:solidFill>
                <a:latin typeface="Lexend Deca SemiBold"/>
                <a:ea typeface="Lexend Deca SemiBold"/>
                <a:cs typeface="Lexend Deca SemiBold"/>
                <a:sym typeface="Lexend Deca SemiBold"/>
              </a:rPr>
              <a:t>The Results</a:t>
            </a:r>
            <a:endParaRPr dirty="0"/>
          </a:p>
          <a:p>
            <a:pPr marL="171450" lvl="0" indent="-171450" algn="l" rtl="0">
              <a:lnSpc>
                <a:spcPct val="110000"/>
              </a:lnSpc>
              <a:spcBef>
                <a:spcPts val="600"/>
              </a:spcBef>
              <a:spcAft>
                <a:spcPts val="0"/>
              </a:spcAft>
              <a:buFont typeface="Arial" panose="020B0604020202020204" pitchFamily="34" charset="0"/>
              <a:buChar char="•"/>
            </a:pPr>
            <a:r>
              <a:rPr lang="en-GB" sz="1100" dirty="0">
                <a:solidFill>
                  <a:schemeClr val="dk1"/>
                </a:solidFill>
                <a:latin typeface="Lora"/>
                <a:ea typeface="Lora"/>
                <a:cs typeface="Lora"/>
                <a:sym typeface="Lora"/>
              </a:rPr>
              <a:t>The campaign effectively aligned H&amp;M’s men's occasion wear with Time Out’s event recommendations, blending fashion and lifestyle content.</a:t>
            </a:r>
          </a:p>
          <a:p>
            <a:pPr marL="171450" lvl="0" indent="-171450" algn="l" rtl="0">
              <a:lnSpc>
                <a:spcPct val="110000"/>
              </a:lnSpc>
              <a:spcBef>
                <a:spcPts val="600"/>
              </a:spcBef>
              <a:spcAft>
                <a:spcPts val="0"/>
              </a:spcAft>
              <a:buFont typeface="Arial" panose="020B0604020202020204" pitchFamily="34" charset="0"/>
              <a:buChar char="•"/>
            </a:pPr>
            <a:r>
              <a:rPr lang="en-GB" sz="1100" dirty="0">
                <a:solidFill>
                  <a:schemeClr val="dk1"/>
                </a:solidFill>
                <a:latin typeface="Lora"/>
                <a:ea typeface="Lora"/>
                <a:cs typeface="Lora"/>
                <a:sym typeface="Lora"/>
              </a:rPr>
              <a:t>Tailored digital features and social media placements successfully engaged Time Out’s male audience.</a:t>
            </a:r>
          </a:p>
          <a:p>
            <a:pPr marL="171450" lvl="0" indent="-171450" algn="l" rtl="0">
              <a:lnSpc>
                <a:spcPct val="110000"/>
              </a:lnSpc>
              <a:spcBef>
                <a:spcPts val="600"/>
              </a:spcBef>
              <a:spcAft>
                <a:spcPts val="0"/>
              </a:spcAft>
              <a:buFont typeface="Arial" panose="020B0604020202020204" pitchFamily="34" charset="0"/>
              <a:buChar char="•"/>
            </a:pPr>
            <a:r>
              <a:rPr lang="en-GB" sz="1100" dirty="0">
                <a:solidFill>
                  <a:schemeClr val="dk1"/>
                </a:solidFill>
                <a:latin typeface="Lora"/>
                <a:ea typeface="Lora"/>
                <a:cs typeface="Lora"/>
                <a:sym typeface="Lora"/>
              </a:rPr>
              <a:t>Instagram stories and interactive polls drove traffic, showcasing the impact of organic social media.</a:t>
            </a:r>
          </a:p>
          <a:p>
            <a:pPr marL="171450" lvl="0" indent="-171450" algn="l" rtl="0">
              <a:lnSpc>
                <a:spcPct val="110000"/>
              </a:lnSpc>
              <a:spcBef>
                <a:spcPts val="600"/>
              </a:spcBef>
              <a:spcAft>
                <a:spcPts val="0"/>
              </a:spcAft>
              <a:buFont typeface="Arial" panose="020B0604020202020204" pitchFamily="34" charset="0"/>
              <a:buChar char="•"/>
            </a:pPr>
            <a:r>
              <a:rPr lang="en-GB" sz="1100" dirty="0">
                <a:solidFill>
                  <a:schemeClr val="dk1"/>
                </a:solidFill>
                <a:latin typeface="Lora"/>
                <a:ea typeface="Lora"/>
                <a:cs typeface="Lora"/>
                <a:sym typeface="Lora"/>
              </a:rPr>
              <a:t>The campaign achieved over 3 million impressions, 1.5 million reach, and a 12% engagement rate, boosting H&amp;M's brand awareness and credibility.</a:t>
            </a:r>
            <a:endParaRPr lang="en-GB" dirty="0"/>
          </a:p>
        </p:txBody>
      </p:sp>
      <p:pic>
        <p:nvPicPr>
          <p:cNvPr id="14" name="Google Shape;408;p37">
            <a:extLst>
              <a:ext uri="{FF2B5EF4-FFF2-40B4-BE49-F238E27FC236}">
                <a16:creationId xmlns:a16="http://schemas.microsoft.com/office/drawing/2014/main" id="{D36C9FFC-E777-0496-A1CA-C8062064D2AE}"/>
              </a:ext>
            </a:extLst>
          </p:cNvPr>
          <p:cNvPicPr preferRelativeResize="0">
            <a:picLocks noGrp="1"/>
          </p:cNvPicPr>
          <p:nvPr>
            <p:ph type="pic" idx="4"/>
          </p:nvPr>
        </p:nvPicPr>
        <p:blipFill rotWithShape="1">
          <a:blip r:embed="rId4">
            <a:alphaModFix/>
          </a:blip>
          <a:srcRect l="6744" t="2585" r="38193" b="8076"/>
          <a:stretch/>
        </p:blipFill>
        <p:spPr>
          <a:xfrm>
            <a:off x="8445500" y="1914525"/>
            <a:ext cx="3355975" cy="3632200"/>
          </a:xfrm>
          <a:prstGeom prst="rect">
            <a:avLst/>
          </a:prstGeom>
          <a:noFill/>
          <a:ln>
            <a:noFill/>
          </a:ln>
        </p:spPr>
      </p:pic>
      <p:pic>
        <p:nvPicPr>
          <p:cNvPr id="1030" name="Picture 6" descr="H&amp;M Logo PNG Transparent &amp; SVG Vector - Freebie Supply">
            <a:extLst>
              <a:ext uri="{FF2B5EF4-FFF2-40B4-BE49-F238E27FC236}">
                <a16:creationId xmlns:a16="http://schemas.microsoft.com/office/drawing/2014/main" id="{880E4C39-55A5-3659-8F4C-EB4B8C82F5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8398" y="610566"/>
            <a:ext cx="1055370" cy="725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Custom Design">
  <a:themeElements>
    <a:clrScheme name="PPA">
      <a:dk1>
        <a:srgbClr val="30373F"/>
      </a:dk1>
      <a:lt1>
        <a:srgbClr val="E9E2DB"/>
      </a:lt1>
      <a:dk2>
        <a:srgbClr val="5600E1"/>
      </a:dk2>
      <a:lt2>
        <a:srgbClr val="E9E2DB"/>
      </a:lt2>
      <a:accent1>
        <a:srgbClr val="FF6025"/>
      </a:accent1>
      <a:accent2>
        <a:srgbClr val="FFACB8"/>
      </a:accent2>
      <a:accent3>
        <a:srgbClr val="5600E1"/>
      </a:accent3>
      <a:accent4>
        <a:srgbClr val="E9E2DB"/>
      </a:accent4>
      <a:accent5>
        <a:srgbClr val="30373F"/>
      </a:accent5>
      <a:accent6>
        <a:srgbClr val="FFB59B"/>
      </a:accent6>
      <a:hlink>
        <a:srgbClr val="FF6025"/>
      </a:hlink>
      <a:folHlink>
        <a:srgbClr val="FFAC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610442a4-1f6f-42f7-b604-54c2340d1bb4">YWK6HU3KRPTH-1916112913-56991</_dlc_DocId>
    <lcf76f155ced4ddcb4097134ff3c332f xmlns="4b6c9c3d-280d-406b-bce5-57a15c848e0d">
      <Terms xmlns="http://schemas.microsoft.com/office/infopath/2007/PartnerControls"/>
    </lcf76f155ced4ddcb4097134ff3c332f>
    <TaxCatchAll xmlns="610442a4-1f6f-42f7-b604-54c2340d1bb4" xsi:nil="true"/>
    <_dlc_DocIdUrl xmlns="610442a4-1f6f-42f7-b604-54c2340d1bb4">
      <Url>https://ppaltd.sharepoint.com/sites/Magnetic/_layouts/15/DocIdRedir.aspx?ID=YWK6HU3KRPTH-1916112913-56991</Url>
      <Description>YWK6HU3KRPTH-1916112913-56991</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BE65FF47A3D046BCC2F23E261C24B6" ma:contentTypeVersion="18" ma:contentTypeDescription="Create a new document." ma:contentTypeScope="" ma:versionID="18624abb6c315a7372c68c3bc6bb4b77">
  <xsd:schema xmlns:xsd="http://www.w3.org/2001/XMLSchema" xmlns:xs="http://www.w3.org/2001/XMLSchema" xmlns:p="http://schemas.microsoft.com/office/2006/metadata/properties" xmlns:ns2="610442a4-1f6f-42f7-b604-54c2340d1bb4" xmlns:ns3="4b6c9c3d-280d-406b-bce5-57a15c848e0d" targetNamespace="http://schemas.microsoft.com/office/2006/metadata/properties" ma:root="true" ma:fieldsID="00f8cdfe99427a68477a82b7f0b4fc9b" ns2:_="" ns3:_="">
    <xsd:import namespace="610442a4-1f6f-42f7-b604-54c2340d1bb4"/>
    <xsd:import namespace="4b6c9c3d-280d-406b-bce5-57a15c848e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2:SharedWithUsers" minOccurs="0"/>
                <xsd:element ref="ns2:SharedWithDetail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442a4-1f6f-42f7-b604-54c2340d1b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dbb02e8-69ee-464d-a4d0-892b5893a829}" ma:internalName="TaxCatchAll" ma:showField="CatchAllData" ma:web="610442a4-1f6f-42f7-b604-54c2340d1b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6c9c3d-280d-406b-bce5-57a15c848e0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1688b651-f5c6-494b-ad33-e0914d30de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0CF747-C145-4A80-9F4E-087D334AD748}">
  <ds:schemaRefs>
    <ds:schemaRef ds:uri="4b6c9c3d-280d-406b-bce5-57a15c848e0d"/>
    <ds:schemaRef ds:uri="http://purl.org/dc/elements/1.1/"/>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610442a4-1f6f-42f7-b604-54c2340d1bb4"/>
    <ds:schemaRef ds:uri="http://purl.org/dc/dcmitype/"/>
    <ds:schemaRef ds:uri="http://purl.org/dc/terms/"/>
  </ds:schemaRefs>
</ds:datastoreItem>
</file>

<file path=customXml/itemProps2.xml><?xml version="1.0" encoding="utf-8"?>
<ds:datastoreItem xmlns:ds="http://schemas.openxmlformats.org/officeDocument/2006/customXml" ds:itemID="{A5EFEC75-A299-49CE-9B47-B9E1F494BB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0442a4-1f6f-42f7-b604-54c2340d1bb4"/>
    <ds:schemaRef ds:uri="4b6c9c3d-280d-406b-bce5-57a15c848e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A50973-AC28-4EED-BF90-913FA818CE04}">
  <ds:schemaRefs>
    <ds:schemaRef ds:uri="http://schemas.microsoft.com/sharepoint/events"/>
  </ds:schemaRefs>
</ds:datastoreItem>
</file>

<file path=customXml/itemProps4.xml><?xml version="1.0" encoding="utf-8"?>
<ds:datastoreItem xmlns:ds="http://schemas.openxmlformats.org/officeDocument/2006/customXml" ds:itemID="{A7F2DCD0-8D59-429B-A4BF-BD91F679CE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TotalTime>
  <Words>958</Words>
  <Application>Microsoft Office PowerPoint</Application>
  <PresentationFormat>Widescreen</PresentationFormat>
  <Paragraphs>47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Lora</vt:lpstr>
      <vt:lpstr>Lexend Deca SemiBold</vt:lpstr>
      <vt:lpstr>Arial</vt:lpstr>
      <vt:lpstr>Lora SemiBold</vt:lpstr>
      <vt:lpstr>Calibri</vt:lpstr>
      <vt:lpstr>Custom Design</vt:lpstr>
      <vt:lpstr>H&amp;M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Bauer Media x Go Fund Me</dc:title>
  <dc:creator>Gareth Jones</dc:creator>
  <cp:lastModifiedBy>Gareth Jones</cp:lastModifiedBy>
  <cp:revision>2</cp:revision>
  <dcterms:created xsi:type="dcterms:W3CDTF">2022-07-07T10:16:09Z</dcterms:created>
  <dcterms:modified xsi:type="dcterms:W3CDTF">2024-09-11T11:02:13Z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0x010100D7BE65FF47A3D046BCC2F23E261C24B6</vt:lpwstr>
  </property>
  <property fmtid="{D5CDD505-2E9C-101B-9397-08002B2CF9AE}" pid="3" name="MediaServiceImageTags">
    <vt:lpwstr/>
  </property>
  <property fmtid="{D5CDD505-2E9C-101B-9397-08002B2CF9AE}" pid="4" name="_dlc_DocIdItemGuid">
    <vt:lpwstr>63aae766-1199-4016-b7c5-26aa8eba4749</vt:lpwstr>
  </property>
</Properties>
</file>