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6"/>
  </p:notesMasterIdLst>
  <p:sldIdLst>
    <p:sldId id="257" r:id="rId5"/>
  </p:sldIdLst>
  <p:sldSz cx="12192000" cy="6858000"/>
  <p:notesSz cx="6858000" cy="9144000"/>
  <p:embeddedFontLst>
    <p:embeddedFont>
      <p:font typeface="Lexend Deca SemiBold" pitchFamily="2" charset="0"/>
      <p:regular r:id="rId7"/>
      <p:bold r:id="rId8"/>
    </p:embeddedFont>
    <p:embeddedFont>
      <p:font typeface="Lora" pitchFamily="2" charset="0"/>
      <p:regular r:id="rId9"/>
      <p:bold r:id="rId10"/>
      <p:italic r:id="rId11"/>
      <p:boldItalic r:id="rId12"/>
    </p:embeddedFont>
    <p:embeddedFont>
      <p:font typeface="Lora SemiBold" pitchFamily="2" charset="0"/>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5" roundtripDataSignature="AMtx7mgXGZxpghHLYbW1XkMf1Z4rDXa2v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66582D-0381-4C5E-AA79-F413FCD7C60E}" v="34" dt="2024-08-27T15:58:49.3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320" autoAdjust="0"/>
  </p:normalViewPr>
  <p:slideViewPr>
    <p:cSldViewPr snapToGrid="0">
      <p:cViewPr varScale="1">
        <p:scale>
          <a:sx n="72" d="100"/>
          <a:sy n="72" d="100"/>
        </p:scale>
        <p:origin x="1075"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1.xml"/><Relationship Id="rId15" Type="http://customschemas.google.com/relationships/presentationmetadata" Target="metadata"/><Relationship Id="rId10" Type="http://schemas.openxmlformats.org/officeDocument/2006/relationships/font" Target="fonts/font4.fntdata"/><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font" Target="fonts/font3.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reth Jones" userId="1df24133-20b6-4195-96c6-3f102268981c" providerId="ADAL" clId="{5866582D-0381-4C5E-AA79-F413FCD7C60E}"/>
    <pc:docChg chg="undo custSel delSld modSld modMainMaster">
      <pc:chgData name="Gareth Jones" userId="1df24133-20b6-4195-96c6-3f102268981c" providerId="ADAL" clId="{5866582D-0381-4C5E-AA79-F413FCD7C60E}" dt="2024-05-03T14:40:50.935" v="44" actId="1076"/>
      <pc:docMkLst>
        <pc:docMk/>
      </pc:docMkLst>
      <pc:sldChg chg="del">
        <pc:chgData name="Gareth Jones" userId="1df24133-20b6-4195-96c6-3f102268981c" providerId="ADAL" clId="{5866582D-0381-4C5E-AA79-F413FCD7C60E}" dt="2024-05-03T14:37:18.910" v="18" actId="47"/>
        <pc:sldMkLst>
          <pc:docMk/>
          <pc:sldMk cId="0" sldId="256"/>
        </pc:sldMkLst>
      </pc:sldChg>
      <pc:sldChg chg="addSp delSp modSp mod">
        <pc:chgData name="Gareth Jones" userId="1df24133-20b6-4195-96c6-3f102268981c" providerId="ADAL" clId="{5866582D-0381-4C5E-AA79-F413FCD7C60E}" dt="2024-05-03T14:40:50.935" v="44" actId="1076"/>
        <pc:sldMkLst>
          <pc:docMk/>
          <pc:sldMk cId="0" sldId="257"/>
        </pc:sldMkLst>
        <pc:spChg chg="add del mod">
          <ac:chgData name="Gareth Jones" userId="1df24133-20b6-4195-96c6-3f102268981c" providerId="ADAL" clId="{5866582D-0381-4C5E-AA79-F413FCD7C60E}" dt="2024-05-03T14:37:55.413" v="21" actId="478"/>
          <ac:spMkLst>
            <pc:docMk/>
            <pc:sldMk cId="0" sldId="257"/>
            <ac:spMk id="3" creationId="{7D748066-EB3E-6125-AC64-FEB00B93EB65}"/>
          </ac:spMkLst>
        </pc:spChg>
        <pc:spChg chg="add del mod">
          <ac:chgData name="Gareth Jones" userId="1df24133-20b6-4195-96c6-3f102268981c" providerId="ADAL" clId="{5866582D-0381-4C5E-AA79-F413FCD7C60E}" dt="2024-04-30T08:06:10.521" v="1" actId="931"/>
          <ac:spMkLst>
            <pc:docMk/>
            <pc:sldMk cId="0" sldId="257"/>
            <ac:spMk id="3" creationId="{81AF185F-586D-849E-44B6-B8FEA7918891}"/>
          </ac:spMkLst>
        </pc:spChg>
        <pc:spChg chg="add del mod">
          <ac:chgData name="Gareth Jones" userId="1df24133-20b6-4195-96c6-3f102268981c" providerId="ADAL" clId="{5866582D-0381-4C5E-AA79-F413FCD7C60E}" dt="2024-04-30T08:07:46.214" v="16" actId="478"/>
          <ac:spMkLst>
            <pc:docMk/>
            <pc:sldMk cId="0" sldId="257"/>
            <ac:spMk id="7" creationId="{3CE3DED8-4AAC-8A87-3C33-B977F13E45BB}"/>
          </ac:spMkLst>
        </pc:spChg>
        <pc:picChg chg="add mod">
          <ac:chgData name="Gareth Jones" userId="1df24133-20b6-4195-96c6-3f102268981c" providerId="ADAL" clId="{5866582D-0381-4C5E-AA79-F413FCD7C60E}" dt="2024-05-03T14:40:28.480" v="35" actId="1076"/>
          <ac:picMkLst>
            <pc:docMk/>
            <pc:sldMk cId="0" sldId="257"/>
            <ac:picMk id="4" creationId="{F5DC5EED-5CE8-CF46-5CBA-0D535C496B10}"/>
          </ac:picMkLst>
        </pc:picChg>
        <pc:picChg chg="add mod modCrop">
          <ac:chgData name="Gareth Jones" userId="1df24133-20b6-4195-96c6-3f102268981c" providerId="ADAL" clId="{5866582D-0381-4C5E-AA79-F413FCD7C60E}" dt="2024-04-30T08:06:42.991" v="9" actId="18131"/>
          <ac:picMkLst>
            <pc:docMk/>
            <pc:sldMk cId="0" sldId="257"/>
            <ac:picMk id="5" creationId="{9290328E-9200-F1E2-B0DE-EBF5304377FB}"/>
          </ac:picMkLst>
        </pc:picChg>
        <pc:picChg chg="add mod">
          <ac:chgData name="Gareth Jones" userId="1df24133-20b6-4195-96c6-3f102268981c" providerId="ADAL" clId="{5866582D-0381-4C5E-AA79-F413FCD7C60E}" dt="2024-05-03T14:40:06.452" v="30"/>
          <ac:picMkLst>
            <pc:docMk/>
            <pc:sldMk cId="0" sldId="257"/>
            <ac:picMk id="6" creationId="{CB5D9327-22B8-8510-103F-8EB3119DA8E7}"/>
          </ac:picMkLst>
        </pc:picChg>
        <pc:picChg chg="del">
          <ac:chgData name="Gareth Jones" userId="1df24133-20b6-4195-96c6-3f102268981c" providerId="ADAL" clId="{5866582D-0381-4C5E-AA79-F413FCD7C60E}" dt="2024-05-03T14:37:44.968" v="19" actId="478"/>
          <ac:picMkLst>
            <pc:docMk/>
            <pc:sldMk cId="0" sldId="257"/>
            <ac:picMk id="80" creationId="{00000000-0000-0000-0000-000000000000}"/>
          </ac:picMkLst>
        </pc:picChg>
        <pc:picChg chg="del">
          <ac:chgData name="Gareth Jones" userId="1df24133-20b6-4195-96c6-3f102268981c" providerId="ADAL" clId="{5866582D-0381-4C5E-AA79-F413FCD7C60E}" dt="2024-04-30T08:07:45.005" v="15" actId="478"/>
          <ac:picMkLst>
            <pc:docMk/>
            <pc:sldMk cId="0" sldId="257"/>
            <ac:picMk id="81" creationId="{00000000-0000-0000-0000-000000000000}"/>
          </ac:picMkLst>
        </pc:picChg>
        <pc:picChg chg="del">
          <ac:chgData name="Gareth Jones" userId="1df24133-20b6-4195-96c6-3f102268981c" providerId="ADAL" clId="{5866582D-0381-4C5E-AA79-F413FCD7C60E}" dt="2024-04-30T08:03:06.075" v="0" actId="478"/>
          <ac:picMkLst>
            <pc:docMk/>
            <pc:sldMk cId="0" sldId="257"/>
            <ac:picMk id="82" creationId="{00000000-0000-0000-0000-000000000000}"/>
          </ac:picMkLst>
        </pc:picChg>
        <pc:picChg chg="add mod">
          <ac:chgData name="Gareth Jones" userId="1df24133-20b6-4195-96c6-3f102268981c" providerId="ADAL" clId="{5866582D-0381-4C5E-AA79-F413FCD7C60E}" dt="2024-05-03T14:40:50.935" v="44" actId="1076"/>
          <ac:picMkLst>
            <pc:docMk/>
            <pc:sldMk cId="0" sldId="257"/>
            <ac:picMk id="1026" creationId="{EEB0C6C9-6882-49D0-BEFB-64EE4B384391}"/>
          </ac:picMkLst>
        </pc:picChg>
        <pc:picChg chg="add mod">
          <ac:chgData name="Gareth Jones" userId="1df24133-20b6-4195-96c6-3f102268981c" providerId="ADAL" clId="{5866582D-0381-4C5E-AA79-F413FCD7C60E}" dt="2024-05-03T14:40:34.137" v="36" actId="1076"/>
          <ac:picMkLst>
            <pc:docMk/>
            <pc:sldMk cId="0" sldId="257"/>
            <ac:picMk id="1028" creationId="{CC1C9A9D-27C2-E066-EC39-15ADEB30B7EC}"/>
          </ac:picMkLst>
        </pc:picChg>
      </pc:sldChg>
      <pc:sldMasterChg chg="delSldLayout modSldLayout">
        <pc:chgData name="Gareth Jones" userId="1df24133-20b6-4195-96c6-3f102268981c" providerId="ADAL" clId="{5866582D-0381-4C5E-AA79-F413FCD7C60E}" dt="2024-05-03T14:37:51.529" v="20" actId="478"/>
        <pc:sldMasterMkLst>
          <pc:docMk/>
          <pc:sldMasterMk cId="0" sldId="2147483648"/>
        </pc:sldMasterMkLst>
        <pc:sldLayoutChg chg="del">
          <pc:chgData name="Gareth Jones" userId="1df24133-20b6-4195-96c6-3f102268981c" providerId="ADAL" clId="{5866582D-0381-4C5E-AA79-F413FCD7C60E}" dt="2024-05-03T14:37:18.910" v="18" actId="47"/>
          <pc:sldLayoutMkLst>
            <pc:docMk/>
            <pc:sldMasterMk cId="0" sldId="2147483648"/>
            <pc:sldLayoutMk cId="0" sldId="2147483649"/>
          </pc:sldLayoutMkLst>
        </pc:sldLayoutChg>
        <pc:sldLayoutChg chg="delSp mod">
          <pc:chgData name="Gareth Jones" userId="1df24133-20b6-4195-96c6-3f102268981c" providerId="ADAL" clId="{5866582D-0381-4C5E-AA79-F413FCD7C60E}" dt="2024-05-03T14:37:51.529" v="20" actId="478"/>
          <pc:sldLayoutMkLst>
            <pc:docMk/>
            <pc:sldMasterMk cId="0" sldId="2147483648"/>
            <pc:sldLayoutMk cId="0" sldId="2147483650"/>
          </pc:sldLayoutMkLst>
          <pc:spChg chg="del">
            <ac:chgData name="Gareth Jones" userId="1df24133-20b6-4195-96c6-3f102268981c" providerId="ADAL" clId="{5866582D-0381-4C5E-AA79-F413FCD7C60E}" dt="2024-05-03T14:37:51.529" v="20" actId="478"/>
            <ac:spMkLst>
              <pc:docMk/>
              <pc:sldMasterMk cId="0" sldId="2147483648"/>
              <pc:sldLayoutMk cId="0" sldId="2147483650"/>
              <ac:spMk id="15" creationId="{00000000-0000-0000-0000-000000000000}"/>
            </ac:spMkLst>
          </pc:spChg>
          <pc:spChg chg="del">
            <ac:chgData name="Gareth Jones" userId="1df24133-20b6-4195-96c6-3f102268981c" providerId="ADAL" clId="{5866582D-0381-4C5E-AA79-F413FCD7C60E}" dt="2024-05-03T14:37:51.529" v="20" actId="478"/>
            <ac:spMkLst>
              <pc:docMk/>
              <pc:sldMasterMk cId="0" sldId="2147483648"/>
              <pc:sldLayoutMk cId="0" sldId="2147483650"/>
              <ac:spMk id="16"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600"/>
              </a:spcBef>
              <a:spcAft>
                <a:spcPts val="0"/>
              </a:spcAft>
              <a:buClr>
                <a:schemeClr val="dk1"/>
              </a:buClr>
              <a:buSzPts val="1100"/>
              <a:buFont typeface="Arial"/>
              <a:buNone/>
            </a:pPr>
            <a:r>
              <a:rPr lang="en-GB" sz="1100" b="1" dirty="0">
                <a:solidFill>
                  <a:srgbClr val="434343"/>
                </a:solidFill>
                <a:latin typeface="Arial"/>
                <a:ea typeface="Arial"/>
                <a:cs typeface="Arial"/>
                <a:sym typeface="Arial"/>
              </a:rPr>
              <a:t>Key Takeaways</a:t>
            </a:r>
            <a:endParaRPr sz="1100" b="1" dirty="0">
              <a:solidFill>
                <a:srgbClr val="434343"/>
              </a:solidFill>
              <a:latin typeface="Arial"/>
              <a:ea typeface="Arial"/>
              <a:cs typeface="Arial"/>
              <a:sym typeface="Arial"/>
            </a:endParaRPr>
          </a:p>
          <a:p>
            <a:pPr marL="457200" lvl="0" indent="-298450" algn="l" rtl="0">
              <a:lnSpc>
                <a:spcPct val="115000"/>
              </a:lnSpc>
              <a:spcBef>
                <a:spcPts val="1600"/>
              </a:spcBef>
              <a:spcAft>
                <a:spcPts val="0"/>
              </a:spcAft>
              <a:buClr>
                <a:schemeClr val="dk1"/>
              </a:buClr>
              <a:buSzPts val="1100"/>
              <a:buChar char="●"/>
            </a:pPr>
            <a:r>
              <a:rPr lang="en-GB" sz="1100" dirty="0">
                <a:latin typeface="Arial"/>
                <a:ea typeface="Arial"/>
                <a:cs typeface="Arial"/>
                <a:sym typeface="Arial"/>
              </a:rPr>
              <a:t>Lidl faced a supermarket price war in the run up to Christmas and needed to stand out.</a:t>
            </a:r>
            <a:endParaRPr sz="1100"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dirty="0">
                <a:latin typeface="Arial"/>
                <a:ea typeface="Arial"/>
                <a:cs typeface="Arial"/>
                <a:sym typeface="Arial"/>
              </a:rPr>
              <a:t>Lidl Bear was launched amid much fanfare across news media, TV, socials and magazine Christmas editions.</a:t>
            </a:r>
            <a:endParaRPr sz="1100"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dirty="0">
                <a:latin typeface="Arial"/>
                <a:ea typeface="Arial"/>
                <a:cs typeface="Arial"/>
                <a:sym typeface="Arial"/>
              </a:rPr>
              <a:t>Lidl recorded its highest ever market share and stole a combined £123.4m of supermarket revenue from the Big 4 grocers.</a:t>
            </a:r>
            <a:endParaRPr sz="1100"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GB" sz="1100" b="1" dirty="0">
                <a:solidFill>
                  <a:srgbClr val="434343"/>
                </a:solidFill>
                <a:latin typeface="Arial"/>
                <a:ea typeface="Arial"/>
                <a:cs typeface="Arial"/>
                <a:sym typeface="Arial"/>
              </a:rPr>
              <a:t>The Challenge</a:t>
            </a:r>
            <a:endParaRPr sz="1100" b="1" dirty="0">
              <a:solidFill>
                <a:srgbClr val="434343"/>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GB" sz="1100" dirty="0">
                <a:latin typeface="Arial"/>
                <a:ea typeface="Arial"/>
                <a:cs typeface="Arial"/>
                <a:sym typeface="Arial"/>
              </a:rPr>
              <a:t>The cost-of-living crisis and double-digit inflation usually helps a discount supermarket grow, but Lidl faced an intense price war. The Big Four were competing aggressively on price, so Lidl’s natural advantage was diminished. Marketing and branding had to work even harder to maintain growth. For Lidl to win shoppers over during Christmas when trading up is a tradition, they needed to believe the quality was good enough for their Christmas.</a:t>
            </a:r>
            <a:endParaRPr sz="1100" dirty="0">
              <a:latin typeface="Arial"/>
              <a:ea typeface="Arial"/>
              <a:cs typeface="Arial"/>
              <a:sym typeface="Arial"/>
            </a:endParaRPr>
          </a:p>
          <a:p>
            <a:pPr marL="0" lvl="0" indent="0" algn="l" rtl="0">
              <a:lnSpc>
                <a:spcPct val="115000"/>
              </a:lnSpc>
              <a:spcBef>
                <a:spcPts val="1600"/>
              </a:spcBef>
              <a:spcAft>
                <a:spcPts val="0"/>
              </a:spcAft>
              <a:buClr>
                <a:schemeClr val="dk1"/>
              </a:buClr>
              <a:buSzPts val="1100"/>
              <a:buFont typeface="Arial"/>
              <a:buNone/>
            </a:pPr>
            <a:r>
              <a:rPr lang="en-GB" sz="1100" b="1" dirty="0">
                <a:solidFill>
                  <a:srgbClr val="434343"/>
                </a:solidFill>
                <a:latin typeface="Arial"/>
                <a:ea typeface="Arial"/>
                <a:cs typeface="Arial"/>
                <a:sym typeface="Arial"/>
              </a:rPr>
              <a:t>The Plan/Execution</a:t>
            </a:r>
            <a:endParaRPr sz="1100" b="1" dirty="0">
              <a:solidFill>
                <a:srgbClr val="434343"/>
              </a:solidFill>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GB" sz="1100">
                <a:latin typeface="Arial"/>
                <a:ea typeface="Arial"/>
                <a:cs typeface="Arial"/>
                <a:sym typeface="Arial"/>
              </a:rPr>
              <a:t>In the run up to Christmas 2022, Lidl took the fight to the Big Four with a classic underdog story, launching the mute Lidl Bear. </a:t>
            </a:r>
            <a:r>
              <a:rPr lang="en-GB" sz="1100" dirty="0">
                <a:latin typeface="Arial"/>
                <a:ea typeface="Arial"/>
                <a:cs typeface="Arial"/>
                <a:sym typeface="Arial"/>
              </a:rPr>
              <a:t>His story begins when a dad accidentally shrinks his Lidl jumper in the wash, and his young daughter has the ingenious idea of putting it on her teddy bear.</a:t>
            </a:r>
            <a:endParaRPr sz="1100"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GB" sz="1100" dirty="0">
                <a:latin typeface="Arial"/>
                <a:ea typeface="Arial"/>
                <a:cs typeface="Arial"/>
                <a:sym typeface="Arial"/>
              </a:rPr>
              <a:t>Borrowing from OTT celebrity culture, Lidl Bear was launched in news brands, optimally placed for storytelling and breaking news. Showbiz reporters from The Daily Mail, Metro, Daily Mirror, Daily Express and Daily Star interviewed Lidl Bear and the fake news story was splashed on their inside front covers, a media first.</a:t>
            </a:r>
            <a:endParaRPr sz="1100"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GB" sz="1100" dirty="0">
                <a:latin typeface="Arial"/>
                <a:ea typeface="Arial"/>
                <a:cs typeface="Arial"/>
                <a:sym typeface="Arial"/>
              </a:rPr>
              <a:t>Integrated half pages the day before teased readers about Lidl Bear’s arrival. ‘Who IS Lidl Bear?’ went viral on Meta &amp; Twitter, as Twitter’s like button was turned into Bear’s face.</a:t>
            </a:r>
            <a:endParaRPr sz="1100"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GB" sz="1100" dirty="0">
                <a:latin typeface="Arial"/>
                <a:ea typeface="Arial"/>
                <a:cs typeface="Arial"/>
                <a:sym typeface="Arial"/>
              </a:rPr>
              <a:t>With ITV, six primetime blipverts were created to hype the nation’s next big icon. A branded IP partnership with ITV revealed Lidl’s Bear to the nation during Coronation Street, just as social channels erupted on Snap, Twitter &amp; Twitch and digital news brands. Bear became a mainstay of big TV moments with spots in Gogglebox &amp; I’m a Celeb.</a:t>
            </a:r>
            <a:endParaRPr sz="1100"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GB" sz="1100" dirty="0">
                <a:latin typeface="Arial"/>
                <a:ea typeface="Arial"/>
                <a:cs typeface="Arial"/>
                <a:sym typeface="Arial"/>
              </a:rPr>
              <a:t>Bear then hit new heights of fame, appearing as a cover star on some of the biggest magazine Christmas editions. Cover wrap dominations ran on the Winter Food Specials of Hello! Magazine and OK! Magazine and the coveted Inside Front Cover Gatefold of the Radio Times Christmas Edition, with additional exposure on the Christmas Day and Boxing Day TV Listings spreads.</a:t>
            </a:r>
            <a:endParaRPr sz="1100"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GB" sz="1100" dirty="0">
                <a:latin typeface="Arial"/>
                <a:ea typeface="Arial"/>
                <a:cs typeface="Arial"/>
                <a:sym typeface="Arial"/>
              </a:rPr>
              <a:t>Instead of selling the bears in store, customers were invited to donate their toys to those less fortunate, through a nationwide Toy Bank Donation in Lidl stores.</a:t>
            </a:r>
            <a:endParaRPr sz="1100" dirty="0">
              <a:latin typeface="Arial"/>
              <a:ea typeface="Arial"/>
              <a:cs typeface="Arial"/>
              <a:sym typeface="Arial"/>
            </a:endParaRPr>
          </a:p>
          <a:p>
            <a:pPr marL="0" lvl="0" indent="0" algn="l" rtl="0">
              <a:lnSpc>
                <a:spcPct val="115000"/>
              </a:lnSpc>
              <a:spcBef>
                <a:spcPts val="1600"/>
              </a:spcBef>
              <a:spcAft>
                <a:spcPts val="0"/>
              </a:spcAft>
              <a:buClr>
                <a:schemeClr val="dk1"/>
              </a:buClr>
              <a:buSzPts val="1100"/>
              <a:buFont typeface="Arial"/>
              <a:buNone/>
            </a:pPr>
            <a:r>
              <a:rPr lang="en-GB" sz="1100" b="1" dirty="0">
                <a:solidFill>
                  <a:srgbClr val="434343"/>
                </a:solidFill>
                <a:latin typeface="Arial"/>
                <a:ea typeface="Arial"/>
                <a:cs typeface="Arial"/>
                <a:sym typeface="Arial"/>
              </a:rPr>
              <a:t>Results</a:t>
            </a:r>
            <a:endParaRPr sz="1100" b="1" dirty="0">
              <a:solidFill>
                <a:srgbClr val="434343"/>
              </a:solidFill>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en-GB" sz="1100" dirty="0">
                <a:latin typeface="Arial"/>
                <a:ea typeface="Arial"/>
                <a:cs typeface="Arial"/>
                <a:sym typeface="Arial"/>
              </a:rPr>
              <a:t>Lidl Bear came third on the Campaign Christmas advert charts, but importantly beating supermarket averages for Recognition (+13%), Attribution (+23%) and Cut-through (27%), despite being joint-fourth for category SOV.</a:t>
            </a:r>
            <a:endParaRPr sz="1100"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dirty="0">
                <a:latin typeface="Arial"/>
                <a:ea typeface="Arial"/>
                <a:cs typeface="Arial"/>
                <a:sym typeface="Arial"/>
              </a:rPr>
              <a:t>Despite a 6-year head start, Lidl Bear achieved a greater brand attribution than Aldi’s Kevin the Carrot.</a:t>
            </a:r>
            <a:endParaRPr sz="1100" dirty="0">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Font typeface="Times New Roman"/>
              <a:buChar char="●"/>
            </a:pPr>
            <a:r>
              <a:rPr lang="en-GB" dirty="0">
                <a:latin typeface="Times New Roman"/>
                <a:ea typeface="Times New Roman"/>
                <a:cs typeface="Times New Roman"/>
                <a:sym typeface="Times New Roman"/>
              </a:rPr>
              <a:t> </a:t>
            </a:r>
            <a:r>
              <a:rPr lang="en-GB" sz="1100" dirty="0">
                <a:latin typeface="Arial"/>
                <a:ea typeface="Arial"/>
                <a:cs typeface="Arial"/>
                <a:sym typeface="Arial"/>
              </a:rPr>
              <a:t>Lidl Bear being for ‘people like me’ grew +5% through the campaign. 60,000 toys were donated.</a:t>
            </a:r>
            <a:endParaRPr sz="1100" dirty="0">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Font typeface="Times New Roman"/>
              <a:buChar char="●"/>
            </a:pPr>
            <a:r>
              <a:rPr lang="en-GB" dirty="0">
                <a:latin typeface="Times New Roman"/>
                <a:ea typeface="Times New Roman"/>
                <a:cs typeface="Times New Roman"/>
                <a:sym typeface="Times New Roman"/>
              </a:rPr>
              <a:t> </a:t>
            </a:r>
            <a:r>
              <a:rPr lang="en-GB" sz="1100" dirty="0">
                <a:latin typeface="Arial"/>
                <a:ea typeface="Arial"/>
                <a:cs typeface="Arial"/>
                <a:sym typeface="Arial"/>
              </a:rPr>
              <a:t>Total campaign ROI was up +39% YoY and overall, generating £13.90 for every £1 spent in media (</a:t>
            </a:r>
            <a:r>
              <a:rPr lang="en-GB" sz="1100" dirty="0" err="1">
                <a:latin typeface="Arial"/>
                <a:ea typeface="Arial"/>
                <a:cs typeface="Arial"/>
                <a:sym typeface="Arial"/>
              </a:rPr>
              <a:t>Ebiquity</a:t>
            </a:r>
            <a:r>
              <a:rPr lang="en-GB" sz="1100" dirty="0">
                <a:latin typeface="Arial"/>
                <a:ea typeface="Arial"/>
                <a:cs typeface="Arial"/>
                <a:sym typeface="Arial"/>
              </a:rPr>
              <a:t>).</a:t>
            </a:r>
            <a:endParaRPr sz="1100"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dirty="0">
                <a:latin typeface="Arial"/>
                <a:ea typeface="Arial"/>
                <a:cs typeface="Arial"/>
                <a:sym typeface="Arial"/>
              </a:rPr>
              <a:t> Lidl also recorded its highest ever market share (7.2%) and stole a combined £123.4m of supermarket revenue from the Big 4 grocers.</a:t>
            </a:r>
            <a:endParaRPr sz="1100"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GB" sz="1100" dirty="0">
                <a:latin typeface="Arial"/>
                <a:ea typeface="Arial"/>
                <a:cs typeface="Arial"/>
                <a:sym typeface="Arial"/>
              </a:rPr>
              <a:t> “Such a wonderful idea to have Lidl Bear as a cover star on the biggest magazines of the year. Our magazine presence helped us to deliver our most successful Christmas campaign ever - combining innovative media, great creative and a truly heartfelt activation at the centre.”</a:t>
            </a:r>
            <a:endParaRPr sz="1100"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GB" dirty="0">
                <a:latin typeface="Times New Roman"/>
                <a:ea typeface="Times New Roman"/>
                <a:cs typeface="Times New Roman"/>
                <a:sym typeface="Times New Roman"/>
              </a:rPr>
              <a:t> </a:t>
            </a:r>
            <a:r>
              <a:rPr lang="en-GB" sz="1100" dirty="0">
                <a:latin typeface="Arial"/>
                <a:ea typeface="Arial"/>
                <a:cs typeface="Arial"/>
                <a:sym typeface="Arial"/>
              </a:rPr>
              <a:t>Jo Gomer, Head of Campaigns and Media, Lidl GB</a:t>
            </a:r>
            <a:endParaRPr sz="1100" dirty="0">
              <a:latin typeface="Arial"/>
              <a:ea typeface="Arial"/>
              <a:cs typeface="Arial"/>
              <a:sym typeface="Arial"/>
            </a:endParaRPr>
          </a:p>
          <a:p>
            <a:pPr marL="0" lvl="0" indent="0" algn="l" rtl="0">
              <a:lnSpc>
                <a:spcPct val="115000"/>
              </a:lnSpc>
              <a:spcBef>
                <a:spcPts val="2000"/>
              </a:spcBef>
              <a:spcAft>
                <a:spcPts val="0"/>
              </a:spcAft>
              <a:buClr>
                <a:schemeClr val="dk1"/>
              </a:buClr>
              <a:buSzPts val="1100"/>
              <a:buFont typeface="Arial"/>
              <a:buNone/>
            </a:pPr>
            <a:endParaRPr sz="1100" dirty="0">
              <a:latin typeface="Arial"/>
              <a:ea typeface="Arial"/>
              <a:cs typeface="Arial"/>
              <a:sym typeface="Arial"/>
            </a:endParaRPr>
          </a:p>
          <a:p>
            <a:pPr marL="0" lvl="0" indent="0" algn="l" rtl="0">
              <a:lnSpc>
                <a:spcPct val="100000"/>
              </a:lnSpc>
              <a:spcBef>
                <a:spcPts val="600"/>
              </a:spcBef>
              <a:spcAft>
                <a:spcPts val="0"/>
              </a:spcAft>
              <a:buSzPts val="1400"/>
              <a:buNone/>
            </a:pPr>
            <a:endParaRPr dirty="0"/>
          </a:p>
        </p:txBody>
      </p:sp>
      <p:sp>
        <p:nvSpPr>
          <p:cNvPr id="77" name="Google Shape;7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Pale slide" userDrawn="1">
  <p:cSld name="2_Pale slide">
    <p:spTree>
      <p:nvGrpSpPr>
        <p:cNvPr id="1" name="Shape 13"/>
        <p:cNvGrpSpPr/>
        <p:nvPr/>
      </p:nvGrpSpPr>
      <p:grpSpPr>
        <a:xfrm>
          <a:off x="0" y="0"/>
          <a:ext cx="0" cy="0"/>
          <a:chOff x="0" y="0"/>
          <a:chExt cx="0" cy="0"/>
        </a:xfrm>
      </p:grpSpPr>
      <p:sp>
        <p:nvSpPr>
          <p:cNvPr id="14" name="Google Shape;14;p5"/>
          <p:cNvSpPr txBox="1">
            <a:spLocks noGrp="1"/>
          </p:cNvSpPr>
          <p:nvPr>
            <p:ph type="title"/>
          </p:nvPr>
        </p:nvSpPr>
        <p:spPr>
          <a:xfrm>
            <a:off x="390524" y="365125"/>
            <a:ext cx="6898622"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5"/>
              </a:buClr>
              <a:buSzPts val="4000"/>
              <a:buFont typeface="Lexend Deca SemiBold"/>
              <a:buNone/>
              <a:defRPr sz="4000" b="0" i="0" u="none" strike="noStrike" cap="none">
                <a:solidFill>
                  <a:schemeClr val="accent5"/>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7" name="Google Shape;17;p5"/>
          <p:cNvSpPr>
            <a:spLocks noGrp="1"/>
          </p:cNvSpPr>
          <p:nvPr>
            <p:ph type="pic" idx="4"/>
          </p:nvPr>
        </p:nvSpPr>
        <p:spPr>
          <a:xfrm>
            <a:off x="8445260" y="1915155"/>
            <a:ext cx="3356214" cy="3631630"/>
          </a:xfrm>
          <a:prstGeom prst="rect">
            <a:avLst/>
          </a:prstGeom>
          <a:solidFill>
            <a:schemeClr val="accent2"/>
          </a:solidFill>
          <a:ln>
            <a:noFill/>
          </a:ln>
        </p:spPr>
      </p:sp>
      <p:sp>
        <p:nvSpPr>
          <p:cNvPr id="18" name="Google Shape;18;p5"/>
          <p:cNvSpPr txBox="1">
            <a:spLocks noGrp="1"/>
          </p:cNvSpPr>
          <p:nvPr>
            <p:ph type="body" idx="1"/>
          </p:nvPr>
        </p:nvSpPr>
        <p:spPr>
          <a:xfrm>
            <a:off x="408813" y="1915155"/>
            <a:ext cx="7751775" cy="457692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2"/>
              </a:buClr>
              <a:buSzPts val="1400"/>
              <a:buFont typeface="Arial"/>
              <a:buNone/>
              <a:defRPr sz="1400" b="0" i="0" u="none" strike="noStrike" cap="none">
                <a:solidFill>
                  <a:schemeClr val="dk2"/>
                </a:solidFill>
                <a:latin typeface="Lexend Deca SemiBold"/>
                <a:ea typeface="Lexend Deca SemiBold"/>
                <a:cs typeface="Lexend Deca SemiBold"/>
                <a:sym typeface="Lexend Deca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ora"/>
                <a:ea typeface="Lora"/>
                <a:cs typeface="Lora"/>
                <a:sym typeface="Lora"/>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ora"/>
                <a:ea typeface="Lora"/>
                <a:cs typeface="Lora"/>
                <a:sym typeface="Lora"/>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pic>
        <p:nvPicPr>
          <p:cNvPr id="19" name="Google Shape;19;p5" descr="A letter n made of blue dots&#10;&#10;Description automatically generated"/>
          <p:cNvPicPr preferRelativeResize="0"/>
          <p:nvPr/>
        </p:nvPicPr>
        <p:blipFill rotWithShape="1">
          <a:blip r:embed="rId2">
            <a:alphaModFix/>
          </a:blip>
          <a:srcRect/>
          <a:stretch/>
        </p:blipFill>
        <p:spPr>
          <a:xfrm>
            <a:off x="9264681" y="6009390"/>
            <a:ext cx="2282119" cy="286287"/>
          </a:xfrm>
          <a:prstGeom prst="rect">
            <a:avLst/>
          </a:prstGeom>
          <a:noFill/>
          <a:ln>
            <a:noFill/>
          </a:ln>
        </p:spPr>
      </p:pic>
      <p:pic>
        <p:nvPicPr>
          <p:cNvPr id="20" name="Google Shape;20;p5" descr="A black and grey logo&#10;&#10;Description automatically generated"/>
          <p:cNvPicPr preferRelativeResize="0"/>
          <p:nvPr/>
        </p:nvPicPr>
        <p:blipFill rotWithShape="1">
          <a:blip r:embed="rId3">
            <a:alphaModFix/>
          </a:blip>
          <a:srcRect/>
          <a:stretch/>
        </p:blipFill>
        <p:spPr>
          <a:xfrm>
            <a:off x="8579544" y="5760871"/>
            <a:ext cx="473214" cy="80022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Dark slide with image">
  <p:cSld name="Dark slide with image">
    <p:bg>
      <p:bgPr>
        <a:solidFill>
          <a:schemeClr val="dk1"/>
        </a:solidFill>
        <a:effectLst/>
      </p:bgPr>
    </p:bg>
    <p:spTree>
      <p:nvGrpSpPr>
        <p:cNvPr id="1" name="Shape 51"/>
        <p:cNvGrpSpPr/>
        <p:nvPr/>
      </p:nvGrpSpPr>
      <p:grpSpPr>
        <a:xfrm>
          <a:off x="0" y="0"/>
          <a:ext cx="0" cy="0"/>
          <a:chOff x="0" y="0"/>
          <a:chExt cx="0" cy="0"/>
        </a:xfrm>
      </p:grpSpPr>
      <p:sp>
        <p:nvSpPr>
          <p:cNvPr id="52" name="Google Shape;52;p14"/>
          <p:cNvSpPr txBox="1">
            <a:spLocks noGrp="1"/>
          </p:cNvSpPr>
          <p:nvPr>
            <p:ph type="body" idx="1"/>
          </p:nvPr>
        </p:nvSpPr>
        <p:spPr>
          <a:xfrm>
            <a:off x="390525" y="1846053"/>
            <a:ext cx="6877049" cy="470556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3000"/>
              </a:spcBef>
              <a:spcAft>
                <a:spcPts val="0"/>
              </a:spcAft>
              <a:buClr>
                <a:schemeClr val="accent1"/>
              </a:buClr>
              <a:buSzPts val="2400"/>
              <a:buFont typeface="Arial"/>
              <a:buChar char="•"/>
              <a:defRPr sz="2400" b="0" i="0" u="none" strike="noStrike" cap="none">
                <a:solidFill>
                  <a:schemeClr val="accent1"/>
                </a:solidFill>
                <a:latin typeface="Lora"/>
                <a:ea typeface="Lora"/>
                <a:cs typeface="Lora"/>
                <a:sym typeface="Lora"/>
              </a:defRPr>
            </a:lvl1pPr>
            <a:lvl2pPr marL="914400" marR="0" lvl="1" indent="-355600" algn="l" rtl="0">
              <a:lnSpc>
                <a:spcPct val="150000"/>
              </a:lnSpc>
              <a:spcBef>
                <a:spcPts val="500"/>
              </a:spcBef>
              <a:spcAft>
                <a:spcPts val="0"/>
              </a:spcAft>
              <a:buClr>
                <a:schemeClr val="accent1"/>
              </a:buClr>
              <a:buSzPts val="2000"/>
              <a:buFont typeface="Lexend Deca SemiBold"/>
              <a:buChar char="−"/>
              <a:defRPr sz="2000" b="0" i="0" u="none" strike="noStrike" cap="none">
                <a:solidFill>
                  <a:schemeClr val="lt2"/>
                </a:solidFill>
                <a:latin typeface="Lora"/>
                <a:ea typeface="Lora"/>
                <a:cs typeface="Lora"/>
                <a:sym typeface="Lora"/>
              </a:defRPr>
            </a:lvl2pPr>
            <a:lvl3pPr marL="1371600" marR="0" lvl="2" indent="-342900" algn="l" rtl="0">
              <a:lnSpc>
                <a:spcPct val="100000"/>
              </a:lnSpc>
              <a:spcBef>
                <a:spcPts val="500"/>
              </a:spcBef>
              <a:spcAft>
                <a:spcPts val="0"/>
              </a:spcAft>
              <a:buClr>
                <a:schemeClr val="accent1"/>
              </a:buClr>
              <a:buSzPts val="1800"/>
              <a:buFont typeface="Lexend Deca SemiBold"/>
              <a:buChar char="‐"/>
              <a:defRPr sz="1800" b="0" i="0" u="none" strike="noStrike" cap="none">
                <a:solidFill>
                  <a:schemeClr val="lt2"/>
                </a:solidFill>
                <a:latin typeface="Lora"/>
                <a:ea typeface="Lora"/>
                <a:cs typeface="Lora"/>
                <a:sym typeface="Lora"/>
              </a:defRPr>
            </a:lvl3pPr>
            <a:lvl4pPr marL="1828800" marR="0" lvl="3" indent="-330200" algn="l" rtl="0">
              <a:lnSpc>
                <a:spcPct val="100000"/>
              </a:lnSpc>
              <a:spcBef>
                <a:spcPts val="500"/>
              </a:spcBef>
              <a:spcAft>
                <a:spcPts val="0"/>
              </a:spcAft>
              <a:buClr>
                <a:schemeClr val="accent1"/>
              </a:buClr>
              <a:buSzPts val="1600"/>
              <a:buFont typeface="Arial"/>
              <a:buChar char="•"/>
              <a:defRPr sz="1600" b="0" i="0" u="none" strike="noStrike" cap="none">
                <a:solidFill>
                  <a:schemeClr val="lt2"/>
                </a:solidFill>
                <a:latin typeface="Lora"/>
                <a:ea typeface="Lora"/>
                <a:cs typeface="Lora"/>
                <a:sym typeface="Lora"/>
              </a:defRPr>
            </a:lvl4pPr>
            <a:lvl5pPr marL="2286000" marR="0" lvl="4" indent="-304800" algn="l" rtl="0">
              <a:lnSpc>
                <a:spcPct val="100000"/>
              </a:lnSpc>
              <a:spcBef>
                <a:spcPts val="500"/>
              </a:spcBef>
              <a:spcAft>
                <a:spcPts val="0"/>
              </a:spcAft>
              <a:buClr>
                <a:schemeClr val="lt2"/>
              </a:buClr>
              <a:buSzPts val="1200"/>
              <a:buFont typeface="Arial"/>
              <a:buChar char="•"/>
              <a:defRPr sz="1200" b="0" i="0" u="none" strike="noStrike" cap="none">
                <a:solidFill>
                  <a:schemeClr val="lt2"/>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
        <p:nvSpPr>
          <p:cNvPr id="53" name="Google Shape;53;p14"/>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2"/>
              </a:buClr>
              <a:buSzPts val="4000"/>
              <a:buFont typeface="Lexend Deca SemiBold"/>
              <a:buNone/>
              <a:defRPr sz="4000" b="0" i="0" u="none" strike="noStrike" cap="none">
                <a:solidFill>
                  <a:schemeClr val="lt2"/>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4" name="Google Shape;54;p14"/>
          <p:cNvSpPr/>
          <p:nvPr/>
        </p:nvSpPr>
        <p:spPr>
          <a:xfrm>
            <a:off x="11307763" y="439738"/>
            <a:ext cx="493712" cy="661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55" name="Google Shape;55;p14"/>
          <p:cNvSpPr/>
          <p:nvPr/>
        </p:nvSpPr>
        <p:spPr>
          <a:xfrm>
            <a:off x="11307763" y="365919"/>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56" name="Google Shape;56;p14"/>
          <p:cNvSpPr>
            <a:spLocks noGrp="1"/>
          </p:cNvSpPr>
          <p:nvPr>
            <p:ph type="pic" idx="2"/>
          </p:nvPr>
        </p:nvSpPr>
        <p:spPr>
          <a:xfrm>
            <a:off x="7759725" y="1846054"/>
            <a:ext cx="4041750" cy="4705560"/>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ark slide with chart">
  <p:cSld name="Dark slide with chart">
    <p:bg>
      <p:bgPr>
        <a:solidFill>
          <a:schemeClr val="accent5"/>
        </a:solidFill>
        <a:effectLst/>
      </p:bgPr>
    </p:bg>
    <p:spTree>
      <p:nvGrpSpPr>
        <p:cNvPr id="1" name="Shape 57"/>
        <p:cNvGrpSpPr/>
        <p:nvPr/>
      </p:nvGrpSpPr>
      <p:grpSpPr>
        <a:xfrm>
          <a:off x="0" y="0"/>
          <a:ext cx="0" cy="0"/>
          <a:chOff x="0" y="0"/>
          <a:chExt cx="0" cy="0"/>
        </a:xfrm>
      </p:grpSpPr>
      <p:sp>
        <p:nvSpPr>
          <p:cNvPr id="58" name="Google Shape;58;p15"/>
          <p:cNvSpPr/>
          <p:nvPr/>
        </p:nvSpPr>
        <p:spPr>
          <a:xfrm>
            <a:off x="11307763" y="365919"/>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59" name="Google Shape;59;p15"/>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2"/>
              </a:buClr>
              <a:buSzPts val="4000"/>
              <a:buFont typeface="Lexend Deca SemiBold"/>
              <a:buNone/>
              <a:defRPr sz="4000" b="0" i="0" u="none" strike="noStrike" cap="none">
                <a:solidFill>
                  <a:schemeClr val="lt2"/>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0" name="Google Shape;60;p15"/>
          <p:cNvSpPr>
            <a:spLocks noGrp="1"/>
          </p:cNvSpPr>
          <p:nvPr>
            <p:ph type="chart" idx="2"/>
          </p:nvPr>
        </p:nvSpPr>
        <p:spPr>
          <a:xfrm>
            <a:off x="390525" y="1924050"/>
            <a:ext cx="11410950" cy="43624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lt2"/>
              </a:buClr>
              <a:buSzPts val="2800"/>
              <a:buFont typeface="Arial"/>
              <a:buNone/>
              <a:defRPr sz="2800" b="0" i="0" u="none" strike="noStrike" cap="none">
                <a:solidFill>
                  <a:schemeClr val="lt2"/>
                </a:solidFill>
                <a:latin typeface="Lora"/>
                <a:ea typeface="Lora"/>
                <a:cs typeface="Lora"/>
                <a:sym typeface="Lora"/>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ora"/>
                <a:ea typeface="Lora"/>
                <a:cs typeface="Lora"/>
                <a:sym typeface="Lora"/>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ora"/>
                <a:ea typeface="Lora"/>
                <a:cs typeface="Lora"/>
                <a:sym typeface="Lora"/>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
        <p:nvSpPr>
          <p:cNvPr id="61" name="Google Shape;61;p15"/>
          <p:cNvSpPr txBox="1">
            <a:spLocks noGrp="1"/>
          </p:cNvSpPr>
          <p:nvPr>
            <p:ph type="body" idx="1"/>
          </p:nvPr>
        </p:nvSpPr>
        <p:spPr>
          <a:xfrm>
            <a:off x="7924800" y="6400800"/>
            <a:ext cx="3876675" cy="37147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90000"/>
              </a:lnSpc>
              <a:spcBef>
                <a:spcPts val="1000"/>
              </a:spcBef>
              <a:spcAft>
                <a:spcPts val="0"/>
              </a:spcAft>
              <a:buClr>
                <a:schemeClr val="lt2"/>
              </a:buClr>
              <a:buSzPts val="1200"/>
              <a:buFont typeface="Arial"/>
              <a:buNone/>
              <a:defRPr sz="1200" b="0" i="0" u="none" strike="noStrike" cap="none">
                <a:solidFill>
                  <a:schemeClr val="lt2"/>
                </a:solidFill>
                <a:latin typeface="Lora"/>
                <a:ea typeface="Lora"/>
                <a:cs typeface="Lora"/>
                <a:sym typeface="Lora"/>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ora"/>
                <a:ea typeface="Lora"/>
                <a:cs typeface="Lora"/>
                <a:sym typeface="Lora"/>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ora"/>
                <a:ea typeface="Lora"/>
                <a:cs typeface="Lora"/>
                <a:sym typeface="Lora"/>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Front cover">
  <p:cSld name="1_Front cover">
    <p:bg>
      <p:bgPr>
        <a:solidFill>
          <a:schemeClr val="dk2"/>
        </a:solidFill>
        <a:effectLst/>
      </p:bgPr>
    </p:bg>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643567" y="2766217"/>
            <a:ext cx="6085935"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lt2"/>
              </a:buClr>
              <a:buSzPts val="4400"/>
              <a:buFont typeface="Lexend Deca SemiBold"/>
              <a:buNone/>
              <a:defRPr sz="4400" b="0" i="0" u="none" strike="noStrike" cap="none">
                <a:solidFill>
                  <a:schemeClr val="lt2"/>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3" name="Google Shape;23;p6" descr="A white and black logo&#10;&#10;Description automatically generated"/>
          <p:cNvPicPr preferRelativeResize="0"/>
          <p:nvPr/>
        </p:nvPicPr>
        <p:blipFill rotWithShape="1">
          <a:blip r:embed="rId2">
            <a:alphaModFix/>
          </a:blip>
          <a:srcRect/>
          <a:stretch/>
        </p:blipFill>
        <p:spPr>
          <a:xfrm>
            <a:off x="706338" y="729947"/>
            <a:ext cx="763321" cy="1291927"/>
          </a:xfrm>
          <a:prstGeom prst="rect">
            <a:avLst/>
          </a:prstGeom>
          <a:noFill/>
          <a:ln>
            <a:noFill/>
          </a:ln>
        </p:spPr>
      </p:pic>
      <p:pic>
        <p:nvPicPr>
          <p:cNvPr id="24" name="Google Shape;24;p6" descr="A letter n made of blue dots&#10;&#10;Description automatically generated"/>
          <p:cNvPicPr preferRelativeResize="0"/>
          <p:nvPr/>
        </p:nvPicPr>
        <p:blipFill rotWithShape="1">
          <a:blip r:embed="rId3">
            <a:alphaModFix/>
          </a:blip>
          <a:srcRect/>
          <a:stretch/>
        </p:blipFill>
        <p:spPr>
          <a:xfrm>
            <a:off x="1916133" y="1216389"/>
            <a:ext cx="3093304" cy="38804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vider">
  <p:cSld name="Divider">
    <p:bg>
      <p:bgPr>
        <a:solidFill>
          <a:schemeClr val="accent3"/>
        </a:solidFill>
        <a:effectLst/>
      </p:bgPr>
    </p:bg>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5891842" y="2766218"/>
            <a:ext cx="5323936"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lt2"/>
              </a:buClr>
              <a:buSzPts val="4400"/>
              <a:buFont typeface="Lexend Deca SemiBold"/>
              <a:buNone/>
              <a:defRPr sz="4400" b="0" i="0" u="none" strike="noStrike" cap="none">
                <a:solidFill>
                  <a:schemeClr val="lt2"/>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7" name="Google Shape;27;p7"/>
          <p:cNvSpPr>
            <a:spLocks noGrp="1"/>
          </p:cNvSpPr>
          <p:nvPr>
            <p:ph type="pic" idx="2"/>
          </p:nvPr>
        </p:nvSpPr>
        <p:spPr>
          <a:xfrm>
            <a:off x="838200" y="1199130"/>
            <a:ext cx="4210050" cy="4459737"/>
          </a:xfrm>
          <a:prstGeom prst="round1Rect">
            <a:avLst>
              <a:gd name="adj" fmla="val 50000"/>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ale slide">
  <p:cSld name="Pale slide">
    <p:spTree>
      <p:nvGrpSpPr>
        <p:cNvPr id="1" name="Shape 28"/>
        <p:cNvGrpSpPr/>
        <p:nvPr/>
      </p:nvGrpSpPr>
      <p:grpSpPr>
        <a:xfrm>
          <a:off x="0" y="0"/>
          <a:ext cx="0" cy="0"/>
          <a:chOff x="0" y="0"/>
          <a:chExt cx="0" cy="0"/>
        </a:xfrm>
      </p:grpSpPr>
      <p:sp>
        <p:nvSpPr>
          <p:cNvPr id="29" name="Google Shape;29;p8"/>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5"/>
              </a:buClr>
              <a:buSzPts val="4000"/>
              <a:buFont typeface="Lexend Deca SemiBold"/>
              <a:buNone/>
              <a:defRPr sz="4000" b="0" i="0" u="none" strike="noStrike" cap="none">
                <a:solidFill>
                  <a:schemeClr val="accent5"/>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0" name="Google Shape;30;p8"/>
          <p:cNvSpPr/>
          <p:nvPr/>
        </p:nvSpPr>
        <p:spPr>
          <a:xfrm>
            <a:off x="11307763" y="365919"/>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Pale slide">
  <p:cSld name="1_Pale slide">
    <p:spTree>
      <p:nvGrpSpPr>
        <p:cNvPr id="1" name="Shape 31"/>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ale slide with image">
  <p:cSld name="Pale slide with image">
    <p:spTree>
      <p:nvGrpSpPr>
        <p:cNvPr id="1" name="Shape 32"/>
        <p:cNvGrpSpPr/>
        <p:nvPr/>
      </p:nvGrpSpPr>
      <p:grpSpPr>
        <a:xfrm>
          <a:off x="0" y="0"/>
          <a:ext cx="0" cy="0"/>
          <a:chOff x="0" y="0"/>
          <a:chExt cx="0" cy="0"/>
        </a:xfrm>
      </p:grpSpPr>
      <p:sp>
        <p:nvSpPr>
          <p:cNvPr id="33" name="Google Shape;33;p10"/>
          <p:cNvSpPr>
            <a:spLocks noGrp="1"/>
          </p:cNvSpPr>
          <p:nvPr>
            <p:ph type="pic" idx="2"/>
          </p:nvPr>
        </p:nvSpPr>
        <p:spPr>
          <a:xfrm>
            <a:off x="7759725" y="1846054"/>
            <a:ext cx="4041750" cy="4705560"/>
          </a:xfrm>
          <a:prstGeom prst="rect">
            <a:avLst/>
          </a:prstGeom>
          <a:noFill/>
          <a:ln>
            <a:noFill/>
          </a:ln>
        </p:spPr>
      </p:sp>
      <p:sp>
        <p:nvSpPr>
          <p:cNvPr id="34" name="Google Shape;34;p10"/>
          <p:cNvSpPr txBox="1">
            <a:spLocks noGrp="1"/>
          </p:cNvSpPr>
          <p:nvPr>
            <p:ph type="body" idx="1"/>
          </p:nvPr>
        </p:nvSpPr>
        <p:spPr>
          <a:xfrm>
            <a:off x="390525" y="1846053"/>
            <a:ext cx="6875488" cy="470556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3000"/>
              </a:spcBef>
              <a:spcAft>
                <a:spcPts val="0"/>
              </a:spcAft>
              <a:buClr>
                <a:schemeClr val="accent1"/>
              </a:buClr>
              <a:buSzPts val="2400"/>
              <a:buFont typeface="Lora SemiBold"/>
              <a:buChar char="•"/>
              <a:defRPr sz="2400" b="0" i="0" u="none" strike="noStrike" cap="none">
                <a:solidFill>
                  <a:schemeClr val="dk1"/>
                </a:solidFill>
                <a:latin typeface="Lora"/>
                <a:ea typeface="Lora"/>
                <a:cs typeface="Lora"/>
                <a:sym typeface="Lora"/>
              </a:defRPr>
            </a:lvl1pPr>
            <a:lvl2pPr marL="914400" marR="0" lvl="1" indent="-355600" algn="l" rtl="0">
              <a:lnSpc>
                <a:spcPct val="150000"/>
              </a:lnSpc>
              <a:spcBef>
                <a:spcPts val="500"/>
              </a:spcBef>
              <a:spcAft>
                <a:spcPts val="0"/>
              </a:spcAft>
              <a:buClr>
                <a:schemeClr val="accent1"/>
              </a:buClr>
              <a:buSzPts val="2000"/>
              <a:buFont typeface="Lexend Deca SemiBold"/>
              <a:buChar char="−"/>
              <a:defRPr sz="2000" b="0" i="0" u="none" strike="noStrike" cap="none">
                <a:solidFill>
                  <a:schemeClr val="dk1"/>
                </a:solidFill>
                <a:latin typeface="Lora"/>
                <a:ea typeface="Lora"/>
                <a:cs typeface="Lora"/>
                <a:sym typeface="Lora"/>
              </a:defRPr>
            </a:lvl2pPr>
            <a:lvl3pPr marL="1371600" marR="0" lvl="2" indent="-342900" algn="l" rtl="0">
              <a:lnSpc>
                <a:spcPct val="100000"/>
              </a:lnSpc>
              <a:spcBef>
                <a:spcPts val="500"/>
              </a:spcBef>
              <a:spcAft>
                <a:spcPts val="0"/>
              </a:spcAft>
              <a:buClr>
                <a:schemeClr val="accent1"/>
              </a:buClr>
              <a:buSzPts val="1800"/>
              <a:buFont typeface="Lexend Deca SemiBold"/>
              <a:buChar char="‐"/>
              <a:defRPr sz="1800" b="0" i="0" u="none" strike="noStrike" cap="none">
                <a:solidFill>
                  <a:schemeClr val="dk1"/>
                </a:solidFill>
                <a:latin typeface="Lora"/>
                <a:ea typeface="Lora"/>
                <a:cs typeface="Lora"/>
                <a:sym typeface="Lora"/>
              </a:defRPr>
            </a:lvl3pPr>
            <a:lvl4pPr marL="1828800" marR="0" lvl="3" indent="-330200" algn="l" rtl="0">
              <a:lnSpc>
                <a:spcPct val="100000"/>
              </a:lnSpc>
              <a:spcBef>
                <a:spcPts val="500"/>
              </a:spcBef>
              <a:spcAft>
                <a:spcPts val="0"/>
              </a:spcAft>
              <a:buClr>
                <a:schemeClr val="accent1"/>
              </a:buClr>
              <a:buSzPts val="1600"/>
              <a:buFont typeface="Arial"/>
              <a:buChar char="•"/>
              <a:defRPr sz="1600" b="0" i="0" u="none" strike="noStrike" cap="none">
                <a:solidFill>
                  <a:schemeClr val="dk1"/>
                </a:solidFill>
                <a:latin typeface="Lora"/>
                <a:ea typeface="Lora"/>
                <a:cs typeface="Lora"/>
                <a:sym typeface="Lora"/>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
        <p:nvSpPr>
          <p:cNvPr id="35" name="Google Shape;35;p10"/>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5"/>
              </a:buClr>
              <a:buSzPts val="4000"/>
              <a:buFont typeface="Lexend Deca SemiBold"/>
              <a:buNone/>
              <a:defRPr sz="4000" b="0" i="0" u="none" strike="noStrike" cap="none">
                <a:solidFill>
                  <a:schemeClr val="accent5"/>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6" name="Google Shape;36;p10"/>
          <p:cNvSpPr/>
          <p:nvPr/>
        </p:nvSpPr>
        <p:spPr>
          <a:xfrm>
            <a:off x="11307763" y="439738"/>
            <a:ext cx="493712" cy="661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37" name="Google Shape;37;p10"/>
          <p:cNvSpPr/>
          <p:nvPr/>
        </p:nvSpPr>
        <p:spPr>
          <a:xfrm>
            <a:off x="11307763" y="365125"/>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Pale slide with image">
  <p:cSld name="1_Pale slide with image">
    <p:spTree>
      <p:nvGrpSpPr>
        <p:cNvPr id="1" name="Shape 38"/>
        <p:cNvGrpSpPr/>
        <p:nvPr/>
      </p:nvGrpSpPr>
      <p:grpSpPr>
        <a:xfrm>
          <a:off x="0" y="0"/>
          <a:ext cx="0" cy="0"/>
          <a:chOff x="0" y="0"/>
          <a:chExt cx="0" cy="0"/>
        </a:xfrm>
      </p:grpSpPr>
      <p:sp>
        <p:nvSpPr>
          <p:cNvPr id="39" name="Google Shape;39;p11"/>
          <p:cNvSpPr txBox="1">
            <a:spLocks noGrp="1"/>
          </p:cNvSpPr>
          <p:nvPr>
            <p:ph type="body" idx="1"/>
          </p:nvPr>
        </p:nvSpPr>
        <p:spPr>
          <a:xfrm>
            <a:off x="390525" y="1846053"/>
            <a:ext cx="5705475" cy="470556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3000"/>
              </a:spcBef>
              <a:spcAft>
                <a:spcPts val="0"/>
              </a:spcAft>
              <a:buClr>
                <a:schemeClr val="accent1"/>
              </a:buClr>
              <a:buSzPts val="2400"/>
              <a:buFont typeface="Lora SemiBold"/>
              <a:buChar char="•"/>
              <a:defRPr sz="2400" b="0" i="0" u="none" strike="noStrike" cap="none">
                <a:solidFill>
                  <a:schemeClr val="dk1"/>
                </a:solidFill>
                <a:latin typeface="Lora"/>
                <a:ea typeface="Lora"/>
                <a:cs typeface="Lora"/>
                <a:sym typeface="Lora"/>
              </a:defRPr>
            </a:lvl1pPr>
            <a:lvl2pPr marL="914400" marR="0" lvl="1" indent="-355600" algn="l" rtl="0">
              <a:lnSpc>
                <a:spcPct val="150000"/>
              </a:lnSpc>
              <a:spcBef>
                <a:spcPts val="500"/>
              </a:spcBef>
              <a:spcAft>
                <a:spcPts val="0"/>
              </a:spcAft>
              <a:buClr>
                <a:schemeClr val="accent1"/>
              </a:buClr>
              <a:buSzPts val="2000"/>
              <a:buFont typeface="Lexend Deca SemiBold"/>
              <a:buChar char="−"/>
              <a:defRPr sz="2000" b="0" i="0" u="none" strike="noStrike" cap="none">
                <a:solidFill>
                  <a:schemeClr val="dk1"/>
                </a:solidFill>
                <a:latin typeface="Lora"/>
                <a:ea typeface="Lora"/>
                <a:cs typeface="Lora"/>
                <a:sym typeface="Lora"/>
              </a:defRPr>
            </a:lvl2pPr>
            <a:lvl3pPr marL="1371600" marR="0" lvl="2" indent="-342900" algn="l" rtl="0">
              <a:lnSpc>
                <a:spcPct val="100000"/>
              </a:lnSpc>
              <a:spcBef>
                <a:spcPts val="500"/>
              </a:spcBef>
              <a:spcAft>
                <a:spcPts val="0"/>
              </a:spcAft>
              <a:buClr>
                <a:schemeClr val="accent1"/>
              </a:buClr>
              <a:buSzPts val="1800"/>
              <a:buFont typeface="Lexend Deca SemiBold"/>
              <a:buChar char="‐"/>
              <a:defRPr sz="1800" b="0" i="0" u="none" strike="noStrike" cap="none">
                <a:solidFill>
                  <a:schemeClr val="dk1"/>
                </a:solidFill>
                <a:latin typeface="Lora"/>
                <a:ea typeface="Lora"/>
                <a:cs typeface="Lora"/>
                <a:sym typeface="Lora"/>
              </a:defRPr>
            </a:lvl3pPr>
            <a:lvl4pPr marL="1828800" marR="0" lvl="3" indent="-330200" algn="l" rtl="0">
              <a:lnSpc>
                <a:spcPct val="100000"/>
              </a:lnSpc>
              <a:spcBef>
                <a:spcPts val="500"/>
              </a:spcBef>
              <a:spcAft>
                <a:spcPts val="0"/>
              </a:spcAft>
              <a:buClr>
                <a:schemeClr val="accent1"/>
              </a:buClr>
              <a:buSzPts val="1600"/>
              <a:buFont typeface="Arial"/>
              <a:buChar char="•"/>
              <a:defRPr sz="1600" b="0" i="0" u="none" strike="noStrike" cap="none">
                <a:solidFill>
                  <a:schemeClr val="dk1"/>
                </a:solidFill>
                <a:latin typeface="Lora"/>
                <a:ea typeface="Lora"/>
                <a:cs typeface="Lora"/>
                <a:sym typeface="Lora"/>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
        <p:nvSpPr>
          <p:cNvPr id="40" name="Google Shape;40;p11"/>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5"/>
              </a:buClr>
              <a:buSzPts val="4000"/>
              <a:buFont typeface="Lexend Deca SemiBold"/>
              <a:buNone/>
              <a:defRPr sz="4000" b="0" i="0" u="none" strike="noStrike" cap="none">
                <a:solidFill>
                  <a:schemeClr val="accent5"/>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1" name="Google Shape;41;p11"/>
          <p:cNvSpPr/>
          <p:nvPr/>
        </p:nvSpPr>
        <p:spPr>
          <a:xfrm>
            <a:off x="11307763" y="439738"/>
            <a:ext cx="493712" cy="661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42" name="Google Shape;42;p11"/>
          <p:cNvSpPr/>
          <p:nvPr/>
        </p:nvSpPr>
        <p:spPr>
          <a:xfrm>
            <a:off x="11307763" y="365125"/>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ale slide with chart">
  <p:cSld name="Pale slide with chart">
    <p:spTree>
      <p:nvGrpSpPr>
        <p:cNvPr id="1" name="Shape 43"/>
        <p:cNvGrpSpPr/>
        <p:nvPr/>
      </p:nvGrpSpPr>
      <p:grpSpPr>
        <a:xfrm>
          <a:off x="0" y="0"/>
          <a:ext cx="0" cy="0"/>
          <a:chOff x="0" y="0"/>
          <a:chExt cx="0" cy="0"/>
        </a:xfrm>
      </p:grpSpPr>
      <p:sp>
        <p:nvSpPr>
          <p:cNvPr id="44" name="Google Shape;44;p12"/>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5"/>
              </a:buClr>
              <a:buSzPts val="4000"/>
              <a:buFont typeface="Lexend Deca SemiBold"/>
              <a:buNone/>
              <a:defRPr sz="4000" b="0" i="0" u="none" strike="noStrike" cap="none">
                <a:solidFill>
                  <a:schemeClr val="accent5"/>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5" name="Google Shape;45;p12"/>
          <p:cNvSpPr/>
          <p:nvPr/>
        </p:nvSpPr>
        <p:spPr>
          <a:xfrm>
            <a:off x="11307763" y="365125"/>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46" name="Google Shape;46;p12"/>
          <p:cNvSpPr>
            <a:spLocks noGrp="1"/>
          </p:cNvSpPr>
          <p:nvPr>
            <p:ph type="chart" idx="2"/>
          </p:nvPr>
        </p:nvSpPr>
        <p:spPr>
          <a:xfrm>
            <a:off x="390525" y="1924050"/>
            <a:ext cx="11410950" cy="43624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ora"/>
                <a:ea typeface="Lora"/>
                <a:cs typeface="Lora"/>
                <a:sym typeface="Lora"/>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ora"/>
                <a:ea typeface="Lora"/>
                <a:cs typeface="Lora"/>
                <a:sym typeface="Lora"/>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ora"/>
                <a:ea typeface="Lora"/>
                <a:cs typeface="Lora"/>
                <a:sym typeface="Lora"/>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
        <p:nvSpPr>
          <p:cNvPr id="47" name="Google Shape;47;p12"/>
          <p:cNvSpPr txBox="1">
            <a:spLocks noGrp="1"/>
          </p:cNvSpPr>
          <p:nvPr>
            <p:ph type="body" idx="1"/>
          </p:nvPr>
        </p:nvSpPr>
        <p:spPr>
          <a:xfrm>
            <a:off x="7924800" y="6400800"/>
            <a:ext cx="3876675" cy="37147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90000"/>
              </a:lnSpc>
              <a:spcBef>
                <a:spcPts val="1000"/>
              </a:spcBef>
              <a:spcAft>
                <a:spcPts val="0"/>
              </a:spcAft>
              <a:buClr>
                <a:schemeClr val="dk1"/>
              </a:buClr>
              <a:buSzPts val="1200"/>
              <a:buFont typeface="Arial"/>
              <a:buNone/>
              <a:defRPr sz="1200" b="0" i="0" u="none" strike="noStrike" cap="none">
                <a:solidFill>
                  <a:schemeClr val="dk1"/>
                </a:solidFill>
                <a:latin typeface="Lora"/>
                <a:ea typeface="Lora"/>
                <a:cs typeface="Lora"/>
                <a:sym typeface="Lora"/>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ora"/>
                <a:ea typeface="Lora"/>
                <a:cs typeface="Lora"/>
                <a:sym typeface="Lora"/>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ora"/>
                <a:ea typeface="Lora"/>
                <a:cs typeface="Lora"/>
                <a:sym typeface="Lora"/>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ark slide">
  <p:cSld name="Dark slide">
    <p:bg>
      <p:bgPr>
        <a:solidFill>
          <a:schemeClr val="accent5"/>
        </a:solidFill>
        <a:effectLst/>
      </p:bgPr>
    </p:bg>
    <p:spTree>
      <p:nvGrpSpPr>
        <p:cNvPr id="1" name="Shape 48"/>
        <p:cNvGrpSpPr/>
        <p:nvPr/>
      </p:nvGrpSpPr>
      <p:grpSpPr>
        <a:xfrm>
          <a:off x="0" y="0"/>
          <a:ext cx="0" cy="0"/>
          <a:chOff x="0" y="0"/>
          <a:chExt cx="0" cy="0"/>
        </a:xfrm>
      </p:grpSpPr>
      <p:sp>
        <p:nvSpPr>
          <p:cNvPr id="49" name="Google Shape;49;p13"/>
          <p:cNvSpPr/>
          <p:nvPr/>
        </p:nvSpPr>
        <p:spPr>
          <a:xfrm>
            <a:off x="11307763" y="365919"/>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50" name="Google Shape;50;p13"/>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2"/>
              </a:buClr>
              <a:buSzPts val="4000"/>
              <a:buFont typeface="Lexend Deca SemiBold"/>
              <a:buNone/>
              <a:defRPr sz="4000" b="0" i="0" u="none" strike="noStrike" cap="none">
                <a:solidFill>
                  <a:schemeClr val="lt2"/>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2"/>
          <p:cNvSpPr txBox="1">
            <a:spLocks noGrp="1"/>
          </p:cNvSpPr>
          <p:nvPr>
            <p:ph type="title"/>
          </p:nvPr>
        </p:nvSpPr>
        <p:spPr>
          <a:xfrm>
            <a:off x="390524" y="365125"/>
            <a:ext cx="6898622" cy="132556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5"/>
              </a:buClr>
              <a:buSzPts val="4000"/>
              <a:buFont typeface="Lexend Deca SemiBold"/>
              <a:buNone/>
            </a:pPr>
            <a:r>
              <a:rPr lang="en-GB"/>
              <a:t>Lidl: Making Christmas UnBEARlievable</a:t>
            </a:r>
            <a:endParaRPr/>
          </a:p>
        </p:txBody>
      </p:sp>
      <p:sp>
        <p:nvSpPr>
          <p:cNvPr id="83" name="Google Shape;83;p2"/>
          <p:cNvSpPr txBox="1">
            <a:spLocks noGrp="1"/>
          </p:cNvSpPr>
          <p:nvPr>
            <p:ph type="body" idx="1"/>
          </p:nvPr>
        </p:nvSpPr>
        <p:spPr>
          <a:xfrm>
            <a:off x="408825" y="1584925"/>
            <a:ext cx="7751700" cy="4907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2"/>
              </a:buClr>
              <a:buSzPts val="1600"/>
              <a:buNone/>
            </a:pPr>
            <a:r>
              <a:rPr lang="en-GB" sz="1600">
                <a:solidFill>
                  <a:schemeClr val="dk2"/>
                </a:solidFill>
                <a:latin typeface="Lexend Deca SemiBold"/>
                <a:ea typeface="Lexend Deca SemiBold"/>
                <a:cs typeface="Lexend Deca SemiBold"/>
                <a:sym typeface="Lexend Deca SemiBold"/>
              </a:rPr>
              <a:t>The Challenge</a:t>
            </a:r>
            <a:endParaRPr/>
          </a:p>
          <a:p>
            <a:pPr marL="0" lvl="0" indent="0" algn="l" rtl="0">
              <a:lnSpc>
                <a:spcPct val="120000"/>
              </a:lnSpc>
              <a:spcBef>
                <a:spcPts val="600"/>
              </a:spcBef>
              <a:spcAft>
                <a:spcPts val="0"/>
              </a:spcAft>
              <a:buClr>
                <a:schemeClr val="dk1"/>
              </a:buClr>
              <a:buSzPts val="1100"/>
              <a:buNone/>
            </a:pPr>
            <a:r>
              <a:rPr lang="en-GB" sz="1100">
                <a:solidFill>
                  <a:schemeClr val="dk1"/>
                </a:solidFill>
                <a:latin typeface="Lora"/>
                <a:ea typeface="Lora"/>
                <a:cs typeface="Lora"/>
                <a:sym typeface="Lora"/>
              </a:rPr>
              <a:t>The cost-of-living crisis and double-digit inflation usually helps a discount supermarket grow, but Lidl faced an intense price war. The Big Four were competing aggressively on price, so Lidl’s natural advantage was diminished. Marketing and branding had to work even harder to maintain growth. For Lidl to win shoppers over during Christmas when trading up is a tradition, they needed to believe the quality was good enough for their Christmas.</a:t>
            </a:r>
            <a:endParaRPr sz="1100"/>
          </a:p>
          <a:p>
            <a:pPr marL="0" lvl="0" indent="0" algn="l" rtl="0">
              <a:lnSpc>
                <a:spcPct val="100000"/>
              </a:lnSpc>
              <a:spcBef>
                <a:spcPts val="1200"/>
              </a:spcBef>
              <a:spcAft>
                <a:spcPts val="0"/>
              </a:spcAft>
              <a:buClr>
                <a:schemeClr val="dk2"/>
              </a:buClr>
              <a:buSzPts val="1600"/>
              <a:buNone/>
            </a:pPr>
            <a:r>
              <a:rPr lang="en-GB" sz="1600">
                <a:solidFill>
                  <a:schemeClr val="dk2"/>
                </a:solidFill>
                <a:latin typeface="Lexend Deca SemiBold"/>
                <a:ea typeface="Lexend Deca SemiBold"/>
                <a:cs typeface="Lexend Deca SemiBold"/>
                <a:sym typeface="Lexend Deca SemiBold"/>
              </a:rPr>
              <a:t>The Execution</a:t>
            </a:r>
            <a:endParaRPr/>
          </a:p>
          <a:p>
            <a:pPr marL="0" lvl="0" indent="0" algn="l" rtl="0">
              <a:lnSpc>
                <a:spcPct val="120000"/>
              </a:lnSpc>
              <a:spcBef>
                <a:spcPts val="600"/>
              </a:spcBef>
              <a:spcAft>
                <a:spcPts val="0"/>
              </a:spcAft>
              <a:buClr>
                <a:schemeClr val="dk1"/>
              </a:buClr>
              <a:buSzPts val="1100"/>
              <a:buNone/>
            </a:pPr>
            <a:r>
              <a:rPr lang="en-GB" sz="1100">
                <a:solidFill>
                  <a:schemeClr val="dk1"/>
                </a:solidFill>
                <a:latin typeface="Lora"/>
                <a:ea typeface="Lora"/>
                <a:cs typeface="Lora"/>
                <a:sym typeface="Lora"/>
              </a:rPr>
              <a:t>In the run up to Christmas 2022, Lidl launched their mute Lidl Bear. Showbiz reporters from The Daily Mail, Metro, Daily Mirror, Daily Express and Daily Star interviewed Lidl Bear and the fake news story ran on their inside front covers, a media first. ‘Who IS Lidl Bear?’ went viral on Meta &amp; Twitter, as Twitter’s like button was turned into Bear’s face. With ITV, six primetime blipverts added to the hype, with the bear revealed to the nation during Coronation Street. Cover wrap dominations then ran on the Winter Food Specials of Hello! Magazine and OK! Magazine and the Inside Front Cover Gatefold of the Radio Times Christmas Edition.</a:t>
            </a:r>
            <a:endParaRPr sz="1100">
              <a:solidFill>
                <a:schemeClr val="dk2"/>
              </a:solidFill>
              <a:latin typeface="Lexend Deca SemiBold"/>
              <a:ea typeface="Lexend Deca SemiBold"/>
              <a:cs typeface="Lexend Deca SemiBold"/>
              <a:sym typeface="Lexend Deca SemiBold"/>
            </a:endParaRPr>
          </a:p>
          <a:p>
            <a:pPr marL="0" lvl="0" indent="0" algn="l" rtl="0">
              <a:lnSpc>
                <a:spcPct val="100000"/>
              </a:lnSpc>
              <a:spcBef>
                <a:spcPts val="1200"/>
              </a:spcBef>
              <a:spcAft>
                <a:spcPts val="0"/>
              </a:spcAft>
              <a:buClr>
                <a:schemeClr val="dk2"/>
              </a:buClr>
              <a:buSzPts val="1600"/>
              <a:buNone/>
            </a:pPr>
            <a:r>
              <a:rPr lang="en-GB" sz="1600">
                <a:solidFill>
                  <a:schemeClr val="dk2"/>
                </a:solidFill>
                <a:latin typeface="Lexend Deca SemiBold"/>
                <a:ea typeface="Lexend Deca SemiBold"/>
                <a:cs typeface="Lexend Deca SemiBold"/>
                <a:sym typeface="Lexend Deca SemiBold"/>
              </a:rPr>
              <a:t>The Results</a:t>
            </a:r>
            <a:endParaRPr/>
          </a:p>
          <a:p>
            <a:pPr marL="171450" lvl="0" indent="-171450" algn="l" rtl="0">
              <a:lnSpc>
                <a:spcPct val="110000"/>
              </a:lnSpc>
              <a:spcBef>
                <a:spcPts val="600"/>
              </a:spcBef>
              <a:spcAft>
                <a:spcPts val="0"/>
              </a:spcAft>
              <a:buClr>
                <a:schemeClr val="dk1"/>
              </a:buClr>
              <a:buSzPts val="1100"/>
              <a:buFont typeface="Arial"/>
              <a:buChar char="•"/>
            </a:pPr>
            <a:r>
              <a:rPr lang="en-GB" sz="1100">
                <a:solidFill>
                  <a:schemeClr val="dk1"/>
                </a:solidFill>
                <a:latin typeface="Lora"/>
                <a:ea typeface="Lora"/>
                <a:cs typeface="Lora"/>
                <a:sym typeface="Lora"/>
              </a:rPr>
              <a:t>Lidl Bear came third on the Campaign Christmas advert charts, beating supermarket averages for Recognition (+13%), Attribution (+23%) and Cut-through (27%), despite being joint-fourth for category SOV.</a:t>
            </a:r>
            <a:endParaRPr sz="1100">
              <a:solidFill>
                <a:schemeClr val="dk1"/>
              </a:solidFill>
              <a:latin typeface="Lora"/>
              <a:ea typeface="Lora"/>
              <a:cs typeface="Lora"/>
              <a:sym typeface="Lora"/>
            </a:endParaRPr>
          </a:p>
          <a:p>
            <a:pPr marL="171450" lvl="0" indent="-171450" algn="l" rtl="0">
              <a:lnSpc>
                <a:spcPct val="110000"/>
              </a:lnSpc>
              <a:spcBef>
                <a:spcPts val="600"/>
              </a:spcBef>
              <a:spcAft>
                <a:spcPts val="0"/>
              </a:spcAft>
              <a:buClr>
                <a:schemeClr val="dk1"/>
              </a:buClr>
              <a:buSzPts val="1100"/>
              <a:buFont typeface="Arial"/>
              <a:buChar char="•"/>
            </a:pPr>
            <a:r>
              <a:rPr lang="en-GB" sz="1100">
                <a:solidFill>
                  <a:schemeClr val="dk1"/>
                </a:solidFill>
                <a:latin typeface="Lora"/>
                <a:ea typeface="Lora"/>
                <a:cs typeface="Lora"/>
                <a:sym typeface="Lora"/>
              </a:rPr>
              <a:t>Lidl Bear being for ‘people like me’ grew +5% through the campaign. 60,000 toys were donated.</a:t>
            </a:r>
            <a:endParaRPr sz="1100">
              <a:solidFill>
                <a:schemeClr val="dk1"/>
              </a:solidFill>
              <a:latin typeface="Lora"/>
              <a:ea typeface="Lora"/>
              <a:cs typeface="Lora"/>
              <a:sym typeface="Lora"/>
            </a:endParaRPr>
          </a:p>
          <a:p>
            <a:pPr marL="171450" lvl="0" indent="-171450" algn="l" rtl="0">
              <a:lnSpc>
                <a:spcPct val="110000"/>
              </a:lnSpc>
              <a:spcBef>
                <a:spcPts val="600"/>
              </a:spcBef>
              <a:spcAft>
                <a:spcPts val="0"/>
              </a:spcAft>
              <a:buClr>
                <a:schemeClr val="dk1"/>
              </a:buClr>
              <a:buSzPts val="1100"/>
              <a:buFont typeface="Arial"/>
              <a:buChar char="•"/>
            </a:pPr>
            <a:r>
              <a:rPr lang="en-GB" sz="1100">
                <a:solidFill>
                  <a:schemeClr val="dk1"/>
                </a:solidFill>
                <a:latin typeface="Lora"/>
                <a:ea typeface="Lora"/>
                <a:cs typeface="Lora"/>
                <a:sym typeface="Lora"/>
              </a:rPr>
              <a:t>Total campaign ROI was up +39% YoY and overall, generating £13.90 for every £1 spent in media.</a:t>
            </a:r>
            <a:endParaRPr sz="1100">
              <a:solidFill>
                <a:schemeClr val="dk1"/>
              </a:solidFill>
              <a:latin typeface="Lora"/>
              <a:ea typeface="Lora"/>
              <a:cs typeface="Lora"/>
              <a:sym typeface="Lora"/>
            </a:endParaRPr>
          </a:p>
          <a:p>
            <a:pPr marL="171450" lvl="0" indent="-171450" algn="l" rtl="0">
              <a:lnSpc>
                <a:spcPct val="110000"/>
              </a:lnSpc>
              <a:spcBef>
                <a:spcPts val="600"/>
              </a:spcBef>
              <a:spcAft>
                <a:spcPts val="0"/>
              </a:spcAft>
              <a:buClr>
                <a:schemeClr val="dk1"/>
              </a:buClr>
              <a:buSzPts val="1100"/>
              <a:buFont typeface="Arial"/>
              <a:buChar char="•"/>
            </a:pPr>
            <a:r>
              <a:rPr lang="en-GB" sz="1100">
                <a:solidFill>
                  <a:schemeClr val="dk1"/>
                </a:solidFill>
                <a:latin typeface="Lora"/>
                <a:ea typeface="Lora"/>
                <a:cs typeface="Lora"/>
                <a:sym typeface="Lora"/>
              </a:rPr>
              <a:t>Lidl also recorded its highest ever market share (7.2%) and stole a combined £123.4m of supermarket revenue from the Big 4 grocers.</a:t>
            </a:r>
            <a:endParaRPr sz="1100">
              <a:solidFill>
                <a:schemeClr val="dk1"/>
              </a:solidFill>
              <a:latin typeface="Lora"/>
              <a:ea typeface="Lora"/>
              <a:cs typeface="Lora"/>
              <a:sym typeface="Lora"/>
            </a:endParaRPr>
          </a:p>
          <a:p>
            <a:pPr marL="457200" lvl="0" indent="0" algn="l" rtl="0">
              <a:lnSpc>
                <a:spcPct val="110000"/>
              </a:lnSpc>
              <a:spcBef>
                <a:spcPts val="600"/>
              </a:spcBef>
              <a:spcAft>
                <a:spcPts val="0"/>
              </a:spcAft>
              <a:buNone/>
            </a:pPr>
            <a:endParaRPr sz="1100">
              <a:solidFill>
                <a:schemeClr val="dk1"/>
              </a:solidFill>
              <a:latin typeface="Lora"/>
              <a:ea typeface="Lora"/>
              <a:cs typeface="Lora"/>
              <a:sym typeface="Lora"/>
            </a:endParaRPr>
          </a:p>
        </p:txBody>
      </p:sp>
      <p:pic>
        <p:nvPicPr>
          <p:cNvPr id="5" name="Picture Placeholder 4" descr="A box of food with a teddy bear&#10;&#10;Description automatically generated">
            <a:extLst>
              <a:ext uri="{FF2B5EF4-FFF2-40B4-BE49-F238E27FC236}">
                <a16:creationId xmlns:a16="http://schemas.microsoft.com/office/drawing/2014/main" id="{9290328E-9200-F1E2-B0DE-EBF5304377FB}"/>
              </a:ext>
            </a:extLst>
          </p:cNvPr>
          <p:cNvPicPr>
            <a:picLocks noGrp="1" noChangeAspect="1"/>
          </p:cNvPicPr>
          <p:nvPr>
            <p:ph type="pic" idx="4"/>
          </p:nvPr>
        </p:nvPicPr>
        <p:blipFill rotWithShape="1">
          <a:blip r:embed="rId3"/>
          <a:srcRect l="5442" t="1307" r="2018" b="25654"/>
          <a:stretch/>
        </p:blipFill>
        <p:spPr>
          <a:xfrm>
            <a:off x="8445260" y="1915155"/>
            <a:ext cx="3356214" cy="3631630"/>
          </a:xfrm>
        </p:spPr>
      </p:pic>
      <p:pic>
        <p:nvPicPr>
          <p:cNvPr id="1026" name="Picture 2" descr="Lidl - Wikipedia">
            <a:extLst>
              <a:ext uri="{FF2B5EF4-FFF2-40B4-BE49-F238E27FC236}">
                <a16:creationId xmlns:a16="http://schemas.microsoft.com/office/drawing/2014/main" id="{EEB0C6C9-6882-49D0-BEFB-64EE4B3843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36426" y="643423"/>
            <a:ext cx="765048" cy="76504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ELLO!">
            <a:extLst>
              <a:ext uri="{FF2B5EF4-FFF2-40B4-BE49-F238E27FC236}">
                <a16:creationId xmlns:a16="http://schemas.microsoft.com/office/drawing/2014/main" id="{F5DC5EED-5CE8-CF46-5CBA-0D535C496B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01063" y="1317709"/>
            <a:ext cx="950149" cy="3125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OK! Magazine (@OK_Magazine) / X">
            <a:extLst>
              <a:ext uri="{FF2B5EF4-FFF2-40B4-BE49-F238E27FC236}">
                <a16:creationId xmlns:a16="http://schemas.microsoft.com/office/drawing/2014/main" id="{CC1C9A9D-27C2-E066-EC39-15ADEB30B7E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68091" y="651964"/>
            <a:ext cx="490788" cy="4907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blue and black text&#10;&#10;Description automatically generated">
            <a:extLst>
              <a:ext uri="{FF2B5EF4-FFF2-40B4-BE49-F238E27FC236}">
                <a16:creationId xmlns:a16="http://schemas.microsoft.com/office/drawing/2014/main" id="{CB5D9327-22B8-8510-103F-8EB3119DA8E7}"/>
              </a:ext>
            </a:extLst>
          </p:cNvPr>
          <p:cNvPicPr>
            <a:picLocks noChangeAspect="1"/>
          </p:cNvPicPr>
          <p:nvPr/>
        </p:nvPicPr>
        <p:blipFill>
          <a:blip r:embed="rId7"/>
          <a:stretch>
            <a:fillRect/>
          </a:stretch>
        </p:blipFill>
        <p:spPr>
          <a:xfrm>
            <a:off x="8281691" y="645748"/>
            <a:ext cx="1469521" cy="452414"/>
          </a:xfrm>
          <a:prstGeom prst="rect">
            <a:avLst/>
          </a:prstGeom>
        </p:spPr>
      </p:pic>
    </p:spTree>
  </p:cSld>
  <p:clrMapOvr>
    <a:masterClrMapping/>
  </p:clrMapOvr>
</p:sld>
</file>

<file path=ppt/theme/theme1.xml><?xml version="1.0" encoding="utf-8"?>
<a:theme xmlns:a="http://schemas.openxmlformats.org/drawingml/2006/main" name="Custom Design">
  <a:themeElements>
    <a:clrScheme name="PPA">
      <a:dk1>
        <a:srgbClr val="30373F"/>
      </a:dk1>
      <a:lt1>
        <a:srgbClr val="E9E2DB"/>
      </a:lt1>
      <a:dk2>
        <a:srgbClr val="5600E1"/>
      </a:dk2>
      <a:lt2>
        <a:srgbClr val="E9E2DB"/>
      </a:lt2>
      <a:accent1>
        <a:srgbClr val="FF6025"/>
      </a:accent1>
      <a:accent2>
        <a:srgbClr val="FFACB8"/>
      </a:accent2>
      <a:accent3>
        <a:srgbClr val="5600E1"/>
      </a:accent3>
      <a:accent4>
        <a:srgbClr val="E9E2DB"/>
      </a:accent4>
      <a:accent5>
        <a:srgbClr val="30373F"/>
      </a:accent5>
      <a:accent6>
        <a:srgbClr val="FFB59B"/>
      </a:accent6>
      <a:hlink>
        <a:srgbClr val="FF6025"/>
      </a:hlink>
      <a:folHlink>
        <a:srgbClr val="FFAC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D7BE65FF47A3D046BCC2F23E261C24B6" ma:contentTypeVersion="18" ma:contentTypeDescription="Create a new document." ma:contentTypeScope="" ma:versionID="18624abb6c315a7372c68c3bc6bb4b77">
  <xsd:schema xmlns:xsd="http://www.w3.org/2001/XMLSchema" xmlns:xs="http://www.w3.org/2001/XMLSchema" xmlns:p="http://schemas.microsoft.com/office/2006/metadata/properties" xmlns:ns2="610442a4-1f6f-42f7-b604-54c2340d1bb4" xmlns:ns3="4b6c9c3d-280d-406b-bce5-57a15c848e0d" targetNamespace="http://schemas.microsoft.com/office/2006/metadata/properties" ma:root="true" ma:fieldsID="00f8cdfe99427a68477a82b7f0b4fc9b" ns2:_="" ns3:_="">
    <xsd:import namespace="610442a4-1f6f-42f7-b604-54c2340d1bb4"/>
    <xsd:import namespace="4b6c9c3d-280d-406b-bce5-57a15c848e0d"/>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2:SharedWithUsers" minOccurs="0"/>
                <xsd:element ref="ns2:SharedWithDetails"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0442a4-1f6f-42f7-b604-54c2340d1bb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ddbb02e8-69ee-464d-a4d0-892b5893a829}" ma:internalName="TaxCatchAll" ma:showField="CatchAllData" ma:web="610442a4-1f6f-42f7-b604-54c2340d1bb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b6c9c3d-280d-406b-bce5-57a15c848e0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1688b651-f5c6-494b-ad33-e0914d30de6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1B393E0-2619-4AA7-9474-8596F084455D}">
  <ds:schemaRefs>
    <ds:schemaRef ds:uri="http://schemas.microsoft.com/sharepoint/events"/>
  </ds:schemaRefs>
</ds:datastoreItem>
</file>

<file path=customXml/itemProps2.xml><?xml version="1.0" encoding="utf-8"?>
<ds:datastoreItem xmlns:ds="http://schemas.openxmlformats.org/officeDocument/2006/customXml" ds:itemID="{63653D80-EDF8-4C7A-9851-9E201F1FA9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0442a4-1f6f-42f7-b604-54c2340d1bb4"/>
    <ds:schemaRef ds:uri="4b6c9c3d-280d-406b-bce5-57a15c848e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174F45B-965C-4F75-9DF9-5D243B814E6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TotalTime>
  <Words>977</Words>
  <Application>Microsoft Office PowerPoint</Application>
  <PresentationFormat>Widescreen</PresentationFormat>
  <Paragraphs>32</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Times New Roman</vt:lpstr>
      <vt:lpstr>Lora</vt:lpstr>
      <vt:lpstr>Arial</vt:lpstr>
      <vt:lpstr>Calibri</vt:lpstr>
      <vt:lpstr>Lexend Deca SemiBold</vt:lpstr>
      <vt:lpstr>Lora SemiBold</vt:lpstr>
      <vt:lpstr>Custom Design</vt:lpstr>
      <vt:lpstr>Lidl: Making Christmas UnBEARlievable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Lidl x Magazines</dc:title>
  <dc:creator>Gareth Jones</dc:creator>
  <cp:lastModifiedBy>Gareth Jones</cp:lastModifiedBy>
  <cp:revision>1</cp:revision>
  <dcterms:created xsi:type="dcterms:W3CDTF">2022-07-07T10:16:09Z</dcterms:created>
  <dcterms:modified xsi:type="dcterms:W3CDTF">2024-08-27T15:59:01Z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0x010100D7BE65FF47A3D046BCC2F23E261C24B6</vt:lpwstr>
  </property>
  <property fmtid="{D5CDD505-2E9C-101B-9397-08002B2CF9AE}" pid="3" name="MediaServiceImageTags">
    <vt:lpwstr/>
  </property>
  <property fmtid="{D5CDD505-2E9C-101B-9397-08002B2CF9AE}" pid="4" name="_dlc_DocIdItemGuid">
    <vt:lpwstr>63aae766-1199-4016-b7c5-26aa8eba4749</vt:lpwstr>
  </property>
</Properties>
</file>