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8QMgeW8CB/GMZAZqq3rJO++FW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C58B5-520B-4FC2-B91C-4FC0047AFCDD}" v="82" dt="2024-05-03T15:47:50.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46" autoAdjust="0"/>
  </p:normalViewPr>
  <p:slideViewPr>
    <p:cSldViewPr snapToGrid="0">
      <p:cViewPr varScale="1">
        <p:scale>
          <a:sx n="91" d="100"/>
          <a:sy n="91" d="100"/>
        </p:scale>
        <p:origin x="13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4F8C58B5-520B-4FC2-B91C-4FC0047AFCDD}"/>
    <pc:docChg chg="custSel delSld modSld">
      <pc:chgData name="Gareth Jones" userId="1df24133-20b6-4195-96c6-3f102268981c" providerId="ADAL" clId="{4F8C58B5-520B-4FC2-B91C-4FC0047AFCDD}" dt="2024-05-03T15:47:50.196" v="116" actId="1037"/>
      <pc:docMkLst>
        <pc:docMk/>
      </pc:docMkLst>
      <pc:sldChg chg="del">
        <pc:chgData name="Gareth Jones" userId="1df24133-20b6-4195-96c6-3f102268981c" providerId="ADAL" clId="{4F8C58B5-520B-4FC2-B91C-4FC0047AFCDD}" dt="2024-05-03T15:43:55.939" v="16" actId="47"/>
        <pc:sldMkLst>
          <pc:docMk/>
          <pc:sldMk cId="0" sldId="256"/>
        </pc:sldMkLst>
      </pc:sldChg>
      <pc:sldChg chg="addSp delSp modSp mod modNotesTx">
        <pc:chgData name="Gareth Jones" userId="1df24133-20b6-4195-96c6-3f102268981c" providerId="ADAL" clId="{4F8C58B5-520B-4FC2-B91C-4FC0047AFCDD}" dt="2024-05-03T15:47:50.196" v="116" actId="1037"/>
        <pc:sldMkLst>
          <pc:docMk/>
          <pc:sldMk cId="0" sldId="257"/>
        </pc:sldMkLst>
        <pc:spChg chg="add del mod">
          <ac:chgData name="Gareth Jones" userId="1df24133-20b6-4195-96c6-3f102268981c" providerId="ADAL" clId="{4F8C58B5-520B-4FC2-B91C-4FC0047AFCDD}" dt="2024-04-30T16:19:47.079" v="1" actId="931"/>
          <ac:spMkLst>
            <pc:docMk/>
            <pc:sldMk cId="0" sldId="257"/>
            <ac:spMk id="3" creationId="{75A85E97-6EA2-3DA0-F3E8-B5053AB8638B}"/>
          </ac:spMkLst>
        </pc:spChg>
        <pc:spChg chg="add del mod">
          <ac:chgData name="Gareth Jones" userId="1df24133-20b6-4195-96c6-3f102268981c" providerId="ADAL" clId="{4F8C58B5-520B-4FC2-B91C-4FC0047AFCDD}" dt="2024-04-30T16:20:01.323" v="6" actId="478"/>
          <ac:spMkLst>
            <pc:docMk/>
            <pc:sldMk cId="0" sldId="257"/>
            <ac:spMk id="7" creationId="{E66FD882-8647-31CA-CB3A-292DC2F05B00}"/>
          </ac:spMkLst>
        </pc:spChg>
        <pc:spChg chg="add del mod">
          <ac:chgData name="Gareth Jones" userId="1df24133-20b6-4195-96c6-3f102268981c" providerId="ADAL" clId="{4F8C58B5-520B-4FC2-B91C-4FC0047AFCDD}" dt="2024-04-30T16:21:11.434" v="13" actId="478"/>
          <ac:spMkLst>
            <pc:docMk/>
            <pc:sldMk cId="0" sldId="257"/>
            <ac:spMk id="9" creationId="{AF718414-EA02-841F-4FEB-5D7754BBCE45}"/>
          </ac:spMkLst>
        </pc:spChg>
        <pc:picChg chg="add mod">
          <ac:chgData name="Gareth Jones" userId="1df24133-20b6-4195-96c6-3f102268981c" providerId="ADAL" clId="{4F8C58B5-520B-4FC2-B91C-4FC0047AFCDD}" dt="2024-05-03T15:47:19.873" v="43"/>
          <ac:picMkLst>
            <pc:docMk/>
            <pc:sldMk cId="0" sldId="257"/>
            <ac:picMk id="2" creationId="{56A0DD65-C5DD-FC35-C77E-72FB054E75E7}"/>
          </ac:picMkLst>
        </pc:picChg>
        <pc:picChg chg="add mod">
          <ac:chgData name="Gareth Jones" userId="1df24133-20b6-4195-96c6-3f102268981c" providerId="ADAL" clId="{4F8C58B5-520B-4FC2-B91C-4FC0047AFCDD}" dt="2024-04-30T16:19:55.482" v="4" actId="207"/>
          <ac:picMkLst>
            <pc:docMk/>
            <pc:sldMk cId="0" sldId="257"/>
            <ac:picMk id="5" creationId="{1FDD48B0-AB7A-B903-67A5-675795F11BE5}"/>
          </ac:picMkLst>
        </pc:picChg>
        <pc:picChg chg="del">
          <ac:chgData name="Gareth Jones" userId="1df24133-20b6-4195-96c6-3f102268981c" providerId="ADAL" clId="{4F8C58B5-520B-4FC2-B91C-4FC0047AFCDD}" dt="2024-04-30T16:19:59.026" v="5" actId="478"/>
          <ac:picMkLst>
            <pc:docMk/>
            <pc:sldMk cId="0" sldId="257"/>
            <ac:picMk id="80" creationId="{00000000-0000-0000-0000-000000000000}"/>
          </ac:picMkLst>
        </pc:picChg>
        <pc:picChg chg="del">
          <ac:chgData name="Gareth Jones" userId="1df24133-20b6-4195-96c6-3f102268981c" providerId="ADAL" clId="{4F8C58B5-520B-4FC2-B91C-4FC0047AFCDD}" dt="2024-04-30T16:21:10.257" v="12" actId="478"/>
          <ac:picMkLst>
            <pc:docMk/>
            <pc:sldMk cId="0" sldId="257"/>
            <ac:picMk id="81" creationId="{00000000-0000-0000-0000-000000000000}"/>
          </ac:picMkLst>
        </pc:picChg>
        <pc:picChg chg="del">
          <ac:chgData name="Gareth Jones" userId="1df24133-20b6-4195-96c6-3f102268981c" providerId="ADAL" clId="{4F8C58B5-520B-4FC2-B91C-4FC0047AFCDD}" dt="2024-04-30T16:18:28.242" v="0" actId="478"/>
          <ac:picMkLst>
            <pc:docMk/>
            <pc:sldMk cId="0" sldId="257"/>
            <ac:picMk id="82" creationId="{00000000-0000-0000-0000-000000000000}"/>
          </ac:picMkLst>
        </pc:picChg>
        <pc:picChg chg="add mod">
          <ac:chgData name="Gareth Jones" userId="1df24133-20b6-4195-96c6-3f102268981c" providerId="ADAL" clId="{4F8C58B5-520B-4FC2-B91C-4FC0047AFCDD}" dt="2024-05-03T15:47:50.196" v="116" actId="1037"/>
          <ac:picMkLst>
            <pc:docMk/>
            <pc:sldMk cId="0" sldId="257"/>
            <ac:picMk id="1026" creationId="{825D611B-6833-6E50-E33C-999579E5ED84}"/>
          </ac:picMkLst>
        </pc:picChg>
      </pc:sldChg>
      <pc:sldMasterChg chg="delSldLayout">
        <pc:chgData name="Gareth Jones" userId="1df24133-20b6-4195-96c6-3f102268981c" providerId="ADAL" clId="{4F8C58B5-520B-4FC2-B91C-4FC0047AFCDD}" dt="2024-05-03T15:43:55.939" v="16" actId="47"/>
        <pc:sldMasterMkLst>
          <pc:docMk/>
          <pc:sldMasterMk cId="0" sldId="2147483648"/>
        </pc:sldMasterMkLst>
        <pc:sldLayoutChg chg="del">
          <pc:chgData name="Gareth Jones" userId="1df24133-20b6-4195-96c6-3f102268981c" providerId="ADAL" clId="{4F8C58B5-520B-4FC2-B91C-4FC0047AFCDD}" dt="2024-05-03T15:43:55.939" v="16" actId="47"/>
          <pc:sldLayoutMkLst>
            <pc:docMk/>
            <pc:sldMasterMk cId="0" sldId="2147483648"/>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results?search_query=heat+under+the+duve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Key Takeaways</a:t>
            </a:r>
            <a:endParaRPr sz="1100" b="1" dirty="0">
              <a:latin typeface="Arial"/>
              <a:ea typeface="Arial"/>
              <a:cs typeface="Arial"/>
              <a:sym typeface="Arial"/>
            </a:endParaRPr>
          </a:p>
          <a:p>
            <a:pPr marL="0" lvl="0" indent="-228600" algn="l" rtl="0">
              <a:lnSpc>
                <a:spcPct val="115000"/>
              </a:lnSpc>
              <a:spcBef>
                <a:spcPts val="1200"/>
              </a:spcBef>
              <a:spcAft>
                <a:spcPts val="0"/>
              </a:spcAft>
              <a:buClr>
                <a:schemeClr val="dk1"/>
              </a:buClr>
              <a:buSzPts val="1100"/>
              <a:buFont typeface="Arial" panose="020B0604020202020204" pitchFamily="34" charset="0"/>
              <a:buChar char="•"/>
            </a:pPr>
            <a:r>
              <a:rPr lang="en-GB" sz="1100" dirty="0">
                <a:latin typeface="Arial"/>
                <a:ea typeface="Arial"/>
                <a:cs typeface="Arial"/>
                <a:sym typeface="Arial"/>
              </a:rPr>
              <a:t>VOXI, Vodafone’s youth brand, faced low understanding and connection with its core 16-24 audience, with persistent barriers to consideration.</a:t>
            </a:r>
            <a:endParaRPr sz="1100" dirty="0">
              <a:latin typeface="Arial"/>
              <a:ea typeface="Arial"/>
              <a:cs typeface="Arial"/>
              <a:sym typeface="Arial"/>
            </a:endParaRPr>
          </a:p>
          <a:p>
            <a:pPr marL="0" lvl="0" indent="-228600" algn="l" rtl="0">
              <a:lnSpc>
                <a:spcPct val="115000"/>
              </a:lnSpc>
              <a:spcBef>
                <a:spcPts val="1200"/>
              </a:spcBef>
              <a:spcAft>
                <a:spcPts val="0"/>
              </a:spcAft>
              <a:buClr>
                <a:schemeClr val="dk1"/>
              </a:buClr>
              <a:buSzPts val="1100"/>
              <a:buFont typeface="Arial" panose="020B0604020202020204" pitchFamily="34" charset="0"/>
              <a:buChar char="•"/>
            </a:pPr>
            <a:r>
              <a:rPr lang="en-GB" sz="1100" dirty="0">
                <a:latin typeface="Arial"/>
                <a:ea typeface="Arial"/>
                <a:cs typeface="Arial"/>
                <a:sym typeface="Arial"/>
              </a:rPr>
              <a:t>VOXI collaborated with heat to create "Under the Duvet with heat!", a Love Island spin-off show.</a:t>
            </a:r>
            <a:endParaRPr sz="1100" dirty="0">
              <a:latin typeface="Arial"/>
              <a:ea typeface="Arial"/>
              <a:cs typeface="Arial"/>
              <a:sym typeface="Arial"/>
            </a:endParaRPr>
          </a:p>
          <a:p>
            <a:pPr marL="0" lvl="0" indent="-228600" algn="l" rtl="0">
              <a:lnSpc>
                <a:spcPct val="115000"/>
              </a:lnSpc>
              <a:spcBef>
                <a:spcPts val="1200"/>
              </a:spcBef>
              <a:spcAft>
                <a:spcPts val="0"/>
              </a:spcAft>
              <a:buClr>
                <a:schemeClr val="dk1"/>
              </a:buClr>
              <a:buSzPts val="1100"/>
              <a:buFont typeface="Arial" panose="020B0604020202020204" pitchFamily="34" charset="0"/>
              <a:buChar char="•"/>
            </a:pPr>
            <a:r>
              <a:rPr lang="en-GB" sz="1100" dirty="0">
                <a:latin typeface="Arial"/>
                <a:ea typeface="Arial"/>
                <a:cs typeface="Arial"/>
                <a:sym typeface="Arial"/>
              </a:rPr>
              <a:t>The show achieved a total of 4.1M views, brand consideration increased from 47% to 61% and a significant sales uplift was recorded.</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dirty="0">
                <a:latin typeface="Times New Roman"/>
                <a:ea typeface="Times New Roman"/>
                <a:cs typeface="Times New Roman"/>
                <a:sym typeface="Times New Roman"/>
              </a:rPr>
              <a:t> </a:t>
            </a: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“The partnership co-created branded content that had the power to connect with the audience to great effect and deliver real engagement. The campaign borrowed heat’s credibility and authenticity with their readers to communicate VOXI’s proposition to the target audience. The results speak for themselves and drove real business value”.</a:t>
            </a:r>
          </a:p>
          <a:p>
            <a:pPr marL="0" lvl="0" indent="0" algn="l" rtl="0">
              <a:lnSpc>
                <a:spcPct val="115000"/>
              </a:lnSpc>
              <a:spcBef>
                <a:spcPts val="1200"/>
              </a:spcBef>
              <a:spcAft>
                <a:spcPts val="0"/>
              </a:spcAft>
              <a:buClr>
                <a:schemeClr val="dk1"/>
              </a:buClr>
              <a:buSzPts val="1100"/>
              <a:buFont typeface="Arial"/>
              <a:buNone/>
            </a:pPr>
            <a:r>
              <a:rPr lang="en-GB" sz="1100" i="1" dirty="0">
                <a:latin typeface="Arial"/>
                <a:ea typeface="Arial"/>
                <a:cs typeface="Arial"/>
                <a:sym typeface="Arial"/>
              </a:rPr>
              <a:t>Daniel </a:t>
            </a:r>
            <a:r>
              <a:rPr lang="en-GB" sz="1100" i="1" dirty="0" err="1">
                <a:latin typeface="Arial"/>
                <a:ea typeface="Arial"/>
                <a:cs typeface="Arial"/>
                <a:sym typeface="Arial"/>
              </a:rPr>
              <a:t>Mogdridge</a:t>
            </a:r>
            <a:r>
              <a:rPr lang="en-GB" sz="1100" i="1" dirty="0">
                <a:latin typeface="Arial"/>
                <a:ea typeface="Arial"/>
                <a:cs typeface="Arial"/>
                <a:sym typeface="Arial"/>
              </a:rPr>
              <a:t>, Media Manager, VOXI</a:t>
            </a:r>
            <a:endParaRPr sz="1100" i="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lang="en-GB"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The Challenge</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VOXI, Vodafone’s youth brand, faced low understanding and connection with its core 16-24 audience. Despite offering relevant services like unlimited social media data and rolling monthly contracts, barriers to consideration persisted, with 69% of the audience tied to monthly contracts and 65% only considering two brands when switching. With unlimited data for social media and rolling monthly contracts VOXI offered a highly relevant service for this audience’s needs. The campaign aimed to increase VOXI's consideration by 10% and boost sales growth by 8%.</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lang="en-GB"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The Plan/Execution</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VOXI aimed to connect meaningfully with the youth audience by tapping into the cultural phenomenon of Love Island, which dominated social media conversations. Recognising the obsession of 16-24-year-olds with the show and the abundance of user-generated content dispersed across platforms, VOXI partnered with heat, known for its quality youth-oriented content. Together, they created "Under the Duvet with heat!" - a Love Island spin-off show hosted on heat online and YouTube. This 20-minute weekly series delved into the juiciest social commentary surrounding the Islanders, providing a unique platform to engage with fans in a centralised way, setting VOXI apart from other brand sponsors.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lang="en-GB"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The 8-week campaign consisted of:</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dirty="0">
                <a:latin typeface="Arial"/>
                <a:ea typeface="Arial"/>
                <a:cs typeface="Arial"/>
                <a:sym typeface="Arial"/>
              </a:rPr>
              <a:t>7 x 20 min episodes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21 x social cut downs for VOXI to use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16 x paid social posts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6 x print advertorials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72 x live reads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Hosting 26 Islander guests on the show</a:t>
            </a:r>
            <a:endParaRPr sz="1100" dirty="0">
              <a:latin typeface="Arial"/>
              <a:ea typeface="Arial"/>
              <a:cs typeface="Arial"/>
              <a:sym typeface="Arial"/>
            </a:endParaRPr>
          </a:p>
          <a:p>
            <a:pPr marL="0" lvl="0" indent="0" algn="l" rtl="0">
              <a:lnSpc>
                <a:spcPct val="115000"/>
              </a:lnSpc>
              <a:spcBef>
                <a:spcPts val="2400"/>
              </a:spcBef>
              <a:spcAft>
                <a:spcPts val="0"/>
              </a:spcAft>
              <a:buClr>
                <a:schemeClr val="dk1"/>
              </a:buClr>
              <a:buSzPts val="1100"/>
              <a:buFont typeface="Arial"/>
              <a:buNone/>
            </a:pPr>
            <a:endParaRPr lang="en-GB" sz="1100" dirty="0">
              <a:latin typeface="Arial"/>
              <a:ea typeface="Arial"/>
              <a:cs typeface="Arial"/>
              <a:sym typeface="Arial"/>
            </a:endParaRPr>
          </a:p>
          <a:p>
            <a:pPr marL="0" lvl="0" indent="0" algn="l" rtl="0">
              <a:lnSpc>
                <a:spcPct val="115000"/>
              </a:lnSpc>
              <a:spcBef>
                <a:spcPts val="2400"/>
              </a:spcBef>
              <a:spcAft>
                <a:spcPts val="0"/>
              </a:spcAft>
              <a:buClr>
                <a:schemeClr val="dk1"/>
              </a:buClr>
              <a:buSzPts val="1100"/>
              <a:buFont typeface="Arial"/>
              <a:buNone/>
            </a:pPr>
            <a:r>
              <a:rPr lang="en-GB" sz="1100" dirty="0">
                <a:latin typeface="Arial"/>
                <a:ea typeface="Arial"/>
                <a:cs typeface="Arial"/>
                <a:sym typeface="Arial"/>
              </a:rPr>
              <a:t>Trailers were created and optimised for each social media platform and heat, championing what was most popular on each social media platform.</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https://www.youtube.com/watch?v=IIaAfJ38IDw</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lang="en-GB"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Episode 1 of the series, for further episodes click</a:t>
            </a:r>
            <a:r>
              <a:rPr lang="en-GB" sz="1100" u="sng" dirty="0">
                <a:latin typeface="Arial"/>
                <a:ea typeface="Arial"/>
                <a:cs typeface="Arial"/>
                <a:sym typeface="Arial"/>
                <a:hlinkClick r:id="rId3"/>
              </a:rPr>
              <a:t> </a:t>
            </a:r>
            <a:r>
              <a:rPr lang="en-GB" sz="11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here</a:t>
            </a:r>
            <a:endParaRPr sz="1100" u="sng" dirty="0">
              <a:solidFill>
                <a:srgbClr val="1155CC"/>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lang="en-GB"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The Results</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Results for this campaign exceeded estimated delivery figures and smashed all the standard benchmarks. Specifically:</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dirty="0">
                <a:latin typeface="Arial"/>
                <a:ea typeface="Arial"/>
                <a:cs typeface="Arial"/>
                <a:sym typeface="Arial"/>
              </a:rPr>
              <a:t>The spin off series totted up a total of 4.1M views across the 7 x 20-minute episodes, exceeding targets by 38%.</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Brand consideration increased from 47% to 61% for viewers in just two months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After watching the content, there were over 2.4M clicks through to the VOXI website to find out more information and Google brand search increased by 9% - both key indicators of active consideration.</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Most significantly, VOXI managed to persuade significant numbers of people to ditch their mobile network to start a contract with VOXI (GFK sales tracker, data suppressed due to confidentiality).</a:t>
            </a:r>
            <a:endParaRPr sz="1100" dirty="0">
              <a:latin typeface="Arial"/>
              <a:ea typeface="Arial"/>
              <a:cs typeface="Arial"/>
              <a:sym typeface="Arial"/>
            </a:endParaRPr>
          </a:p>
          <a:p>
            <a:pPr marL="0" lvl="0" indent="0" algn="l" rtl="0">
              <a:lnSpc>
                <a:spcPct val="100000"/>
              </a:lnSpc>
              <a:spcBef>
                <a:spcPts val="2400"/>
              </a:spcBef>
              <a:spcAft>
                <a:spcPts val="0"/>
              </a:spcAft>
              <a:buSzPts val="1400"/>
              <a:buNone/>
            </a:pPr>
            <a:endParaRPr dirty="0"/>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5"/>
          <p:cNvSpPr>
            <a:spLocks noGrp="1"/>
          </p:cNvSpPr>
          <p:nvPr>
            <p:ph type="pic" idx="2"/>
          </p:nvPr>
        </p:nvSpPr>
        <p:spPr>
          <a:xfrm>
            <a:off x="7383659" y="365125"/>
            <a:ext cx="2161651" cy="1325563"/>
          </a:xfrm>
          <a:prstGeom prst="rect">
            <a:avLst/>
          </a:prstGeom>
          <a:noFill/>
          <a:ln>
            <a:noFill/>
          </a:ln>
        </p:spPr>
      </p:sp>
      <p:sp>
        <p:nvSpPr>
          <p:cNvPr id="16" name="Google Shape;16;p5"/>
          <p:cNvSpPr>
            <a:spLocks noGrp="1"/>
          </p:cNvSpPr>
          <p:nvPr>
            <p:ph type="pic" idx="3"/>
          </p:nvPr>
        </p:nvSpPr>
        <p:spPr>
          <a:xfrm>
            <a:off x="9639823" y="365124"/>
            <a:ext cx="2161651" cy="1325563"/>
          </a:xfrm>
          <a:prstGeom prst="rect">
            <a:avLst/>
          </a:prstGeom>
          <a:noFill/>
          <a:ln>
            <a:noFill/>
          </a:ln>
        </p:spPr>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VOXI: heat's under the duvet with VOXI</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VOXI, Vodafone’s youth brand, faced low understanding and connection with its core 16-24 audience. Despite offering relevant services like unlimited social media data and rolling monthly contracts, barriers to consideration persisted, with 69% of the audience tied to monthly contracts and 65% only considering two brands when switching. With unlimited data for social media and rolling monthly contracts VOXI offered a highly relevant service for this audience’s needs. </a:t>
            </a:r>
            <a:endParaRPr sz="1100">
              <a:solidFill>
                <a:schemeClr val="dk1"/>
              </a:solidFill>
              <a:latin typeface="Lora"/>
              <a:ea typeface="Lora"/>
              <a:cs typeface="Lora"/>
              <a:sym typeface="Lora"/>
            </a:endParaRPr>
          </a:p>
          <a:p>
            <a:pPr marL="0" lvl="0" indent="0" algn="l" rtl="0">
              <a:lnSpc>
                <a:spcPct val="120000"/>
              </a:lnSpc>
              <a:spcBef>
                <a:spcPts val="600"/>
              </a:spcBef>
              <a:spcAft>
                <a:spcPts val="0"/>
              </a:spcAft>
              <a:buClr>
                <a:schemeClr val="dk1"/>
              </a:buClr>
              <a:buSzPts val="11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VOXI's engagement strategy with the youth demographic centered on leveraging the Love Island craze through "Under the Duvet with heat!" - a spin-off show that encapsulated the social commentary surrounding the show's contestants. This 8-week campaign, featuring 7 episodes, 21 social cut-downs, 16 paid social posts, 6 print advertorials, and 72 live reads, aimed to provide a centralised platform for fan engagement. The trailers, tailored for various social media platforms, and the inclusion of 26 Islander guests amplified the campaign's impact across different channels.</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 spin off series achieved  4.1M views across the 7 x 20-minute episodes, exceeding targets by 38%. </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Brand consideration increased from 47% to 61% for viewers in just two months.</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After watching the content, there were over 2.4M clicks through to the VOXI website to find out more information and Google brand search increased by 9% - both key indicators of active consideration. </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Most significantly, significant numbers of people ditched their mobile network to start a contract with VOXI (GFK sales tracker, data suppressed due to confidentiality).</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5" name="Picture Placeholder 4" descr="A blue circle with white text&#10;&#10;Description automatically generated">
            <a:extLst>
              <a:ext uri="{FF2B5EF4-FFF2-40B4-BE49-F238E27FC236}">
                <a16:creationId xmlns:a16="http://schemas.microsoft.com/office/drawing/2014/main" id="{1FDD48B0-AB7A-B903-67A5-675795F11BE5}"/>
              </a:ext>
            </a:extLst>
          </p:cNvPr>
          <p:cNvPicPr>
            <a:picLocks noGrp="1" noChangeAspect="1"/>
          </p:cNvPicPr>
          <p:nvPr>
            <p:ph type="pic" idx="4"/>
          </p:nvPr>
        </p:nvPicPr>
        <p:blipFill>
          <a:blip r:embed="rId3"/>
          <a:srcRect l="3802" r="3802"/>
          <a:stretch>
            <a:fillRect/>
          </a:stretch>
        </p:blipFill>
        <p:spPr>
          <a:noFill/>
        </p:spPr>
      </p:pic>
      <p:pic>
        <p:nvPicPr>
          <p:cNvPr id="1026" name="Picture 2" descr="VOXI Logo (Vodafone) - PNG Logo Vector Brand Downloads (SVG, EPS)">
            <a:extLst>
              <a:ext uri="{FF2B5EF4-FFF2-40B4-BE49-F238E27FC236}">
                <a16:creationId xmlns:a16="http://schemas.microsoft.com/office/drawing/2014/main" id="{825D611B-6833-6E50-E33C-999579E5E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7495" y="451920"/>
            <a:ext cx="1153354" cy="8543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Placeholder 10" descr="A logo with purple and blue letters&#10;&#10;Description automatically generated">
            <a:extLst>
              <a:ext uri="{FF2B5EF4-FFF2-40B4-BE49-F238E27FC236}">
                <a16:creationId xmlns:a16="http://schemas.microsoft.com/office/drawing/2014/main" id="{56A0DD65-C5DD-FC35-C77E-72FB054E75E7}"/>
              </a:ext>
            </a:extLst>
          </p:cNvPr>
          <p:cNvPicPr>
            <a:picLocks noChangeAspect="1"/>
          </p:cNvPicPr>
          <p:nvPr/>
        </p:nvPicPr>
        <p:blipFill rotWithShape="1">
          <a:blip r:embed="rId5"/>
          <a:srcRect l="-9907" t="-15563" r="-8517" b="-10020"/>
          <a:stretch/>
        </p:blipFill>
        <p:spPr>
          <a:xfrm>
            <a:off x="8308448" y="365125"/>
            <a:ext cx="1607725" cy="985886"/>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1E6C0DA-E137-4CC4-82C7-6F4FDE7BC9F2}">
  <ds:schemaRefs>
    <ds:schemaRef ds:uri="http://schemas.microsoft.com/sharepoint/v3/contenttype/forms"/>
  </ds:schemaRefs>
</ds:datastoreItem>
</file>

<file path=customXml/itemProps2.xml><?xml version="1.0" encoding="utf-8"?>
<ds:datastoreItem xmlns:ds="http://schemas.openxmlformats.org/officeDocument/2006/customXml" ds:itemID="{BC27BF85-A547-4562-AC9D-61001C1132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64DA55-FAAF-4784-A8DB-B7D5308C4E6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TotalTime>
  <Words>846</Words>
  <Application>Microsoft Office PowerPoint</Application>
  <PresentationFormat>Widescreen</PresentationFormat>
  <Paragraphs>43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Lora</vt:lpstr>
      <vt:lpstr>Times New Roman</vt:lpstr>
      <vt:lpstr>Lora SemiBold</vt:lpstr>
      <vt:lpstr>Lexend Deca SemiBold</vt:lpstr>
      <vt:lpstr>Arial</vt:lpstr>
      <vt:lpstr>Calibri</vt:lpstr>
      <vt:lpstr>Custom Design</vt:lpstr>
      <vt:lpstr>VOXI: heat's under the duvet with VOXI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Voxi x heat</dc:title>
  <dc:creator>Gareth Jones</dc:creator>
  <cp:lastModifiedBy>Gareth Jones</cp:lastModifiedBy>
  <cp:revision>1</cp:revision>
  <dcterms:created xsi:type="dcterms:W3CDTF">2022-07-07T10:16:09Z</dcterms:created>
  <dcterms:modified xsi:type="dcterms:W3CDTF">2024-05-03T15:47:54Z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