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6"/>
  </p:notesMasterIdLst>
  <p:sldIdLst>
    <p:sldId id="257" r:id="rId5"/>
  </p:sldIdLst>
  <p:sldSz cx="12192000" cy="6858000"/>
  <p:notesSz cx="6858000" cy="9144000"/>
  <p:embeddedFontLst>
    <p:embeddedFont>
      <p:font typeface="Lexend Deca SemiBold" pitchFamily="2" charset="0"/>
      <p:regular r:id="rId7"/>
      <p:bold r:id="rId8"/>
    </p:embeddedFont>
    <p:embeddedFont>
      <p:font typeface="Lora" pitchFamily="2" charset="0"/>
      <p:regular r:id="rId9"/>
      <p:bold r:id="rId10"/>
      <p:italic r:id="rId11"/>
      <p:boldItalic r:id="rId12"/>
    </p:embeddedFont>
    <p:embeddedFont>
      <p:font typeface="Lora SemiBold" pitchFamily="2" charset="0"/>
      <p:boldItalic r:id="rId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 roundtripDataSignature="AMtx7mg838fw836WRy1pyfVcikgQkUY4Z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3253EB-ACA3-4C2F-9C9D-9C7416D1592C}" v="14" dt="2024-05-03T15:38:21.0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font" Target="fonts/font5.fntdata"/><Relationship Id="rId5" Type="http://schemas.openxmlformats.org/officeDocument/2006/relationships/slide" Target="slides/slide1.xml"/><Relationship Id="rId15" Type="http://customschemas.google.com/relationships/presentationmetadata" Target="metadata"/><Relationship Id="rId10" Type="http://schemas.openxmlformats.org/officeDocument/2006/relationships/font" Target="fonts/font4.fntdata"/><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eth Jones" userId="1df24133-20b6-4195-96c6-3f102268981c" providerId="ADAL" clId="{AE3253EB-ACA3-4C2F-9C9D-9C7416D1592C}"/>
    <pc:docChg chg="custSel delSld modSld">
      <pc:chgData name="Gareth Jones" userId="1df24133-20b6-4195-96c6-3f102268981c" providerId="ADAL" clId="{AE3253EB-ACA3-4C2F-9C9D-9C7416D1592C}" dt="2024-05-03T15:38:21.013" v="23" actId="1076"/>
      <pc:docMkLst>
        <pc:docMk/>
      </pc:docMkLst>
      <pc:sldChg chg="del">
        <pc:chgData name="Gareth Jones" userId="1df24133-20b6-4195-96c6-3f102268981c" providerId="ADAL" clId="{AE3253EB-ACA3-4C2F-9C9D-9C7416D1592C}" dt="2024-05-03T15:37:44.860" v="19" actId="47"/>
        <pc:sldMkLst>
          <pc:docMk/>
          <pc:sldMk cId="0" sldId="256"/>
        </pc:sldMkLst>
      </pc:sldChg>
      <pc:sldChg chg="addSp delSp modSp mod">
        <pc:chgData name="Gareth Jones" userId="1df24133-20b6-4195-96c6-3f102268981c" providerId="ADAL" clId="{AE3253EB-ACA3-4C2F-9C9D-9C7416D1592C}" dt="2024-05-03T15:38:21.013" v="23" actId="1076"/>
        <pc:sldMkLst>
          <pc:docMk/>
          <pc:sldMk cId="0" sldId="257"/>
        </pc:sldMkLst>
        <pc:spChg chg="add del mod">
          <ac:chgData name="Gareth Jones" userId="1df24133-20b6-4195-96c6-3f102268981c" providerId="ADAL" clId="{AE3253EB-ACA3-4C2F-9C9D-9C7416D1592C}" dt="2024-04-30T15:33:27.714" v="1"/>
          <ac:spMkLst>
            <pc:docMk/>
            <pc:sldMk cId="0" sldId="257"/>
            <ac:spMk id="3" creationId="{2F76212F-B1C5-1722-C3EE-CB4608588AAD}"/>
          </ac:spMkLst>
        </pc:spChg>
        <pc:spChg chg="add del mod">
          <ac:chgData name="Gareth Jones" userId="1df24133-20b6-4195-96c6-3f102268981c" providerId="ADAL" clId="{AE3253EB-ACA3-4C2F-9C9D-9C7416D1592C}" dt="2024-04-30T15:33:56.415" v="7" actId="478"/>
          <ac:spMkLst>
            <pc:docMk/>
            <pc:sldMk cId="0" sldId="257"/>
            <ac:spMk id="7" creationId="{59E9C654-24A7-E14C-C622-18B135BE1B8F}"/>
          </ac:spMkLst>
        </pc:spChg>
        <pc:spChg chg="add del mod">
          <ac:chgData name="Gareth Jones" userId="1df24133-20b6-4195-96c6-3f102268981c" providerId="ADAL" clId="{AE3253EB-ACA3-4C2F-9C9D-9C7416D1592C}" dt="2024-04-30T15:37:18.903" v="18" actId="478"/>
          <ac:spMkLst>
            <pc:docMk/>
            <pc:sldMk cId="0" sldId="257"/>
            <ac:spMk id="9" creationId="{D7D6B1F3-E273-E3D0-72C0-217CF0BC319F}"/>
          </ac:spMkLst>
        </pc:spChg>
        <pc:picChg chg="add mod">
          <ac:chgData name="Gareth Jones" userId="1df24133-20b6-4195-96c6-3f102268981c" providerId="ADAL" clId="{AE3253EB-ACA3-4C2F-9C9D-9C7416D1592C}" dt="2024-05-03T15:38:19.303" v="22" actId="1076"/>
          <ac:picMkLst>
            <pc:docMk/>
            <pc:sldMk cId="0" sldId="257"/>
            <ac:picMk id="2" creationId="{E88BED3F-0EC2-2338-916D-A344D8614394}"/>
          </ac:picMkLst>
        </pc:picChg>
        <pc:picChg chg="add mod modCrop">
          <ac:chgData name="Gareth Jones" userId="1df24133-20b6-4195-96c6-3f102268981c" providerId="ADAL" clId="{AE3253EB-ACA3-4C2F-9C9D-9C7416D1592C}" dt="2024-04-30T15:33:47.747" v="4" actId="18131"/>
          <ac:picMkLst>
            <pc:docMk/>
            <pc:sldMk cId="0" sldId="257"/>
            <ac:picMk id="5" creationId="{370AF9E2-15E7-FF07-E4D0-FA5A35FF1FC5}"/>
          </ac:picMkLst>
        </pc:picChg>
        <pc:picChg chg="del">
          <ac:chgData name="Gareth Jones" userId="1df24133-20b6-4195-96c6-3f102268981c" providerId="ADAL" clId="{AE3253EB-ACA3-4C2F-9C9D-9C7416D1592C}" dt="2024-04-30T15:37:18.164" v="17" actId="478"/>
          <ac:picMkLst>
            <pc:docMk/>
            <pc:sldMk cId="0" sldId="257"/>
            <ac:picMk id="80" creationId="{00000000-0000-0000-0000-000000000000}"/>
          </ac:picMkLst>
        </pc:picChg>
        <pc:picChg chg="del mod">
          <ac:chgData name="Gareth Jones" userId="1df24133-20b6-4195-96c6-3f102268981c" providerId="ADAL" clId="{AE3253EB-ACA3-4C2F-9C9D-9C7416D1592C}" dt="2024-04-30T15:33:54.999" v="6" actId="478"/>
          <ac:picMkLst>
            <pc:docMk/>
            <pc:sldMk cId="0" sldId="257"/>
            <ac:picMk id="81" creationId="{00000000-0000-0000-0000-000000000000}"/>
          </ac:picMkLst>
        </pc:picChg>
        <pc:picChg chg="del">
          <ac:chgData name="Gareth Jones" userId="1df24133-20b6-4195-96c6-3f102268981c" providerId="ADAL" clId="{AE3253EB-ACA3-4C2F-9C9D-9C7416D1592C}" dt="2024-04-30T15:27:07.687" v="0" actId="478"/>
          <ac:picMkLst>
            <pc:docMk/>
            <pc:sldMk cId="0" sldId="257"/>
            <ac:picMk id="82" creationId="{00000000-0000-0000-0000-000000000000}"/>
          </ac:picMkLst>
        </pc:picChg>
        <pc:picChg chg="add mod">
          <ac:chgData name="Gareth Jones" userId="1df24133-20b6-4195-96c6-3f102268981c" providerId="ADAL" clId="{AE3253EB-ACA3-4C2F-9C9D-9C7416D1592C}" dt="2024-05-03T15:38:21.013" v="23" actId="1076"/>
          <ac:picMkLst>
            <pc:docMk/>
            <pc:sldMk cId="0" sldId="257"/>
            <ac:picMk id="1026" creationId="{729BCE01-8F1E-6D91-4F00-2CA06DB79363}"/>
          </ac:picMkLst>
        </pc:picChg>
      </pc:sldChg>
      <pc:sldMasterChg chg="delSldLayout">
        <pc:chgData name="Gareth Jones" userId="1df24133-20b6-4195-96c6-3f102268981c" providerId="ADAL" clId="{AE3253EB-ACA3-4C2F-9C9D-9C7416D1592C}" dt="2024-05-03T15:37:44.860" v="19" actId="47"/>
        <pc:sldMasterMkLst>
          <pc:docMk/>
          <pc:sldMasterMk cId="0" sldId="2147483648"/>
        </pc:sldMasterMkLst>
        <pc:sldLayoutChg chg="del">
          <pc:chgData name="Gareth Jones" userId="1df24133-20b6-4195-96c6-3f102268981c" providerId="ADAL" clId="{AE3253EB-ACA3-4C2F-9C9D-9C7416D1592C}" dt="2024-05-03T15:37:44.860" v="19" actId="47"/>
          <pc:sldLayoutMkLst>
            <pc:docMk/>
            <pc:sldMasterMk cId="0" sldId="2147483648"/>
            <pc:sldLayoutMk cId="0" sldId="214748364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sz="1100" b="1">
                <a:latin typeface="Arial"/>
                <a:ea typeface="Arial"/>
                <a:cs typeface="Arial"/>
                <a:sym typeface="Arial"/>
              </a:rPr>
              <a:t>Key Takeaways</a:t>
            </a:r>
            <a:endParaRPr sz="1100" b="1">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en-GB" sz="1100">
                <a:latin typeface="Arial"/>
                <a:ea typeface="Arial"/>
                <a:cs typeface="Arial"/>
                <a:sym typeface="Arial"/>
              </a:rPr>
              <a:t>The Woodland Trust needed to engage eco-conscious enthusiasts to help the nature and climate crisis.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GB" sz="1100">
                <a:latin typeface="Arial"/>
                <a:ea typeface="Arial"/>
                <a:cs typeface="Arial"/>
                <a:sym typeface="Arial"/>
              </a:rPr>
              <a:t>It partnered with Immediate Media to create inspiring multi-platform content to lead readers towards taking action.</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GB" sz="1100">
                <a:latin typeface="Arial"/>
                <a:ea typeface="Arial"/>
                <a:cs typeface="Arial"/>
                <a:sym typeface="Arial"/>
              </a:rPr>
              <a:t>The campaign helped increase engagement levels, favourability and 36% say they’re likely to donate to the Woodland Trust.</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a:latin typeface="Times New Roman"/>
                <a:ea typeface="Times New Roman"/>
                <a:cs typeface="Times New Roman"/>
                <a:sym typeface="Times New Roman"/>
              </a:rPr>
              <a:t> </a:t>
            </a:r>
            <a:r>
              <a:rPr lang="en-GB" sz="1100" i="1">
                <a:latin typeface="Arial"/>
                <a:ea typeface="Arial"/>
                <a:cs typeface="Arial"/>
                <a:sym typeface="Arial"/>
              </a:rPr>
              <a:t>“Engaging readers and online consumers about the benefits of a thriving and healthy woodland eco system only strengthens the movement of like-minded people who are willing and ready to act for the environment. Using Immediate's flagship brand titles we have seen great results from warm audiences across various titles – always centred on what the reader is engaged with and always putting the audiences first.</a:t>
            </a:r>
            <a:endParaRPr sz="1100" i="1">
              <a:latin typeface="Arial"/>
              <a:ea typeface="Arial"/>
              <a:cs typeface="Arial"/>
              <a:sym typeface="Arial"/>
            </a:endParaRPr>
          </a:p>
          <a:p>
            <a:pPr marL="0" marR="381000" lvl="0" indent="0" algn="l" rtl="0">
              <a:lnSpc>
                <a:spcPct val="115000"/>
              </a:lnSpc>
              <a:spcBef>
                <a:spcPts val="1200"/>
              </a:spcBef>
              <a:spcAft>
                <a:spcPts val="0"/>
              </a:spcAft>
              <a:buClr>
                <a:schemeClr val="dk1"/>
              </a:buClr>
              <a:buSzPts val="1100"/>
              <a:buFont typeface="Arial"/>
              <a:buNone/>
            </a:pPr>
            <a:r>
              <a:rPr lang="en-GB" sz="1100" i="1">
                <a:latin typeface="Arial"/>
                <a:ea typeface="Arial"/>
                <a:cs typeface="Arial"/>
                <a:sym typeface="Arial"/>
              </a:rPr>
              <a:t>The Woodland Trust has been a partner with Immediate for six years and has in that time built upon strong foundations to use print formats to convey a combination of propositions and calls to action. Print is the backbone of our campaigns and with the multi-channel approach as a wrap-around, we are able to continue to strengthen our relationship with the readers and with Immediate to provide creative content that resonates and delivers results for the good of the planet.”</a:t>
            </a:r>
            <a:endParaRPr sz="1100" i="1">
              <a:latin typeface="Arial"/>
              <a:ea typeface="Arial"/>
              <a:cs typeface="Arial"/>
              <a:sym typeface="Arial"/>
            </a:endParaRPr>
          </a:p>
          <a:p>
            <a:pPr marL="0" marR="381000" lvl="0" indent="0" algn="l" rtl="0">
              <a:lnSpc>
                <a:spcPct val="115000"/>
              </a:lnSpc>
              <a:spcBef>
                <a:spcPts val="1200"/>
              </a:spcBef>
              <a:spcAft>
                <a:spcPts val="0"/>
              </a:spcAft>
              <a:buClr>
                <a:schemeClr val="dk1"/>
              </a:buClr>
              <a:buSzPts val="1100"/>
              <a:buFont typeface="Arial"/>
              <a:buNone/>
            </a:pPr>
            <a:r>
              <a:rPr lang="en-GB" sz="1100">
                <a:latin typeface="Arial"/>
                <a:ea typeface="Arial"/>
                <a:cs typeface="Arial"/>
                <a:sym typeface="Arial"/>
              </a:rPr>
              <a:t>Sofia Nazar Chadwick, Lead Membership Innovation Manager</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b="1">
                <a:latin typeface="Arial"/>
                <a:ea typeface="Arial"/>
                <a:cs typeface="Arial"/>
                <a:sym typeface="Arial"/>
              </a:rPr>
              <a:t>The Challenge</a:t>
            </a:r>
            <a:endParaRPr sz="11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a:latin typeface="Arial"/>
                <a:ea typeface="Arial"/>
                <a:cs typeface="Arial"/>
                <a:sym typeface="Arial"/>
              </a:rPr>
              <a:t>The Woodland Trust fights for a world in which woods and trees thrive for wildlife and for people. Their aim was to drive engagement, favourability versus competitor charities, understanding of its purpose and differences, and inspire action amongst a target audience of eco-conscious, wildlife and nature enthusiasts.</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a:latin typeface="Arial"/>
                <a:ea typeface="Arial"/>
                <a:cs typeface="Arial"/>
                <a:sym typeface="Arial"/>
              </a:rPr>
              <a:t>They planned to achieve this by leaning into the ethos and values of Immediate Media’s editorial brands and connecting with readers in a meaningful way. Multi-platform content needed to resonate with readers and lead them towards taking action to join the Trust or to engage in other meaningful action to help the nature and climate crisis.</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b="1">
                <a:latin typeface="Arial"/>
                <a:ea typeface="Arial"/>
                <a:cs typeface="Arial"/>
                <a:sym typeface="Arial"/>
              </a:rPr>
              <a:t> The Plan/Execution</a:t>
            </a:r>
            <a:endParaRPr sz="11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a:solidFill>
                  <a:srgbClr val="0D0D0D"/>
                </a:solidFill>
                <a:latin typeface="Arial"/>
                <a:ea typeface="Arial"/>
                <a:cs typeface="Arial"/>
                <a:sym typeface="Arial"/>
              </a:rPr>
              <a:t>Immediate Media's green audience, constituting 30% of the adult population and a priority segment for The Woodland Trust, provided a fitting platform for their campaign. Selecting titles like BBC Gardeners’ World, Radio Times, and BBC History magazine, where the readership resonated with the Trust's values, ensured alignment with the campaign's objectives. Leveraging the editorial sustainability focus across these brands, including the 'Grow Greener' campaign in BBC Gardeners’ World, tapped into readers' existing support for environmental causes.</a:t>
            </a:r>
            <a:endParaRPr sz="1100">
              <a:solidFill>
                <a:srgbClr val="0D0D0D"/>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a:solidFill>
                  <a:srgbClr val="0D0D0D"/>
                </a:solidFill>
                <a:latin typeface="Arial"/>
                <a:ea typeface="Arial"/>
                <a:cs typeface="Arial"/>
                <a:sym typeface="Arial"/>
              </a:rPr>
              <a:t>The campaign, centred around trees, woods, wildlife, and people, maintained a laser focus on meeting the needs of each editorial brand’s readership while conveying the Trust's message in a non-preachy and engaging manner. Collaborating closely with Immediate Media’s Imagine studio, the Woodland Trust produced contextual, meaningful content promoting their work and membership benefits. A multi-brand, multi-touchpoint approach across Immediate’s print portfolio ensured a consistent presence, with display adverts, advertorials, and inserts highlighting various aspects of the Trust’s work.</a:t>
            </a:r>
            <a:endParaRPr sz="1100">
              <a:solidFill>
                <a:srgbClr val="0D0D0D"/>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a:solidFill>
                  <a:srgbClr val="0D0D0D"/>
                </a:solidFill>
                <a:latin typeface="Arial"/>
                <a:ea typeface="Arial"/>
                <a:cs typeface="Arial"/>
                <a:sym typeface="Arial"/>
              </a:rPr>
              <a:t>While print played a leading role in building relationships with Immediate’s audiences, it was complemented by event and digital activation to maintain a consistent presence across brands. Live shows like Gardeners World Live at the NEC saw the Trust surpass membership signup targets, with attendees expressing appreciation for the magazine content.</a:t>
            </a:r>
            <a:endParaRPr sz="1100">
              <a:solidFill>
                <a:srgbClr val="0D0D0D"/>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a:latin typeface="Arial"/>
                <a:ea typeface="Arial"/>
                <a:cs typeface="Arial"/>
                <a:sym typeface="Arial"/>
              </a:rPr>
              <a:t> </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b="1">
                <a:latin typeface="Arial"/>
                <a:ea typeface="Arial"/>
                <a:cs typeface="Arial"/>
                <a:sym typeface="Arial"/>
              </a:rPr>
              <a:t>Results</a:t>
            </a:r>
            <a:endParaRPr sz="11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a:latin typeface="Arial"/>
                <a:ea typeface="Arial"/>
                <a:cs typeface="Arial"/>
                <a:sym typeface="Arial"/>
              </a:rPr>
              <a:t>The campaign continues to drive impressive results, with conversations underway about a seventh year of partnership with Immediate.</a:t>
            </a:r>
            <a:endParaRPr sz="110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en-GB" sz="1100">
                <a:latin typeface="Arial"/>
                <a:ea typeface="Arial"/>
                <a:cs typeface="Arial"/>
                <a:sym typeface="Arial"/>
              </a:rPr>
              <a:t>Huge engagement: 70% of those who recalled the campaign say they read all/most of the 8-page supplement. One third took at least one form of action, with 34% agreeing that they’d support the Trust through volunteering/campaigning to save woodlands.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GB" sz="1100">
                <a:latin typeface="Arial"/>
                <a:ea typeface="Arial"/>
                <a:cs typeface="Arial"/>
                <a:sym typeface="Arial"/>
              </a:rPr>
              <a:t>High favourability vs competitors: 88% have a favourable view of the Woodland Trust (vs Wildlife Trust 72% and National Trust (77%). 7% say they would recommend the Trust.</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GB" sz="1100">
                <a:latin typeface="Arial"/>
                <a:ea typeface="Arial"/>
                <a:cs typeface="Arial"/>
                <a:sym typeface="Arial"/>
              </a:rPr>
              <a:t>Understanding of purpose and differences: 57% agree “I know more about the Trust and its purpose,” while 51% understand the key difference between the Trust and its competitors.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GB" sz="1100">
                <a:latin typeface="Arial"/>
                <a:ea typeface="Arial"/>
                <a:cs typeface="Arial"/>
                <a:sym typeface="Arial"/>
              </a:rPr>
              <a:t>Driving action: 36% say they’re likely to donate to the Woodland Trust, while 6% have donated since seeing the campaign. 5% purchased something on woodlandtrust.org.uk</a:t>
            </a:r>
            <a:endParaRPr sz="1100">
              <a:latin typeface="Arial"/>
              <a:ea typeface="Arial"/>
              <a:cs typeface="Arial"/>
              <a:sym typeface="Arial"/>
            </a:endParaRPr>
          </a:p>
          <a:p>
            <a:pPr marL="0" lvl="0" indent="0" algn="l" rtl="0">
              <a:lnSpc>
                <a:spcPct val="115000"/>
              </a:lnSpc>
              <a:spcBef>
                <a:spcPts val="2400"/>
              </a:spcBef>
              <a:spcAft>
                <a:spcPts val="0"/>
              </a:spcAft>
              <a:buClr>
                <a:schemeClr val="dk1"/>
              </a:buClr>
              <a:buSzPts val="1100"/>
              <a:buFont typeface="Arial"/>
              <a:buNone/>
            </a:pPr>
            <a:r>
              <a:rPr lang="en-GB" sz="1100">
                <a:latin typeface="Arial"/>
                <a:ea typeface="Arial"/>
                <a:cs typeface="Arial"/>
                <a:sym typeface="Arial"/>
              </a:rPr>
              <a:t>Sources: Immediate Media Brand Uplift Study, presented January 2023 and GB TGI 2022 February (January 2021 - December 2021) - Media Owner Pop</a:t>
            </a:r>
            <a:endParaRPr sz="1100">
              <a:latin typeface="Arial"/>
              <a:ea typeface="Arial"/>
              <a:cs typeface="Arial"/>
              <a:sym typeface="Arial"/>
            </a:endParaRPr>
          </a:p>
          <a:p>
            <a:pPr marL="381000" marR="381000" lvl="0" indent="0" algn="l" rtl="0">
              <a:lnSpc>
                <a:spcPct val="115000"/>
              </a:lnSpc>
              <a:spcBef>
                <a:spcPts val="1200"/>
              </a:spcBef>
              <a:spcAft>
                <a:spcPts val="0"/>
              </a:spcAft>
              <a:buClr>
                <a:schemeClr val="dk1"/>
              </a:buClr>
              <a:buSzPts val="1100"/>
              <a:buFont typeface="Arial"/>
              <a:buNone/>
            </a:pPr>
            <a:r>
              <a:rPr lang="en-GB" sz="1100" i="1">
                <a:latin typeface="Arial"/>
                <a:ea typeface="Arial"/>
                <a:cs typeface="Arial"/>
                <a:sym typeface="Arial"/>
              </a:rPr>
              <a:t>“The Woodland Trust's ‘Campaign for Good’ ensures that our propositions are relatable and achievable. Ensuring that our content aligns with each and every one of the readers we are talking with. Our strategy focusses on great brand synergy, and we can align our strategy goal to inspire audiences to trusted BBC brands in the Immediate portfolio. We work closely with Immediate to produce engaging content that creates conversations and that educates audiences to the value of protecting nature and to the threats we all face in the nature and climate crises. Informing audiences who are committed and ready to act. Immediate’s numerous on and offline platforms allow different styles and approaches, and we can see that (Call to action, education, awareness) they all work.”</a:t>
            </a:r>
            <a:endParaRPr sz="1100" i="1">
              <a:latin typeface="Arial"/>
              <a:ea typeface="Arial"/>
              <a:cs typeface="Arial"/>
              <a:sym typeface="Arial"/>
            </a:endParaRPr>
          </a:p>
          <a:p>
            <a:pPr marL="381000" marR="381000" lvl="0" indent="0" algn="l" rtl="0">
              <a:lnSpc>
                <a:spcPct val="115000"/>
              </a:lnSpc>
              <a:spcBef>
                <a:spcPts val="1200"/>
              </a:spcBef>
              <a:spcAft>
                <a:spcPts val="0"/>
              </a:spcAft>
              <a:buClr>
                <a:schemeClr val="dk1"/>
              </a:buClr>
              <a:buSzPts val="1100"/>
              <a:buFont typeface="Arial"/>
              <a:buNone/>
            </a:pPr>
            <a:r>
              <a:rPr lang="en-GB" sz="1100">
                <a:latin typeface="Arial"/>
                <a:ea typeface="Arial"/>
                <a:cs typeface="Arial"/>
                <a:sym typeface="Arial"/>
              </a:rPr>
              <a:t>Sofia Nazar Chadwick, Lead Membership Innovation Manager</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400" b="1">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77" name="Google Shape;7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Pale slide">
  <p:cSld name="2_Pale slide">
    <p:spTree>
      <p:nvGrpSpPr>
        <p:cNvPr id="1" name="Shape 13"/>
        <p:cNvGrpSpPr/>
        <p:nvPr/>
      </p:nvGrpSpPr>
      <p:grpSpPr>
        <a:xfrm>
          <a:off x="0" y="0"/>
          <a:ext cx="0" cy="0"/>
          <a:chOff x="0" y="0"/>
          <a:chExt cx="0" cy="0"/>
        </a:xfrm>
      </p:grpSpPr>
      <p:sp>
        <p:nvSpPr>
          <p:cNvPr id="14" name="Google Shape;14;p5"/>
          <p:cNvSpPr txBox="1">
            <a:spLocks noGrp="1"/>
          </p:cNvSpPr>
          <p:nvPr>
            <p:ph type="title"/>
          </p:nvPr>
        </p:nvSpPr>
        <p:spPr>
          <a:xfrm>
            <a:off x="390524" y="365125"/>
            <a:ext cx="6898622"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5"/>
              </a:buClr>
              <a:buSzPts val="4000"/>
              <a:buFont typeface="Lexend Deca SemiBold"/>
              <a:buNone/>
              <a:defRPr sz="4000" b="0" i="0" u="none" strike="noStrike" cap="none">
                <a:solidFill>
                  <a:schemeClr val="accent5"/>
                </a:solidFill>
                <a:latin typeface="Lexend Deca SemiBold"/>
                <a:ea typeface="Lexend Deca SemiBold"/>
                <a:cs typeface="Lexend Deca SemiBold"/>
                <a:sym typeface="Lexend Deca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5"/>
          <p:cNvSpPr>
            <a:spLocks noGrp="1"/>
          </p:cNvSpPr>
          <p:nvPr>
            <p:ph type="pic" idx="2"/>
          </p:nvPr>
        </p:nvSpPr>
        <p:spPr>
          <a:xfrm>
            <a:off x="7383659" y="365125"/>
            <a:ext cx="2161651" cy="1325563"/>
          </a:xfrm>
          <a:prstGeom prst="rect">
            <a:avLst/>
          </a:prstGeom>
          <a:noFill/>
          <a:ln>
            <a:noFill/>
          </a:ln>
        </p:spPr>
      </p:sp>
      <p:sp>
        <p:nvSpPr>
          <p:cNvPr id="16" name="Google Shape;16;p5"/>
          <p:cNvSpPr>
            <a:spLocks noGrp="1"/>
          </p:cNvSpPr>
          <p:nvPr>
            <p:ph type="pic" idx="3"/>
          </p:nvPr>
        </p:nvSpPr>
        <p:spPr>
          <a:xfrm>
            <a:off x="9639823" y="365124"/>
            <a:ext cx="2161651" cy="1325563"/>
          </a:xfrm>
          <a:prstGeom prst="rect">
            <a:avLst/>
          </a:prstGeom>
          <a:noFill/>
          <a:ln>
            <a:noFill/>
          </a:ln>
        </p:spPr>
      </p:sp>
      <p:sp>
        <p:nvSpPr>
          <p:cNvPr id="17" name="Google Shape;17;p5"/>
          <p:cNvSpPr>
            <a:spLocks noGrp="1"/>
          </p:cNvSpPr>
          <p:nvPr>
            <p:ph type="pic" idx="4"/>
          </p:nvPr>
        </p:nvSpPr>
        <p:spPr>
          <a:xfrm>
            <a:off x="8445260" y="1915155"/>
            <a:ext cx="3356214" cy="3631630"/>
          </a:xfrm>
          <a:prstGeom prst="rect">
            <a:avLst/>
          </a:prstGeom>
          <a:solidFill>
            <a:schemeClr val="accent2"/>
          </a:solidFill>
          <a:ln>
            <a:noFill/>
          </a:ln>
        </p:spPr>
      </p:sp>
      <p:sp>
        <p:nvSpPr>
          <p:cNvPr id="18" name="Google Shape;18;p5"/>
          <p:cNvSpPr txBox="1">
            <a:spLocks noGrp="1"/>
          </p:cNvSpPr>
          <p:nvPr>
            <p:ph type="body" idx="1"/>
          </p:nvPr>
        </p:nvSpPr>
        <p:spPr>
          <a:xfrm>
            <a:off x="408813" y="1915155"/>
            <a:ext cx="7751775" cy="45769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2"/>
              </a:buClr>
              <a:buSzPts val="1400"/>
              <a:buFont typeface="Arial"/>
              <a:buNone/>
              <a:defRPr sz="1400" b="0" i="0" u="none" strike="noStrike" cap="none">
                <a:solidFill>
                  <a:schemeClr val="dk2"/>
                </a:solidFill>
                <a:latin typeface="Lexend Deca SemiBold"/>
                <a:ea typeface="Lexend Deca SemiBold"/>
                <a:cs typeface="Lexend Deca SemiBold"/>
                <a:sym typeface="Lexend Deca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ora"/>
                <a:ea typeface="Lora"/>
                <a:cs typeface="Lora"/>
                <a:sym typeface="Lor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ora"/>
                <a:ea typeface="Lora"/>
                <a:cs typeface="Lora"/>
                <a:sym typeface="Lor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pic>
        <p:nvPicPr>
          <p:cNvPr id="19" name="Google Shape;19;p5" descr="A letter n made of blue dots&#10;&#10;Description automatically generated"/>
          <p:cNvPicPr preferRelativeResize="0"/>
          <p:nvPr/>
        </p:nvPicPr>
        <p:blipFill rotWithShape="1">
          <a:blip r:embed="rId2">
            <a:alphaModFix/>
          </a:blip>
          <a:srcRect/>
          <a:stretch/>
        </p:blipFill>
        <p:spPr>
          <a:xfrm>
            <a:off x="9264681" y="6009390"/>
            <a:ext cx="2282119" cy="286287"/>
          </a:xfrm>
          <a:prstGeom prst="rect">
            <a:avLst/>
          </a:prstGeom>
          <a:noFill/>
          <a:ln>
            <a:noFill/>
          </a:ln>
        </p:spPr>
      </p:pic>
      <p:pic>
        <p:nvPicPr>
          <p:cNvPr id="20" name="Google Shape;20;p5" descr="A black and grey logo&#10;&#10;Description automatically generated"/>
          <p:cNvPicPr preferRelativeResize="0"/>
          <p:nvPr/>
        </p:nvPicPr>
        <p:blipFill rotWithShape="1">
          <a:blip r:embed="rId3">
            <a:alphaModFix/>
          </a:blip>
          <a:srcRect/>
          <a:stretch/>
        </p:blipFill>
        <p:spPr>
          <a:xfrm>
            <a:off x="8579544" y="5760871"/>
            <a:ext cx="473214" cy="80022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ark slide with image">
  <p:cSld name="Dark slide with image">
    <p:bg>
      <p:bgPr>
        <a:solidFill>
          <a:schemeClr val="dk1"/>
        </a:solidFill>
        <a:effectLst/>
      </p:bgPr>
    </p:bg>
    <p:spTree>
      <p:nvGrpSpPr>
        <p:cNvPr id="1" name="Shape 51"/>
        <p:cNvGrpSpPr/>
        <p:nvPr/>
      </p:nvGrpSpPr>
      <p:grpSpPr>
        <a:xfrm>
          <a:off x="0" y="0"/>
          <a:ext cx="0" cy="0"/>
          <a:chOff x="0" y="0"/>
          <a:chExt cx="0" cy="0"/>
        </a:xfrm>
      </p:grpSpPr>
      <p:sp>
        <p:nvSpPr>
          <p:cNvPr id="52" name="Google Shape;52;p14"/>
          <p:cNvSpPr txBox="1">
            <a:spLocks noGrp="1"/>
          </p:cNvSpPr>
          <p:nvPr>
            <p:ph type="body" idx="1"/>
          </p:nvPr>
        </p:nvSpPr>
        <p:spPr>
          <a:xfrm>
            <a:off x="390525" y="1846053"/>
            <a:ext cx="6877049" cy="470556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3000"/>
              </a:spcBef>
              <a:spcAft>
                <a:spcPts val="0"/>
              </a:spcAft>
              <a:buClr>
                <a:schemeClr val="accent1"/>
              </a:buClr>
              <a:buSzPts val="2400"/>
              <a:buFont typeface="Arial"/>
              <a:buChar char="•"/>
              <a:defRPr sz="2400" b="0" i="0" u="none" strike="noStrike" cap="none">
                <a:solidFill>
                  <a:schemeClr val="accent1"/>
                </a:solidFill>
                <a:latin typeface="Lora"/>
                <a:ea typeface="Lora"/>
                <a:cs typeface="Lora"/>
                <a:sym typeface="Lora"/>
              </a:defRPr>
            </a:lvl1pPr>
            <a:lvl2pPr marL="914400" marR="0" lvl="1" indent="-355600" algn="l" rtl="0">
              <a:lnSpc>
                <a:spcPct val="150000"/>
              </a:lnSpc>
              <a:spcBef>
                <a:spcPts val="500"/>
              </a:spcBef>
              <a:spcAft>
                <a:spcPts val="0"/>
              </a:spcAft>
              <a:buClr>
                <a:schemeClr val="accent1"/>
              </a:buClr>
              <a:buSzPts val="2000"/>
              <a:buFont typeface="Lexend Deca SemiBold"/>
              <a:buChar char="−"/>
              <a:defRPr sz="2000" b="0" i="0" u="none" strike="noStrike" cap="none">
                <a:solidFill>
                  <a:schemeClr val="lt2"/>
                </a:solidFill>
                <a:latin typeface="Lora"/>
                <a:ea typeface="Lora"/>
                <a:cs typeface="Lora"/>
                <a:sym typeface="Lora"/>
              </a:defRPr>
            </a:lvl2pPr>
            <a:lvl3pPr marL="1371600" marR="0" lvl="2" indent="-342900" algn="l" rtl="0">
              <a:lnSpc>
                <a:spcPct val="100000"/>
              </a:lnSpc>
              <a:spcBef>
                <a:spcPts val="500"/>
              </a:spcBef>
              <a:spcAft>
                <a:spcPts val="0"/>
              </a:spcAft>
              <a:buClr>
                <a:schemeClr val="accent1"/>
              </a:buClr>
              <a:buSzPts val="1800"/>
              <a:buFont typeface="Lexend Deca SemiBold"/>
              <a:buChar char="‐"/>
              <a:defRPr sz="1800" b="0" i="0" u="none" strike="noStrike" cap="none">
                <a:solidFill>
                  <a:schemeClr val="lt2"/>
                </a:solidFill>
                <a:latin typeface="Lora"/>
                <a:ea typeface="Lora"/>
                <a:cs typeface="Lora"/>
                <a:sym typeface="Lora"/>
              </a:defRPr>
            </a:lvl3pPr>
            <a:lvl4pPr marL="1828800" marR="0" lvl="3" indent="-330200" algn="l" rtl="0">
              <a:lnSpc>
                <a:spcPct val="100000"/>
              </a:lnSpc>
              <a:spcBef>
                <a:spcPts val="500"/>
              </a:spcBef>
              <a:spcAft>
                <a:spcPts val="0"/>
              </a:spcAft>
              <a:buClr>
                <a:schemeClr val="accent1"/>
              </a:buClr>
              <a:buSzPts val="1600"/>
              <a:buFont typeface="Arial"/>
              <a:buChar char="•"/>
              <a:defRPr sz="1600" b="0" i="0" u="none" strike="noStrike" cap="none">
                <a:solidFill>
                  <a:schemeClr val="lt2"/>
                </a:solidFill>
                <a:latin typeface="Lora"/>
                <a:ea typeface="Lora"/>
                <a:cs typeface="Lora"/>
                <a:sym typeface="Lora"/>
              </a:defRPr>
            </a:lvl4pPr>
            <a:lvl5pPr marL="2286000" marR="0" lvl="4"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Lora"/>
                <a:ea typeface="Lora"/>
                <a:cs typeface="Lora"/>
                <a:sym typeface="Lo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sp>
        <p:nvSpPr>
          <p:cNvPr id="53" name="Google Shape;53;p14"/>
          <p:cNvSpPr txBox="1">
            <a:spLocks noGrp="1"/>
          </p:cNvSpPr>
          <p:nvPr>
            <p:ph type="title"/>
          </p:nvPr>
        </p:nvSpPr>
        <p:spPr>
          <a:xfrm>
            <a:off x="390525" y="365125"/>
            <a:ext cx="10169106"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2"/>
              </a:buClr>
              <a:buSzPts val="4000"/>
              <a:buFont typeface="Lexend Deca SemiBold"/>
              <a:buNone/>
              <a:defRPr sz="4000" b="0" i="0" u="none" strike="noStrike" cap="none">
                <a:solidFill>
                  <a:schemeClr val="lt2"/>
                </a:solidFill>
                <a:latin typeface="Lexend Deca SemiBold"/>
                <a:ea typeface="Lexend Deca SemiBold"/>
                <a:cs typeface="Lexend Deca SemiBold"/>
                <a:sym typeface="Lexend Deca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4" name="Google Shape;54;p14"/>
          <p:cNvSpPr/>
          <p:nvPr/>
        </p:nvSpPr>
        <p:spPr>
          <a:xfrm>
            <a:off x="11307763" y="439738"/>
            <a:ext cx="493712" cy="661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ora"/>
              <a:ea typeface="Lora"/>
              <a:cs typeface="Lora"/>
              <a:sym typeface="Lora"/>
            </a:endParaRPr>
          </a:p>
        </p:txBody>
      </p:sp>
      <p:sp>
        <p:nvSpPr>
          <p:cNvPr id="55" name="Google Shape;55;p14"/>
          <p:cNvSpPr/>
          <p:nvPr/>
        </p:nvSpPr>
        <p:spPr>
          <a:xfrm>
            <a:off x="11307763" y="365919"/>
            <a:ext cx="493712" cy="661987"/>
          </a:xfrm>
          <a:custGeom>
            <a:avLst/>
            <a:gdLst/>
            <a:ahLst/>
            <a:cxnLst/>
            <a:rect l="l" t="t" r="r" b="b"/>
            <a:pathLst>
              <a:path w="852" h="1139" extrusionOk="0">
                <a:moveTo>
                  <a:pt x="463" y="0"/>
                </a:moveTo>
                <a:cubicBezTo>
                  <a:pt x="732" y="0"/>
                  <a:pt x="852" y="154"/>
                  <a:pt x="852" y="339"/>
                </a:cubicBezTo>
                <a:cubicBezTo>
                  <a:pt x="852" y="525"/>
                  <a:pt x="734" y="677"/>
                  <a:pt x="463" y="677"/>
                </a:cubicBezTo>
                <a:cubicBezTo>
                  <a:pt x="441" y="677"/>
                  <a:pt x="441" y="677"/>
                  <a:pt x="441" y="677"/>
                </a:cubicBezTo>
                <a:cubicBezTo>
                  <a:pt x="441" y="1139"/>
                  <a:pt x="441" y="1139"/>
                  <a:pt x="441" y="1139"/>
                </a:cubicBezTo>
                <a:cubicBezTo>
                  <a:pt x="275" y="1139"/>
                  <a:pt x="275" y="1139"/>
                  <a:pt x="275" y="1139"/>
                </a:cubicBezTo>
                <a:cubicBezTo>
                  <a:pt x="275" y="146"/>
                  <a:pt x="275" y="146"/>
                  <a:pt x="275" y="146"/>
                </a:cubicBezTo>
                <a:cubicBezTo>
                  <a:pt x="165" y="146"/>
                  <a:pt x="165" y="146"/>
                  <a:pt x="165" y="146"/>
                </a:cubicBezTo>
                <a:cubicBezTo>
                  <a:pt x="165" y="1139"/>
                  <a:pt x="165" y="1139"/>
                  <a:pt x="165" y="1139"/>
                </a:cubicBezTo>
                <a:cubicBezTo>
                  <a:pt x="0" y="1139"/>
                  <a:pt x="0" y="1139"/>
                  <a:pt x="0" y="1139"/>
                </a:cubicBezTo>
                <a:cubicBezTo>
                  <a:pt x="0" y="0"/>
                  <a:pt x="0" y="0"/>
                  <a:pt x="0" y="0"/>
                </a:cubicBezTo>
                <a:lnTo>
                  <a:pt x="463"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ora"/>
              <a:ea typeface="Lora"/>
              <a:cs typeface="Lora"/>
              <a:sym typeface="Lora"/>
            </a:endParaRPr>
          </a:p>
        </p:txBody>
      </p:sp>
      <p:sp>
        <p:nvSpPr>
          <p:cNvPr id="56" name="Google Shape;56;p14"/>
          <p:cNvSpPr>
            <a:spLocks noGrp="1"/>
          </p:cNvSpPr>
          <p:nvPr>
            <p:ph type="pic" idx="2"/>
          </p:nvPr>
        </p:nvSpPr>
        <p:spPr>
          <a:xfrm>
            <a:off x="7759725" y="1846054"/>
            <a:ext cx="4041750" cy="470556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ark slide with chart">
  <p:cSld name="Dark slide with chart">
    <p:bg>
      <p:bgPr>
        <a:solidFill>
          <a:schemeClr val="accent5"/>
        </a:solidFill>
        <a:effectLst/>
      </p:bgPr>
    </p:bg>
    <p:spTree>
      <p:nvGrpSpPr>
        <p:cNvPr id="1" name="Shape 57"/>
        <p:cNvGrpSpPr/>
        <p:nvPr/>
      </p:nvGrpSpPr>
      <p:grpSpPr>
        <a:xfrm>
          <a:off x="0" y="0"/>
          <a:ext cx="0" cy="0"/>
          <a:chOff x="0" y="0"/>
          <a:chExt cx="0" cy="0"/>
        </a:xfrm>
      </p:grpSpPr>
      <p:sp>
        <p:nvSpPr>
          <p:cNvPr id="58" name="Google Shape;58;p15"/>
          <p:cNvSpPr/>
          <p:nvPr/>
        </p:nvSpPr>
        <p:spPr>
          <a:xfrm>
            <a:off x="11307763" y="365919"/>
            <a:ext cx="493712" cy="661987"/>
          </a:xfrm>
          <a:custGeom>
            <a:avLst/>
            <a:gdLst/>
            <a:ahLst/>
            <a:cxnLst/>
            <a:rect l="l" t="t" r="r" b="b"/>
            <a:pathLst>
              <a:path w="852" h="1139" extrusionOk="0">
                <a:moveTo>
                  <a:pt x="463" y="0"/>
                </a:moveTo>
                <a:cubicBezTo>
                  <a:pt x="732" y="0"/>
                  <a:pt x="852" y="154"/>
                  <a:pt x="852" y="339"/>
                </a:cubicBezTo>
                <a:cubicBezTo>
                  <a:pt x="852" y="525"/>
                  <a:pt x="734" y="677"/>
                  <a:pt x="463" y="677"/>
                </a:cubicBezTo>
                <a:cubicBezTo>
                  <a:pt x="441" y="677"/>
                  <a:pt x="441" y="677"/>
                  <a:pt x="441" y="677"/>
                </a:cubicBezTo>
                <a:cubicBezTo>
                  <a:pt x="441" y="1139"/>
                  <a:pt x="441" y="1139"/>
                  <a:pt x="441" y="1139"/>
                </a:cubicBezTo>
                <a:cubicBezTo>
                  <a:pt x="275" y="1139"/>
                  <a:pt x="275" y="1139"/>
                  <a:pt x="275" y="1139"/>
                </a:cubicBezTo>
                <a:cubicBezTo>
                  <a:pt x="275" y="146"/>
                  <a:pt x="275" y="146"/>
                  <a:pt x="275" y="146"/>
                </a:cubicBezTo>
                <a:cubicBezTo>
                  <a:pt x="165" y="146"/>
                  <a:pt x="165" y="146"/>
                  <a:pt x="165" y="146"/>
                </a:cubicBezTo>
                <a:cubicBezTo>
                  <a:pt x="165" y="1139"/>
                  <a:pt x="165" y="1139"/>
                  <a:pt x="165" y="1139"/>
                </a:cubicBezTo>
                <a:cubicBezTo>
                  <a:pt x="0" y="1139"/>
                  <a:pt x="0" y="1139"/>
                  <a:pt x="0" y="1139"/>
                </a:cubicBezTo>
                <a:cubicBezTo>
                  <a:pt x="0" y="0"/>
                  <a:pt x="0" y="0"/>
                  <a:pt x="0" y="0"/>
                </a:cubicBezTo>
                <a:lnTo>
                  <a:pt x="463"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ora"/>
              <a:ea typeface="Lora"/>
              <a:cs typeface="Lora"/>
              <a:sym typeface="Lora"/>
            </a:endParaRPr>
          </a:p>
        </p:txBody>
      </p:sp>
      <p:sp>
        <p:nvSpPr>
          <p:cNvPr id="59" name="Google Shape;59;p15"/>
          <p:cNvSpPr txBox="1">
            <a:spLocks noGrp="1"/>
          </p:cNvSpPr>
          <p:nvPr>
            <p:ph type="title"/>
          </p:nvPr>
        </p:nvSpPr>
        <p:spPr>
          <a:xfrm>
            <a:off x="390525" y="365125"/>
            <a:ext cx="10169106"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2"/>
              </a:buClr>
              <a:buSzPts val="4000"/>
              <a:buFont typeface="Lexend Deca SemiBold"/>
              <a:buNone/>
              <a:defRPr sz="4000" b="0" i="0" u="none" strike="noStrike" cap="none">
                <a:solidFill>
                  <a:schemeClr val="lt2"/>
                </a:solidFill>
                <a:latin typeface="Lexend Deca SemiBold"/>
                <a:ea typeface="Lexend Deca SemiBold"/>
                <a:cs typeface="Lexend Deca SemiBold"/>
                <a:sym typeface="Lexend Deca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0" name="Google Shape;60;p15"/>
          <p:cNvSpPr>
            <a:spLocks noGrp="1"/>
          </p:cNvSpPr>
          <p:nvPr>
            <p:ph type="chart" idx="2"/>
          </p:nvPr>
        </p:nvSpPr>
        <p:spPr>
          <a:xfrm>
            <a:off x="390525" y="1924050"/>
            <a:ext cx="11410950" cy="43624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2"/>
              </a:buClr>
              <a:buSzPts val="2800"/>
              <a:buFont typeface="Arial"/>
              <a:buNone/>
              <a:defRPr sz="2800" b="0" i="0" u="none" strike="noStrike" cap="none">
                <a:solidFill>
                  <a:schemeClr val="lt2"/>
                </a:solidFill>
                <a:latin typeface="Lora"/>
                <a:ea typeface="Lora"/>
                <a:cs typeface="Lora"/>
                <a:sym typeface="Lor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ora"/>
                <a:ea typeface="Lora"/>
                <a:cs typeface="Lora"/>
                <a:sym typeface="Lor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ora"/>
                <a:ea typeface="Lora"/>
                <a:cs typeface="Lora"/>
                <a:sym typeface="Lor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sp>
        <p:nvSpPr>
          <p:cNvPr id="61" name="Google Shape;61;p15"/>
          <p:cNvSpPr txBox="1">
            <a:spLocks noGrp="1"/>
          </p:cNvSpPr>
          <p:nvPr>
            <p:ph type="body" idx="1"/>
          </p:nvPr>
        </p:nvSpPr>
        <p:spPr>
          <a:xfrm>
            <a:off x="7924800" y="6400800"/>
            <a:ext cx="3876675" cy="37147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chemeClr val="lt2"/>
              </a:buClr>
              <a:buSzPts val="1200"/>
              <a:buFont typeface="Arial"/>
              <a:buNone/>
              <a:defRPr sz="1200" b="0" i="0" u="none" strike="noStrike" cap="none">
                <a:solidFill>
                  <a:schemeClr val="lt2"/>
                </a:solidFill>
                <a:latin typeface="Lora"/>
                <a:ea typeface="Lora"/>
                <a:cs typeface="Lora"/>
                <a:sym typeface="Lor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ora"/>
                <a:ea typeface="Lora"/>
                <a:cs typeface="Lora"/>
                <a:sym typeface="Lor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ora"/>
                <a:ea typeface="Lora"/>
                <a:cs typeface="Lora"/>
                <a:sym typeface="Lor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Front cover">
  <p:cSld name="1_Front cover">
    <p:bg>
      <p:bgPr>
        <a:solidFill>
          <a:schemeClr val="dk2"/>
        </a:solidFill>
        <a:effectLst/>
      </p:bgPr>
    </p:bg>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643567" y="2766217"/>
            <a:ext cx="6085935"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2"/>
              </a:buClr>
              <a:buSzPts val="4400"/>
              <a:buFont typeface="Lexend Deca SemiBold"/>
              <a:buNone/>
              <a:defRPr sz="4400" b="0" i="0" u="none" strike="noStrike" cap="none">
                <a:solidFill>
                  <a:schemeClr val="lt2"/>
                </a:solidFill>
                <a:latin typeface="Lexend Deca SemiBold"/>
                <a:ea typeface="Lexend Deca SemiBold"/>
                <a:cs typeface="Lexend Deca SemiBold"/>
                <a:sym typeface="Lexend Deca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3" name="Google Shape;23;p6" descr="A white and black logo&#10;&#10;Description automatically generated"/>
          <p:cNvPicPr preferRelativeResize="0"/>
          <p:nvPr/>
        </p:nvPicPr>
        <p:blipFill rotWithShape="1">
          <a:blip r:embed="rId2">
            <a:alphaModFix/>
          </a:blip>
          <a:srcRect/>
          <a:stretch/>
        </p:blipFill>
        <p:spPr>
          <a:xfrm>
            <a:off x="706338" y="729947"/>
            <a:ext cx="763321" cy="1291927"/>
          </a:xfrm>
          <a:prstGeom prst="rect">
            <a:avLst/>
          </a:prstGeom>
          <a:noFill/>
          <a:ln>
            <a:noFill/>
          </a:ln>
        </p:spPr>
      </p:pic>
      <p:pic>
        <p:nvPicPr>
          <p:cNvPr id="24" name="Google Shape;24;p6" descr="A letter n made of blue dots&#10;&#10;Description automatically generated"/>
          <p:cNvPicPr preferRelativeResize="0"/>
          <p:nvPr/>
        </p:nvPicPr>
        <p:blipFill rotWithShape="1">
          <a:blip r:embed="rId3">
            <a:alphaModFix/>
          </a:blip>
          <a:srcRect/>
          <a:stretch/>
        </p:blipFill>
        <p:spPr>
          <a:xfrm>
            <a:off x="1916133" y="1216389"/>
            <a:ext cx="3093304" cy="38804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p:cSld name="Divider">
    <p:bg>
      <p:bgPr>
        <a:solidFill>
          <a:schemeClr val="accent3"/>
        </a:solidFill>
        <a:effectLst/>
      </p:bgPr>
    </p:bg>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5891842" y="2766218"/>
            <a:ext cx="5323936"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2"/>
              </a:buClr>
              <a:buSzPts val="4400"/>
              <a:buFont typeface="Lexend Deca SemiBold"/>
              <a:buNone/>
              <a:defRPr sz="4400" b="0" i="0" u="none" strike="noStrike" cap="none">
                <a:solidFill>
                  <a:schemeClr val="lt2"/>
                </a:solidFill>
                <a:latin typeface="Lexend Deca SemiBold"/>
                <a:ea typeface="Lexend Deca SemiBold"/>
                <a:cs typeface="Lexend Deca SemiBold"/>
                <a:sym typeface="Lexend Deca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 name="Google Shape;27;p7"/>
          <p:cNvSpPr>
            <a:spLocks noGrp="1"/>
          </p:cNvSpPr>
          <p:nvPr>
            <p:ph type="pic" idx="2"/>
          </p:nvPr>
        </p:nvSpPr>
        <p:spPr>
          <a:xfrm>
            <a:off x="838200" y="1199130"/>
            <a:ext cx="4210050" cy="4459737"/>
          </a:xfrm>
          <a:prstGeom prst="round1Rect">
            <a:avLst>
              <a:gd name="adj" fmla="val 50000"/>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ale slide">
  <p:cSld name="Pale slide">
    <p:spTree>
      <p:nvGrpSpPr>
        <p:cNvPr id="1" name="Shape 28"/>
        <p:cNvGrpSpPr/>
        <p:nvPr/>
      </p:nvGrpSpPr>
      <p:grpSpPr>
        <a:xfrm>
          <a:off x="0" y="0"/>
          <a:ext cx="0" cy="0"/>
          <a:chOff x="0" y="0"/>
          <a:chExt cx="0" cy="0"/>
        </a:xfrm>
      </p:grpSpPr>
      <p:sp>
        <p:nvSpPr>
          <p:cNvPr id="29" name="Google Shape;29;p8"/>
          <p:cNvSpPr txBox="1">
            <a:spLocks noGrp="1"/>
          </p:cNvSpPr>
          <p:nvPr>
            <p:ph type="title"/>
          </p:nvPr>
        </p:nvSpPr>
        <p:spPr>
          <a:xfrm>
            <a:off x="390525" y="365125"/>
            <a:ext cx="10169106"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5"/>
              </a:buClr>
              <a:buSzPts val="4000"/>
              <a:buFont typeface="Lexend Deca SemiBold"/>
              <a:buNone/>
              <a:defRPr sz="4000" b="0" i="0" u="none" strike="noStrike" cap="none">
                <a:solidFill>
                  <a:schemeClr val="accent5"/>
                </a:solidFill>
                <a:latin typeface="Lexend Deca SemiBold"/>
                <a:ea typeface="Lexend Deca SemiBold"/>
                <a:cs typeface="Lexend Deca SemiBold"/>
                <a:sym typeface="Lexend Deca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8"/>
          <p:cNvSpPr/>
          <p:nvPr/>
        </p:nvSpPr>
        <p:spPr>
          <a:xfrm>
            <a:off x="11307763" y="365919"/>
            <a:ext cx="493712" cy="661987"/>
          </a:xfrm>
          <a:custGeom>
            <a:avLst/>
            <a:gdLst/>
            <a:ahLst/>
            <a:cxnLst/>
            <a:rect l="l" t="t" r="r" b="b"/>
            <a:pathLst>
              <a:path w="852" h="1139" extrusionOk="0">
                <a:moveTo>
                  <a:pt x="463" y="0"/>
                </a:moveTo>
                <a:cubicBezTo>
                  <a:pt x="732" y="0"/>
                  <a:pt x="852" y="154"/>
                  <a:pt x="852" y="339"/>
                </a:cubicBezTo>
                <a:cubicBezTo>
                  <a:pt x="852" y="525"/>
                  <a:pt x="734" y="677"/>
                  <a:pt x="463" y="677"/>
                </a:cubicBezTo>
                <a:cubicBezTo>
                  <a:pt x="441" y="677"/>
                  <a:pt x="441" y="677"/>
                  <a:pt x="441" y="677"/>
                </a:cubicBezTo>
                <a:cubicBezTo>
                  <a:pt x="441" y="1139"/>
                  <a:pt x="441" y="1139"/>
                  <a:pt x="441" y="1139"/>
                </a:cubicBezTo>
                <a:cubicBezTo>
                  <a:pt x="275" y="1139"/>
                  <a:pt x="275" y="1139"/>
                  <a:pt x="275" y="1139"/>
                </a:cubicBezTo>
                <a:cubicBezTo>
                  <a:pt x="275" y="146"/>
                  <a:pt x="275" y="146"/>
                  <a:pt x="275" y="146"/>
                </a:cubicBezTo>
                <a:cubicBezTo>
                  <a:pt x="165" y="146"/>
                  <a:pt x="165" y="146"/>
                  <a:pt x="165" y="146"/>
                </a:cubicBezTo>
                <a:cubicBezTo>
                  <a:pt x="165" y="1139"/>
                  <a:pt x="165" y="1139"/>
                  <a:pt x="165" y="1139"/>
                </a:cubicBezTo>
                <a:cubicBezTo>
                  <a:pt x="0" y="1139"/>
                  <a:pt x="0" y="1139"/>
                  <a:pt x="0" y="1139"/>
                </a:cubicBezTo>
                <a:cubicBezTo>
                  <a:pt x="0" y="0"/>
                  <a:pt x="0" y="0"/>
                  <a:pt x="0" y="0"/>
                </a:cubicBezTo>
                <a:lnTo>
                  <a:pt x="463"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ora"/>
              <a:ea typeface="Lora"/>
              <a:cs typeface="Lora"/>
              <a:sym typeface="Lor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Pale slide">
  <p:cSld name="1_Pale slide">
    <p:spTree>
      <p:nvGrpSpPr>
        <p:cNvPr id="1" name="Shape 3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ale slide with image">
  <p:cSld name="Pale slide with image">
    <p:spTree>
      <p:nvGrpSpPr>
        <p:cNvPr id="1" name="Shape 32"/>
        <p:cNvGrpSpPr/>
        <p:nvPr/>
      </p:nvGrpSpPr>
      <p:grpSpPr>
        <a:xfrm>
          <a:off x="0" y="0"/>
          <a:ext cx="0" cy="0"/>
          <a:chOff x="0" y="0"/>
          <a:chExt cx="0" cy="0"/>
        </a:xfrm>
      </p:grpSpPr>
      <p:sp>
        <p:nvSpPr>
          <p:cNvPr id="33" name="Google Shape;33;p10"/>
          <p:cNvSpPr>
            <a:spLocks noGrp="1"/>
          </p:cNvSpPr>
          <p:nvPr>
            <p:ph type="pic" idx="2"/>
          </p:nvPr>
        </p:nvSpPr>
        <p:spPr>
          <a:xfrm>
            <a:off x="7759725" y="1846054"/>
            <a:ext cx="4041750" cy="4705560"/>
          </a:xfrm>
          <a:prstGeom prst="rect">
            <a:avLst/>
          </a:prstGeom>
          <a:noFill/>
          <a:ln>
            <a:noFill/>
          </a:ln>
        </p:spPr>
      </p:sp>
      <p:sp>
        <p:nvSpPr>
          <p:cNvPr id="34" name="Google Shape;34;p10"/>
          <p:cNvSpPr txBox="1">
            <a:spLocks noGrp="1"/>
          </p:cNvSpPr>
          <p:nvPr>
            <p:ph type="body" idx="1"/>
          </p:nvPr>
        </p:nvSpPr>
        <p:spPr>
          <a:xfrm>
            <a:off x="390525" y="1846053"/>
            <a:ext cx="6875488" cy="470556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3000"/>
              </a:spcBef>
              <a:spcAft>
                <a:spcPts val="0"/>
              </a:spcAft>
              <a:buClr>
                <a:schemeClr val="accent1"/>
              </a:buClr>
              <a:buSzPts val="2400"/>
              <a:buFont typeface="Lora SemiBold"/>
              <a:buChar char="•"/>
              <a:defRPr sz="2400" b="0" i="0" u="none" strike="noStrike" cap="none">
                <a:solidFill>
                  <a:schemeClr val="dk1"/>
                </a:solidFill>
                <a:latin typeface="Lora"/>
                <a:ea typeface="Lora"/>
                <a:cs typeface="Lora"/>
                <a:sym typeface="Lora"/>
              </a:defRPr>
            </a:lvl1pPr>
            <a:lvl2pPr marL="914400" marR="0" lvl="1" indent="-355600" algn="l" rtl="0">
              <a:lnSpc>
                <a:spcPct val="150000"/>
              </a:lnSpc>
              <a:spcBef>
                <a:spcPts val="500"/>
              </a:spcBef>
              <a:spcAft>
                <a:spcPts val="0"/>
              </a:spcAft>
              <a:buClr>
                <a:schemeClr val="accent1"/>
              </a:buClr>
              <a:buSzPts val="2000"/>
              <a:buFont typeface="Lexend Deca SemiBold"/>
              <a:buChar char="−"/>
              <a:defRPr sz="2000" b="0" i="0" u="none" strike="noStrike" cap="none">
                <a:solidFill>
                  <a:schemeClr val="dk1"/>
                </a:solidFill>
                <a:latin typeface="Lora"/>
                <a:ea typeface="Lora"/>
                <a:cs typeface="Lora"/>
                <a:sym typeface="Lora"/>
              </a:defRPr>
            </a:lvl2pPr>
            <a:lvl3pPr marL="1371600" marR="0" lvl="2" indent="-342900" algn="l" rtl="0">
              <a:lnSpc>
                <a:spcPct val="100000"/>
              </a:lnSpc>
              <a:spcBef>
                <a:spcPts val="500"/>
              </a:spcBef>
              <a:spcAft>
                <a:spcPts val="0"/>
              </a:spcAft>
              <a:buClr>
                <a:schemeClr val="accent1"/>
              </a:buClr>
              <a:buSzPts val="1800"/>
              <a:buFont typeface="Lexend Deca SemiBold"/>
              <a:buChar char="‐"/>
              <a:defRPr sz="1800" b="0" i="0" u="none" strike="noStrike" cap="none">
                <a:solidFill>
                  <a:schemeClr val="dk1"/>
                </a:solidFill>
                <a:latin typeface="Lora"/>
                <a:ea typeface="Lora"/>
                <a:cs typeface="Lora"/>
                <a:sym typeface="Lora"/>
              </a:defRPr>
            </a:lvl3pPr>
            <a:lvl4pPr marL="1828800" marR="0" lvl="3" indent="-330200" algn="l" rtl="0">
              <a:lnSpc>
                <a:spcPct val="100000"/>
              </a:lnSpc>
              <a:spcBef>
                <a:spcPts val="500"/>
              </a:spcBef>
              <a:spcAft>
                <a:spcPts val="0"/>
              </a:spcAft>
              <a:buClr>
                <a:schemeClr val="accent1"/>
              </a:buClr>
              <a:buSzPts val="1600"/>
              <a:buFont typeface="Arial"/>
              <a:buChar char="•"/>
              <a:defRPr sz="1600" b="0" i="0" u="none" strike="noStrike" cap="none">
                <a:solidFill>
                  <a:schemeClr val="dk1"/>
                </a:solidFill>
                <a:latin typeface="Lora"/>
                <a:ea typeface="Lora"/>
                <a:cs typeface="Lora"/>
                <a:sym typeface="Lora"/>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Lora"/>
                <a:ea typeface="Lora"/>
                <a:cs typeface="Lora"/>
                <a:sym typeface="Lo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sp>
        <p:nvSpPr>
          <p:cNvPr id="35" name="Google Shape;35;p10"/>
          <p:cNvSpPr txBox="1">
            <a:spLocks noGrp="1"/>
          </p:cNvSpPr>
          <p:nvPr>
            <p:ph type="title"/>
          </p:nvPr>
        </p:nvSpPr>
        <p:spPr>
          <a:xfrm>
            <a:off x="390525" y="365125"/>
            <a:ext cx="10169106"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5"/>
              </a:buClr>
              <a:buSzPts val="4000"/>
              <a:buFont typeface="Lexend Deca SemiBold"/>
              <a:buNone/>
              <a:defRPr sz="4000" b="0" i="0" u="none" strike="noStrike" cap="none">
                <a:solidFill>
                  <a:schemeClr val="accent5"/>
                </a:solidFill>
                <a:latin typeface="Lexend Deca SemiBold"/>
                <a:ea typeface="Lexend Deca SemiBold"/>
                <a:cs typeface="Lexend Deca SemiBold"/>
                <a:sym typeface="Lexend Deca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 name="Google Shape;36;p10"/>
          <p:cNvSpPr/>
          <p:nvPr/>
        </p:nvSpPr>
        <p:spPr>
          <a:xfrm>
            <a:off x="11307763" y="439738"/>
            <a:ext cx="493712" cy="661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ora"/>
              <a:ea typeface="Lora"/>
              <a:cs typeface="Lora"/>
              <a:sym typeface="Lora"/>
            </a:endParaRPr>
          </a:p>
        </p:txBody>
      </p:sp>
      <p:sp>
        <p:nvSpPr>
          <p:cNvPr id="37" name="Google Shape;37;p10"/>
          <p:cNvSpPr/>
          <p:nvPr/>
        </p:nvSpPr>
        <p:spPr>
          <a:xfrm>
            <a:off x="11307763" y="365125"/>
            <a:ext cx="493712" cy="661987"/>
          </a:xfrm>
          <a:custGeom>
            <a:avLst/>
            <a:gdLst/>
            <a:ahLst/>
            <a:cxnLst/>
            <a:rect l="l" t="t" r="r" b="b"/>
            <a:pathLst>
              <a:path w="852" h="1139" extrusionOk="0">
                <a:moveTo>
                  <a:pt x="463" y="0"/>
                </a:moveTo>
                <a:cubicBezTo>
                  <a:pt x="732" y="0"/>
                  <a:pt x="852" y="154"/>
                  <a:pt x="852" y="339"/>
                </a:cubicBezTo>
                <a:cubicBezTo>
                  <a:pt x="852" y="525"/>
                  <a:pt x="734" y="677"/>
                  <a:pt x="463" y="677"/>
                </a:cubicBezTo>
                <a:cubicBezTo>
                  <a:pt x="441" y="677"/>
                  <a:pt x="441" y="677"/>
                  <a:pt x="441" y="677"/>
                </a:cubicBezTo>
                <a:cubicBezTo>
                  <a:pt x="441" y="1139"/>
                  <a:pt x="441" y="1139"/>
                  <a:pt x="441" y="1139"/>
                </a:cubicBezTo>
                <a:cubicBezTo>
                  <a:pt x="275" y="1139"/>
                  <a:pt x="275" y="1139"/>
                  <a:pt x="275" y="1139"/>
                </a:cubicBezTo>
                <a:cubicBezTo>
                  <a:pt x="275" y="146"/>
                  <a:pt x="275" y="146"/>
                  <a:pt x="275" y="146"/>
                </a:cubicBezTo>
                <a:cubicBezTo>
                  <a:pt x="165" y="146"/>
                  <a:pt x="165" y="146"/>
                  <a:pt x="165" y="146"/>
                </a:cubicBezTo>
                <a:cubicBezTo>
                  <a:pt x="165" y="1139"/>
                  <a:pt x="165" y="1139"/>
                  <a:pt x="165" y="1139"/>
                </a:cubicBezTo>
                <a:cubicBezTo>
                  <a:pt x="0" y="1139"/>
                  <a:pt x="0" y="1139"/>
                  <a:pt x="0" y="1139"/>
                </a:cubicBezTo>
                <a:cubicBezTo>
                  <a:pt x="0" y="0"/>
                  <a:pt x="0" y="0"/>
                  <a:pt x="0" y="0"/>
                </a:cubicBezTo>
                <a:lnTo>
                  <a:pt x="463"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ora"/>
              <a:ea typeface="Lora"/>
              <a:cs typeface="Lora"/>
              <a:sym typeface="Lor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Pale slide with image">
  <p:cSld name="1_Pale slide with image">
    <p:spTree>
      <p:nvGrpSpPr>
        <p:cNvPr id="1" name="Shape 38"/>
        <p:cNvGrpSpPr/>
        <p:nvPr/>
      </p:nvGrpSpPr>
      <p:grpSpPr>
        <a:xfrm>
          <a:off x="0" y="0"/>
          <a:ext cx="0" cy="0"/>
          <a:chOff x="0" y="0"/>
          <a:chExt cx="0" cy="0"/>
        </a:xfrm>
      </p:grpSpPr>
      <p:sp>
        <p:nvSpPr>
          <p:cNvPr id="39" name="Google Shape;39;p11"/>
          <p:cNvSpPr txBox="1">
            <a:spLocks noGrp="1"/>
          </p:cNvSpPr>
          <p:nvPr>
            <p:ph type="body" idx="1"/>
          </p:nvPr>
        </p:nvSpPr>
        <p:spPr>
          <a:xfrm>
            <a:off x="390525" y="1846053"/>
            <a:ext cx="5705475" cy="470556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3000"/>
              </a:spcBef>
              <a:spcAft>
                <a:spcPts val="0"/>
              </a:spcAft>
              <a:buClr>
                <a:schemeClr val="accent1"/>
              </a:buClr>
              <a:buSzPts val="2400"/>
              <a:buFont typeface="Lora SemiBold"/>
              <a:buChar char="•"/>
              <a:defRPr sz="2400" b="0" i="0" u="none" strike="noStrike" cap="none">
                <a:solidFill>
                  <a:schemeClr val="dk1"/>
                </a:solidFill>
                <a:latin typeface="Lora"/>
                <a:ea typeface="Lora"/>
                <a:cs typeface="Lora"/>
                <a:sym typeface="Lora"/>
              </a:defRPr>
            </a:lvl1pPr>
            <a:lvl2pPr marL="914400" marR="0" lvl="1" indent="-355600" algn="l" rtl="0">
              <a:lnSpc>
                <a:spcPct val="150000"/>
              </a:lnSpc>
              <a:spcBef>
                <a:spcPts val="500"/>
              </a:spcBef>
              <a:spcAft>
                <a:spcPts val="0"/>
              </a:spcAft>
              <a:buClr>
                <a:schemeClr val="accent1"/>
              </a:buClr>
              <a:buSzPts val="2000"/>
              <a:buFont typeface="Lexend Deca SemiBold"/>
              <a:buChar char="−"/>
              <a:defRPr sz="2000" b="0" i="0" u="none" strike="noStrike" cap="none">
                <a:solidFill>
                  <a:schemeClr val="dk1"/>
                </a:solidFill>
                <a:latin typeface="Lora"/>
                <a:ea typeface="Lora"/>
                <a:cs typeface="Lora"/>
                <a:sym typeface="Lora"/>
              </a:defRPr>
            </a:lvl2pPr>
            <a:lvl3pPr marL="1371600" marR="0" lvl="2" indent="-342900" algn="l" rtl="0">
              <a:lnSpc>
                <a:spcPct val="100000"/>
              </a:lnSpc>
              <a:spcBef>
                <a:spcPts val="500"/>
              </a:spcBef>
              <a:spcAft>
                <a:spcPts val="0"/>
              </a:spcAft>
              <a:buClr>
                <a:schemeClr val="accent1"/>
              </a:buClr>
              <a:buSzPts val="1800"/>
              <a:buFont typeface="Lexend Deca SemiBold"/>
              <a:buChar char="‐"/>
              <a:defRPr sz="1800" b="0" i="0" u="none" strike="noStrike" cap="none">
                <a:solidFill>
                  <a:schemeClr val="dk1"/>
                </a:solidFill>
                <a:latin typeface="Lora"/>
                <a:ea typeface="Lora"/>
                <a:cs typeface="Lora"/>
                <a:sym typeface="Lora"/>
              </a:defRPr>
            </a:lvl3pPr>
            <a:lvl4pPr marL="1828800" marR="0" lvl="3" indent="-330200" algn="l" rtl="0">
              <a:lnSpc>
                <a:spcPct val="100000"/>
              </a:lnSpc>
              <a:spcBef>
                <a:spcPts val="500"/>
              </a:spcBef>
              <a:spcAft>
                <a:spcPts val="0"/>
              </a:spcAft>
              <a:buClr>
                <a:schemeClr val="accent1"/>
              </a:buClr>
              <a:buSzPts val="1600"/>
              <a:buFont typeface="Arial"/>
              <a:buChar char="•"/>
              <a:defRPr sz="1600" b="0" i="0" u="none" strike="noStrike" cap="none">
                <a:solidFill>
                  <a:schemeClr val="dk1"/>
                </a:solidFill>
                <a:latin typeface="Lora"/>
                <a:ea typeface="Lora"/>
                <a:cs typeface="Lora"/>
                <a:sym typeface="Lora"/>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Lora"/>
                <a:ea typeface="Lora"/>
                <a:cs typeface="Lora"/>
                <a:sym typeface="Lo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sp>
        <p:nvSpPr>
          <p:cNvPr id="40" name="Google Shape;40;p11"/>
          <p:cNvSpPr txBox="1">
            <a:spLocks noGrp="1"/>
          </p:cNvSpPr>
          <p:nvPr>
            <p:ph type="title"/>
          </p:nvPr>
        </p:nvSpPr>
        <p:spPr>
          <a:xfrm>
            <a:off x="390525" y="365125"/>
            <a:ext cx="10169106"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5"/>
              </a:buClr>
              <a:buSzPts val="4000"/>
              <a:buFont typeface="Lexend Deca SemiBold"/>
              <a:buNone/>
              <a:defRPr sz="4000" b="0" i="0" u="none" strike="noStrike" cap="none">
                <a:solidFill>
                  <a:schemeClr val="accent5"/>
                </a:solidFill>
                <a:latin typeface="Lexend Deca SemiBold"/>
                <a:ea typeface="Lexend Deca SemiBold"/>
                <a:cs typeface="Lexend Deca SemiBold"/>
                <a:sym typeface="Lexend Deca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1" name="Google Shape;41;p11"/>
          <p:cNvSpPr/>
          <p:nvPr/>
        </p:nvSpPr>
        <p:spPr>
          <a:xfrm>
            <a:off x="11307763" y="439738"/>
            <a:ext cx="493712" cy="661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ora"/>
              <a:ea typeface="Lora"/>
              <a:cs typeface="Lora"/>
              <a:sym typeface="Lora"/>
            </a:endParaRPr>
          </a:p>
        </p:txBody>
      </p:sp>
      <p:sp>
        <p:nvSpPr>
          <p:cNvPr id="42" name="Google Shape;42;p11"/>
          <p:cNvSpPr/>
          <p:nvPr/>
        </p:nvSpPr>
        <p:spPr>
          <a:xfrm>
            <a:off x="11307763" y="365125"/>
            <a:ext cx="493712" cy="661987"/>
          </a:xfrm>
          <a:custGeom>
            <a:avLst/>
            <a:gdLst/>
            <a:ahLst/>
            <a:cxnLst/>
            <a:rect l="l" t="t" r="r" b="b"/>
            <a:pathLst>
              <a:path w="852" h="1139" extrusionOk="0">
                <a:moveTo>
                  <a:pt x="463" y="0"/>
                </a:moveTo>
                <a:cubicBezTo>
                  <a:pt x="732" y="0"/>
                  <a:pt x="852" y="154"/>
                  <a:pt x="852" y="339"/>
                </a:cubicBezTo>
                <a:cubicBezTo>
                  <a:pt x="852" y="525"/>
                  <a:pt x="734" y="677"/>
                  <a:pt x="463" y="677"/>
                </a:cubicBezTo>
                <a:cubicBezTo>
                  <a:pt x="441" y="677"/>
                  <a:pt x="441" y="677"/>
                  <a:pt x="441" y="677"/>
                </a:cubicBezTo>
                <a:cubicBezTo>
                  <a:pt x="441" y="1139"/>
                  <a:pt x="441" y="1139"/>
                  <a:pt x="441" y="1139"/>
                </a:cubicBezTo>
                <a:cubicBezTo>
                  <a:pt x="275" y="1139"/>
                  <a:pt x="275" y="1139"/>
                  <a:pt x="275" y="1139"/>
                </a:cubicBezTo>
                <a:cubicBezTo>
                  <a:pt x="275" y="146"/>
                  <a:pt x="275" y="146"/>
                  <a:pt x="275" y="146"/>
                </a:cubicBezTo>
                <a:cubicBezTo>
                  <a:pt x="165" y="146"/>
                  <a:pt x="165" y="146"/>
                  <a:pt x="165" y="146"/>
                </a:cubicBezTo>
                <a:cubicBezTo>
                  <a:pt x="165" y="1139"/>
                  <a:pt x="165" y="1139"/>
                  <a:pt x="165" y="1139"/>
                </a:cubicBezTo>
                <a:cubicBezTo>
                  <a:pt x="0" y="1139"/>
                  <a:pt x="0" y="1139"/>
                  <a:pt x="0" y="1139"/>
                </a:cubicBezTo>
                <a:cubicBezTo>
                  <a:pt x="0" y="0"/>
                  <a:pt x="0" y="0"/>
                  <a:pt x="0" y="0"/>
                </a:cubicBezTo>
                <a:lnTo>
                  <a:pt x="463"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ora"/>
              <a:ea typeface="Lora"/>
              <a:cs typeface="Lora"/>
              <a:sym typeface="Lor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ale slide with chart">
  <p:cSld name="Pale slide with chart">
    <p:spTree>
      <p:nvGrpSpPr>
        <p:cNvPr id="1" name="Shape 43"/>
        <p:cNvGrpSpPr/>
        <p:nvPr/>
      </p:nvGrpSpPr>
      <p:grpSpPr>
        <a:xfrm>
          <a:off x="0" y="0"/>
          <a:ext cx="0" cy="0"/>
          <a:chOff x="0" y="0"/>
          <a:chExt cx="0" cy="0"/>
        </a:xfrm>
      </p:grpSpPr>
      <p:sp>
        <p:nvSpPr>
          <p:cNvPr id="44" name="Google Shape;44;p12"/>
          <p:cNvSpPr txBox="1">
            <a:spLocks noGrp="1"/>
          </p:cNvSpPr>
          <p:nvPr>
            <p:ph type="title"/>
          </p:nvPr>
        </p:nvSpPr>
        <p:spPr>
          <a:xfrm>
            <a:off x="390525" y="365125"/>
            <a:ext cx="10169106"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5"/>
              </a:buClr>
              <a:buSzPts val="4000"/>
              <a:buFont typeface="Lexend Deca SemiBold"/>
              <a:buNone/>
              <a:defRPr sz="4000" b="0" i="0" u="none" strike="noStrike" cap="none">
                <a:solidFill>
                  <a:schemeClr val="accent5"/>
                </a:solidFill>
                <a:latin typeface="Lexend Deca SemiBold"/>
                <a:ea typeface="Lexend Deca SemiBold"/>
                <a:cs typeface="Lexend Deca SemiBold"/>
                <a:sym typeface="Lexend Deca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 name="Google Shape;45;p12"/>
          <p:cNvSpPr/>
          <p:nvPr/>
        </p:nvSpPr>
        <p:spPr>
          <a:xfrm>
            <a:off x="11307763" y="365125"/>
            <a:ext cx="493712" cy="661987"/>
          </a:xfrm>
          <a:custGeom>
            <a:avLst/>
            <a:gdLst/>
            <a:ahLst/>
            <a:cxnLst/>
            <a:rect l="l" t="t" r="r" b="b"/>
            <a:pathLst>
              <a:path w="852" h="1139" extrusionOk="0">
                <a:moveTo>
                  <a:pt x="463" y="0"/>
                </a:moveTo>
                <a:cubicBezTo>
                  <a:pt x="732" y="0"/>
                  <a:pt x="852" y="154"/>
                  <a:pt x="852" y="339"/>
                </a:cubicBezTo>
                <a:cubicBezTo>
                  <a:pt x="852" y="525"/>
                  <a:pt x="734" y="677"/>
                  <a:pt x="463" y="677"/>
                </a:cubicBezTo>
                <a:cubicBezTo>
                  <a:pt x="441" y="677"/>
                  <a:pt x="441" y="677"/>
                  <a:pt x="441" y="677"/>
                </a:cubicBezTo>
                <a:cubicBezTo>
                  <a:pt x="441" y="1139"/>
                  <a:pt x="441" y="1139"/>
                  <a:pt x="441" y="1139"/>
                </a:cubicBezTo>
                <a:cubicBezTo>
                  <a:pt x="275" y="1139"/>
                  <a:pt x="275" y="1139"/>
                  <a:pt x="275" y="1139"/>
                </a:cubicBezTo>
                <a:cubicBezTo>
                  <a:pt x="275" y="146"/>
                  <a:pt x="275" y="146"/>
                  <a:pt x="275" y="146"/>
                </a:cubicBezTo>
                <a:cubicBezTo>
                  <a:pt x="165" y="146"/>
                  <a:pt x="165" y="146"/>
                  <a:pt x="165" y="146"/>
                </a:cubicBezTo>
                <a:cubicBezTo>
                  <a:pt x="165" y="1139"/>
                  <a:pt x="165" y="1139"/>
                  <a:pt x="165" y="1139"/>
                </a:cubicBezTo>
                <a:cubicBezTo>
                  <a:pt x="0" y="1139"/>
                  <a:pt x="0" y="1139"/>
                  <a:pt x="0" y="1139"/>
                </a:cubicBezTo>
                <a:cubicBezTo>
                  <a:pt x="0" y="0"/>
                  <a:pt x="0" y="0"/>
                  <a:pt x="0" y="0"/>
                </a:cubicBezTo>
                <a:lnTo>
                  <a:pt x="463"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ora"/>
              <a:ea typeface="Lora"/>
              <a:cs typeface="Lora"/>
              <a:sym typeface="Lora"/>
            </a:endParaRPr>
          </a:p>
        </p:txBody>
      </p:sp>
      <p:sp>
        <p:nvSpPr>
          <p:cNvPr id="46" name="Google Shape;46;p12"/>
          <p:cNvSpPr>
            <a:spLocks noGrp="1"/>
          </p:cNvSpPr>
          <p:nvPr>
            <p:ph type="chart" idx="2"/>
          </p:nvPr>
        </p:nvSpPr>
        <p:spPr>
          <a:xfrm>
            <a:off x="390525" y="1924050"/>
            <a:ext cx="11410950" cy="43624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ora"/>
                <a:ea typeface="Lora"/>
                <a:cs typeface="Lora"/>
                <a:sym typeface="Lor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ora"/>
                <a:ea typeface="Lora"/>
                <a:cs typeface="Lora"/>
                <a:sym typeface="Lor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ora"/>
                <a:ea typeface="Lora"/>
                <a:cs typeface="Lora"/>
                <a:sym typeface="Lor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sp>
        <p:nvSpPr>
          <p:cNvPr id="47" name="Google Shape;47;p12"/>
          <p:cNvSpPr txBox="1">
            <a:spLocks noGrp="1"/>
          </p:cNvSpPr>
          <p:nvPr>
            <p:ph type="body" idx="1"/>
          </p:nvPr>
        </p:nvSpPr>
        <p:spPr>
          <a:xfrm>
            <a:off x="7924800" y="6400800"/>
            <a:ext cx="3876675" cy="37147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ora"/>
                <a:ea typeface="Lora"/>
                <a:cs typeface="Lora"/>
                <a:sym typeface="Lor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ora"/>
                <a:ea typeface="Lora"/>
                <a:cs typeface="Lora"/>
                <a:sym typeface="Lor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ora"/>
                <a:ea typeface="Lora"/>
                <a:cs typeface="Lora"/>
                <a:sym typeface="Lor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ark slide">
  <p:cSld name="Dark slide">
    <p:bg>
      <p:bgPr>
        <a:solidFill>
          <a:schemeClr val="accent5"/>
        </a:solidFill>
        <a:effectLst/>
      </p:bgPr>
    </p:bg>
    <p:spTree>
      <p:nvGrpSpPr>
        <p:cNvPr id="1" name="Shape 48"/>
        <p:cNvGrpSpPr/>
        <p:nvPr/>
      </p:nvGrpSpPr>
      <p:grpSpPr>
        <a:xfrm>
          <a:off x="0" y="0"/>
          <a:ext cx="0" cy="0"/>
          <a:chOff x="0" y="0"/>
          <a:chExt cx="0" cy="0"/>
        </a:xfrm>
      </p:grpSpPr>
      <p:sp>
        <p:nvSpPr>
          <p:cNvPr id="49" name="Google Shape;49;p13"/>
          <p:cNvSpPr/>
          <p:nvPr/>
        </p:nvSpPr>
        <p:spPr>
          <a:xfrm>
            <a:off x="11307763" y="365919"/>
            <a:ext cx="493712" cy="661987"/>
          </a:xfrm>
          <a:custGeom>
            <a:avLst/>
            <a:gdLst/>
            <a:ahLst/>
            <a:cxnLst/>
            <a:rect l="l" t="t" r="r" b="b"/>
            <a:pathLst>
              <a:path w="852" h="1139" extrusionOk="0">
                <a:moveTo>
                  <a:pt x="463" y="0"/>
                </a:moveTo>
                <a:cubicBezTo>
                  <a:pt x="732" y="0"/>
                  <a:pt x="852" y="154"/>
                  <a:pt x="852" y="339"/>
                </a:cubicBezTo>
                <a:cubicBezTo>
                  <a:pt x="852" y="525"/>
                  <a:pt x="734" y="677"/>
                  <a:pt x="463" y="677"/>
                </a:cubicBezTo>
                <a:cubicBezTo>
                  <a:pt x="441" y="677"/>
                  <a:pt x="441" y="677"/>
                  <a:pt x="441" y="677"/>
                </a:cubicBezTo>
                <a:cubicBezTo>
                  <a:pt x="441" y="1139"/>
                  <a:pt x="441" y="1139"/>
                  <a:pt x="441" y="1139"/>
                </a:cubicBezTo>
                <a:cubicBezTo>
                  <a:pt x="275" y="1139"/>
                  <a:pt x="275" y="1139"/>
                  <a:pt x="275" y="1139"/>
                </a:cubicBezTo>
                <a:cubicBezTo>
                  <a:pt x="275" y="146"/>
                  <a:pt x="275" y="146"/>
                  <a:pt x="275" y="146"/>
                </a:cubicBezTo>
                <a:cubicBezTo>
                  <a:pt x="165" y="146"/>
                  <a:pt x="165" y="146"/>
                  <a:pt x="165" y="146"/>
                </a:cubicBezTo>
                <a:cubicBezTo>
                  <a:pt x="165" y="1139"/>
                  <a:pt x="165" y="1139"/>
                  <a:pt x="165" y="1139"/>
                </a:cubicBezTo>
                <a:cubicBezTo>
                  <a:pt x="0" y="1139"/>
                  <a:pt x="0" y="1139"/>
                  <a:pt x="0" y="1139"/>
                </a:cubicBezTo>
                <a:cubicBezTo>
                  <a:pt x="0" y="0"/>
                  <a:pt x="0" y="0"/>
                  <a:pt x="0" y="0"/>
                </a:cubicBezTo>
                <a:lnTo>
                  <a:pt x="463"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ora"/>
              <a:ea typeface="Lora"/>
              <a:cs typeface="Lora"/>
              <a:sym typeface="Lora"/>
            </a:endParaRPr>
          </a:p>
        </p:txBody>
      </p:sp>
      <p:sp>
        <p:nvSpPr>
          <p:cNvPr id="50" name="Google Shape;50;p13"/>
          <p:cNvSpPr txBox="1">
            <a:spLocks noGrp="1"/>
          </p:cNvSpPr>
          <p:nvPr>
            <p:ph type="title"/>
          </p:nvPr>
        </p:nvSpPr>
        <p:spPr>
          <a:xfrm>
            <a:off x="390525" y="365125"/>
            <a:ext cx="10169106"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2"/>
              </a:buClr>
              <a:buSzPts val="4000"/>
              <a:buFont typeface="Lexend Deca SemiBold"/>
              <a:buNone/>
              <a:defRPr sz="4000" b="0" i="0" u="none" strike="noStrike" cap="none">
                <a:solidFill>
                  <a:schemeClr val="lt2"/>
                </a:solidFill>
                <a:latin typeface="Lexend Deca SemiBold"/>
                <a:ea typeface="Lexend Deca SemiBold"/>
                <a:cs typeface="Lexend Deca SemiBold"/>
                <a:sym typeface="Lexend Deca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2"/>
          <p:cNvSpPr txBox="1">
            <a:spLocks noGrp="1"/>
          </p:cNvSpPr>
          <p:nvPr>
            <p:ph type="title"/>
          </p:nvPr>
        </p:nvSpPr>
        <p:spPr>
          <a:xfrm>
            <a:off x="390524" y="365125"/>
            <a:ext cx="6898622"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5"/>
              </a:buClr>
              <a:buSzPts val="4000"/>
              <a:buFont typeface="Lexend Deca SemiBold"/>
              <a:buNone/>
            </a:pPr>
            <a:r>
              <a:rPr lang="en-GB"/>
              <a:t>The Woodland Trust</a:t>
            </a:r>
            <a:endParaRPr/>
          </a:p>
        </p:txBody>
      </p:sp>
      <p:sp>
        <p:nvSpPr>
          <p:cNvPr id="83" name="Google Shape;83;p2"/>
          <p:cNvSpPr txBox="1">
            <a:spLocks noGrp="1"/>
          </p:cNvSpPr>
          <p:nvPr>
            <p:ph type="body" idx="1"/>
          </p:nvPr>
        </p:nvSpPr>
        <p:spPr>
          <a:xfrm>
            <a:off x="408825" y="1584925"/>
            <a:ext cx="7751700" cy="4907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1600"/>
              <a:buNone/>
            </a:pPr>
            <a:r>
              <a:rPr lang="en-GB" sz="1600">
                <a:solidFill>
                  <a:schemeClr val="dk2"/>
                </a:solidFill>
                <a:latin typeface="Lexend Deca SemiBold"/>
                <a:ea typeface="Lexend Deca SemiBold"/>
                <a:cs typeface="Lexend Deca SemiBold"/>
                <a:sym typeface="Lexend Deca SemiBold"/>
              </a:rPr>
              <a:t>The Challenge</a:t>
            </a:r>
            <a:endParaRPr/>
          </a:p>
          <a:p>
            <a:pPr marL="0" lvl="0" indent="0" algn="l" rtl="0">
              <a:lnSpc>
                <a:spcPct val="120000"/>
              </a:lnSpc>
              <a:spcBef>
                <a:spcPts val="600"/>
              </a:spcBef>
              <a:spcAft>
                <a:spcPts val="0"/>
              </a:spcAft>
              <a:buClr>
                <a:schemeClr val="dk1"/>
              </a:buClr>
              <a:buSzPts val="1100"/>
              <a:buNone/>
            </a:pPr>
            <a:r>
              <a:rPr lang="en-GB" sz="1100">
                <a:solidFill>
                  <a:schemeClr val="dk1"/>
                </a:solidFill>
                <a:latin typeface="Lora"/>
                <a:ea typeface="Lora"/>
                <a:cs typeface="Lora"/>
                <a:sym typeface="Lora"/>
              </a:rPr>
              <a:t>The Woodland Trust fights for a world in which woods and trees thrive for wildlife and for people. Their aim was to drive engagement, favourability versus competitor charities, understanding of its purpose and differences, and inspire action amongst a target audience of eco-conscious, wildlife and nature enthusiasts.</a:t>
            </a:r>
            <a:endParaRPr sz="1100"/>
          </a:p>
          <a:p>
            <a:pPr marL="0" lvl="0" indent="0" algn="l" rtl="0">
              <a:lnSpc>
                <a:spcPct val="100000"/>
              </a:lnSpc>
              <a:spcBef>
                <a:spcPts val="1200"/>
              </a:spcBef>
              <a:spcAft>
                <a:spcPts val="0"/>
              </a:spcAft>
              <a:buClr>
                <a:schemeClr val="dk2"/>
              </a:buClr>
              <a:buSzPts val="1600"/>
              <a:buNone/>
            </a:pPr>
            <a:r>
              <a:rPr lang="en-GB" sz="1600">
                <a:solidFill>
                  <a:schemeClr val="dk2"/>
                </a:solidFill>
                <a:latin typeface="Lexend Deca SemiBold"/>
                <a:ea typeface="Lexend Deca SemiBold"/>
                <a:cs typeface="Lexend Deca SemiBold"/>
                <a:sym typeface="Lexend Deca SemiBold"/>
              </a:rPr>
              <a:t>The Execution</a:t>
            </a:r>
            <a:endParaRPr/>
          </a:p>
          <a:p>
            <a:pPr marL="0" lvl="0" indent="0" algn="l" rtl="0">
              <a:lnSpc>
                <a:spcPct val="120000"/>
              </a:lnSpc>
              <a:spcBef>
                <a:spcPts val="600"/>
              </a:spcBef>
              <a:spcAft>
                <a:spcPts val="0"/>
              </a:spcAft>
              <a:buClr>
                <a:schemeClr val="dk1"/>
              </a:buClr>
              <a:buSzPts val="1100"/>
              <a:buNone/>
            </a:pPr>
            <a:r>
              <a:rPr lang="en-GB" sz="1100">
                <a:solidFill>
                  <a:schemeClr val="dk1"/>
                </a:solidFill>
                <a:latin typeface="Lora"/>
                <a:ea typeface="Lora"/>
                <a:cs typeface="Lora"/>
                <a:sym typeface="Lora"/>
              </a:rPr>
              <a:t>Immediate Media's green audience, spanning titles like BBC Gardeners’ World, Radio Times, and BBC History magazine, provided a fitting platform for the campaign. Collaborating closely with Immediate Media’s Imagine studio, the Woodland Trust produced contextual, meaningful content promoting their work and membership benefits. A multi-brand, multi-touchpoint approach across Immediate’s print portfolio ensured a consistent presence, with display adverts, advertorials, and inserts highlighting various aspects of the Trust’s work. This was complemented by event and digital activation to maintain a consistent presence across brands.</a:t>
            </a:r>
            <a:endParaRPr sz="1100">
              <a:solidFill>
                <a:schemeClr val="dk2"/>
              </a:solidFill>
              <a:latin typeface="Lexend Deca SemiBold"/>
              <a:ea typeface="Lexend Deca SemiBold"/>
              <a:cs typeface="Lexend Deca SemiBold"/>
              <a:sym typeface="Lexend Deca SemiBold"/>
            </a:endParaRPr>
          </a:p>
          <a:p>
            <a:pPr marL="0" lvl="0" indent="0" algn="l" rtl="0">
              <a:lnSpc>
                <a:spcPct val="100000"/>
              </a:lnSpc>
              <a:spcBef>
                <a:spcPts val="1200"/>
              </a:spcBef>
              <a:spcAft>
                <a:spcPts val="0"/>
              </a:spcAft>
              <a:buClr>
                <a:schemeClr val="dk2"/>
              </a:buClr>
              <a:buSzPts val="1600"/>
              <a:buNone/>
            </a:pPr>
            <a:r>
              <a:rPr lang="en-GB" sz="1600">
                <a:solidFill>
                  <a:schemeClr val="dk2"/>
                </a:solidFill>
                <a:latin typeface="Lexend Deca SemiBold"/>
                <a:ea typeface="Lexend Deca SemiBold"/>
                <a:cs typeface="Lexend Deca SemiBold"/>
                <a:sym typeface="Lexend Deca SemiBold"/>
              </a:rPr>
              <a:t>The Results</a:t>
            </a:r>
            <a:endParaRPr/>
          </a:p>
          <a:p>
            <a:pPr marL="171450" lvl="0" indent="-171450" algn="l" rtl="0">
              <a:lnSpc>
                <a:spcPct val="110000"/>
              </a:lnSpc>
              <a:spcBef>
                <a:spcPts val="600"/>
              </a:spcBef>
              <a:spcAft>
                <a:spcPts val="0"/>
              </a:spcAft>
              <a:buClr>
                <a:schemeClr val="dk1"/>
              </a:buClr>
              <a:buSzPts val="1100"/>
              <a:buFont typeface="Arial"/>
              <a:buChar char="•"/>
            </a:pPr>
            <a:r>
              <a:rPr lang="en-GB" sz="1100">
                <a:solidFill>
                  <a:schemeClr val="dk1"/>
                </a:solidFill>
                <a:latin typeface="Lora"/>
                <a:ea typeface="Lora"/>
                <a:cs typeface="Lora"/>
                <a:sym typeface="Lora"/>
              </a:rPr>
              <a:t>70% of those who recalled the campaign say they read all/most of the 8-page supplement.</a:t>
            </a:r>
            <a:endParaRPr sz="1100">
              <a:solidFill>
                <a:schemeClr val="dk1"/>
              </a:solidFill>
              <a:latin typeface="Lora"/>
              <a:ea typeface="Lora"/>
              <a:cs typeface="Lora"/>
              <a:sym typeface="Lora"/>
            </a:endParaRPr>
          </a:p>
          <a:p>
            <a:pPr marL="171450" lvl="0" indent="-171450" algn="l" rtl="0">
              <a:lnSpc>
                <a:spcPct val="110000"/>
              </a:lnSpc>
              <a:spcBef>
                <a:spcPts val="600"/>
              </a:spcBef>
              <a:spcAft>
                <a:spcPts val="0"/>
              </a:spcAft>
              <a:buClr>
                <a:schemeClr val="dk1"/>
              </a:buClr>
              <a:buSzPts val="1100"/>
              <a:buFont typeface="Arial"/>
              <a:buChar char="•"/>
            </a:pPr>
            <a:r>
              <a:rPr lang="en-GB" sz="1100">
                <a:solidFill>
                  <a:schemeClr val="dk1"/>
                </a:solidFill>
                <a:latin typeface="Lora"/>
                <a:ea typeface="Lora"/>
                <a:cs typeface="Lora"/>
                <a:sym typeface="Lora"/>
              </a:rPr>
              <a:t>88% have a favourable view of the Woodland Trust (vs Wildlife Trust 72% and National Trust 77%).</a:t>
            </a:r>
            <a:endParaRPr sz="1100">
              <a:solidFill>
                <a:schemeClr val="dk1"/>
              </a:solidFill>
              <a:latin typeface="Lora"/>
              <a:ea typeface="Lora"/>
              <a:cs typeface="Lora"/>
              <a:sym typeface="Lora"/>
            </a:endParaRPr>
          </a:p>
          <a:p>
            <a:pPr marL="171450" lvl="0" indent="-171450" algn="l" rtl="0">
              <a:lnSpc>
                <a:spcPct val="110000"/>
              </a:lnSpc>
              <a:spcBef>
                <a:spcPts val="600"/>
              </a:spcBef>
              <a:spcAft>
                <a:spcPts val="0"/>
              </a:spcAft>
              <a:buClr>
                <a:schemeClr val="dk1"/>
              </a:buClr>
              <a:buSzPts val="1100"/>
              <a:buFont typeface="Arial"/>
              <a:buChar char="•"/>
            </a:pPr>
            <a:r>
              <a:rPr lang="en-GB" sz="1100">
                <a:solidFill>
                  <a:schemeClr val="dk1"/>
                </a:solidFill>
                <a:latin typeface="Lora"/>
                <a:ea typeface="Lora"/>
                <a:cs typeface="Lora"/>
                <a:sym typeface="Lora"/>
              </a:rPr>
              <a:t>57% agree “I know more about the Trust and its purpose,” while 51% understand the key difference between the Trust and its competitors.</a:t>
            </a:r>
            <a:endParaRPr sz="1100">
              <a:solidFill>
                <a:schemeClr val="dk1"/>
              </a:solidFill>
              <a:latin typeface="Lora"/>
              <a:ea typeface="Lora"/>
              <a:cs typeface="Lora"/>
              <a:sym typeface="Lora"/>
            </a:endParaRPr>
          </a:p>
          <a:p>
            <a:pPr marL="171450" lvl="0" indent="-171450" algn="l" rtl="0">
              <a:lnSpc>
                <a:spcPct val="110000"/>
              </a:lnSpc>
              <a:spcBef>
                <a:spcPts val="600"/>
              </a:spcBef>
              <a:spcAft>
                <a:spcPts val="0"/>
              </a:spcAft>
              <a:buClr>
                <a:schemeClr val="dk1"/>
              </a:buClr>
              <a:buSzPts val="1100"/>
              <a:buFont typeface="Arial"/>
              <a:buChar char="•"/>
            </a:pPr>
            <a:r>
              <a:rPr lang="en-GB" sz="1100">
                <a:solidFill>
                  <a:schemeClr val="dk1"/>
                </a:solidFill>
                <a:latin typeface="Lora"/>
                <a:ea typeface="Lora"/>
                <a:cs typeface="Lora"/>
                <a:sym typeface="Lora"/>
              </a:rPr>
              <a:t>36% say they’re likely to donate to the Woodland Trust, while 6% have donated since seeing the campaign. 5% purchased something on woodlandtrust.org.uk</a:t>
            </a:r>
            <a:endParaRPr sz="1100">
              <a:solidFill>
                <a:schemeClr val="dk1"/>
              </a:solidFill>
              <a:latin typeface="Lora"/>
              <a:ea typeface="Lora"/>
              <a:cs typeface="Lora"/>
              <a:sym typeface="Lora"/>
            </a:endParaRPr>
          </a:p>
          <a:p>
            <a:pPr marL="457200" lvl="0" indent="0" algn="l" rtl="0">
              <a:lnSpc>
                <a:spcPct val="110000"/>
              </a:lnSpc>
              <a:spcBef>
                <a:spcPts val="600"/>
              </a:spcBef>
              <a:spcAft>
                <a:spcPts val="0"/>
              </a:spcAft>
              <a:buNone/>
            </a:pPr>
            <a:endParaRPr sz="1100">
              <a:solidFill>
                <a:schemeClr val="dk1"/>
              </a:solidFill>
              <a:latin typeface="Lora"/>
              <a:ea typeface="Lora"/>
              <a:cs typeface="Lora"/>
              <a:sym typeface="Lora"/>
            </a:endParaRPr>
          </a:p>
        </p:txBody>
      </p:sp>
      <p:pic>
        <p:nvPicPr>
          <p:cNvPr id="5" name="Picture Placeholder 4" descr="A cover of a book with trees and text&#10;&#10;Description automatically generated">
            <a:extLst>
              <a:ext uri="{FF2B5EF4-FFF2-40B4-BE49-F238E27FC236}">
                <a16:creationId xmlns:a16="http://schemas.microsoft.com/office/drawing/2014/main" id="{370AF9E2-15E7-FF07-E4D0-FA5A35FF1FC5}"/>
              </a:ext>
            </a:extLst>
          </p:cNvPr>
          <p:cNvPicPr>
            <a:picLocks noGrp="1" noChangeAspect="1"/>
          </p:cNvPicPr>
          <p:nvPr>
            <p:ph type="pic" idx="4"/>
          </p:nvPr>
        </p:nvPicPr>
        <p:blipFill rotWithShape="1">
          <a:blip r:embed="rId3"/>
          <a:srcRect t="7126" b="14506"/>
          <a:stretch/>
        </p:blipFill>
        <p:spPr>
          <a:xfrm>
            <a:off x="8445260" y="1915155"/>
            <a:ext cx="3356214" cy="3631630"/>
          </a:xfrm>
        </p:spPr>
      </p:pic>
      <p:pic>
        <p:nvPicPr>
          <p:cNvPr id="1026" name="Picture 2" descr="Woodland Trust - Wikipedia">
            <a:extLst>
              <a:ext uri="{FF2B5EF4-FFF2-40B4-BE49-F238E27FC236}">
                <a16:creationId xmlns:a16="http://schemas.microsoft.com/office/drawing/2014/main" id="{729BCE01-8F1E-6D91-4F00-2CA06DB793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0277" y="438911"/>
            <a:ext cx="1161236" cy="7354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blue and black text&#10;&#10;Description automatically generated">
            <a:extLst>
              <a:ext uri="{FF2B5EF4-FFF2-40B4-BE49-F238E27FC236}">
                <a16:creationId xmlns:a16="http://schemas.microsoft.com/office/drawing/2014/main" id="{E88BED3F-0EC2-2338-916D-A344D8614394}"/>
              </a:ext>
            </a:extLst>
          </p:cNvPr>
          <p:cNvPicPr>
            <a:picLocks noChangeAspect="1"/>
          </p:cNvPicPr>
          <p:nvPr/>
        </p:nvPicPr>
        <p:blipFill>
          <a:blip r:embed="rId5"/>
          <a:stretch>
            <a:fillRect/>
          </a:stretch>
        </p:blipFill>
        <p:spPr>
          <a:xfrm>
            <a:off x="8445260" y="645748"/>
            <a:ext cx="1469521" cy="452414"/>
          </a:xfrm>
          <a:prstGeom prst="rect">
            <a:avLst/>
          </a:prstGeom>
        </p:spPr>
      </p:pic>
    </p:spTree>
  </p:cSld>
  <p:clrMapOvr>
    <a:masterClrMapping/>
  </p:clrMapOvr>
</p:sld>
</file>

<file path=ppt/theme/theme1.xml><?xml version="1.0" encoding="utf-8"?>
<a:theme xmlns:a="http://schemas.openxmlformats.org/drawingml/2006/main" name="Custom Design">
  <a:themeElements>
    <a:clrScheme name="PPA">
      <a:dk1>
        <a:srgbClr val="30373F"/>
      </a:dk1>
      <a:lt1>
        <a:srgbClr val="E9E2DB"/>
      </a:lt1>
      <a:dk2>
        <a:srgbClr val="5600E1"/>
      </a:dk2>
      <a:lt2>
        <a:srgbClr val="E9E2DB"/>
      </a:lt2>
      <a:accent1>
        <a:srgbClr val="FF6025"/>
      </a:accent1>
      <a:accent2>
        <a:srgbClr val="FFACB8"/>
      </a:accent2>
      <a:accent3>
        <a:srgbClr val="5600E1"/>
      </a:accent3>
      <a:accent4>
        <a:srgbClr val="E9E2DB"/>
      </a:accent4>
      <a:accent5>
        <a:srgbClr val="30373F"/>
      </a:accent5>
      <a:accent6>
        <a:srgbClr val="FFB59B"/>
      </a:accent6>
      <a:hlink>
        <a:srgbClr val="FF6025"/>
      </a:hlink>
      <a:folHlink>
        <a:srgbClr val="FFACB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BE65FF47A3D046BCC2F23E261C24B6" ma:contentTypeVersion="18" ma:contentTypeDescription="Create a new document." ma:contentTypeScope="" ma:versionID="18624abb6c315a7372c68c3bc6bb4b77">
  <xsd:schema xmlns:xsd="http://www.w3.org/2001/XMLSchema" xmlns:xs="http://www.w3.org/2001/XMLSchema" xmlns:p="http://schemas.microsoft.com/office/2006/metadata/properties" xmlns:ns2="610442a4-1f6f-42f7-b604-54c2340d1bb4" xmlns:ns3="4b6c9c3d-280d-406b-bce5-57a15c848e0d" targetNamespace="http://schemas.microsoft.com/office/2006/metadata/properties" ma:root="true" ma:fieldsID="00f8cdfe99427a68477a82b7f0b4fc9b" ns2:_="" ns3:_="">
    <xsd:import namespace="610442a4-1f6f-42f7-b604-54c2340d1bb4"/>
    <xsd:import namespace="4b6c9c3d-280d-406b-bce5-57a15c848e0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2:SharedWithUsers" minOccurs="0"/>
                <xsd:element ref="ns2:SharedWithDetails"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0442a4-1f6f-42f7-b604-54c2340d1bb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ddbb02e8-69ee-464d-a4d0-892b5893a829}" ma:internalName="TaxCatchAll" ma:showField="CatchAllData" ma:web="610442a4-1f6f-42f7-b604-54c2340d1bb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b6c9c3d-280d-406b-bce5-57a15c848e0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688b651-f5c6-494b-ad33-e0914d30de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02540E-174E-4D0F-83F9-EFB98081F9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0442a4-1f6f-42f7-b604-54c2340d1bb4"/>
    <ds:schemaRef ds:uri="4b6c9c3d-280d-406b-bce5-57a15c848e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92EEF2-79FF-4F3D-8029-D568B7391044}">
  <ds:schemaRefs>
    <ds:schemaRef ds:uri="http://schemas.microsoft.com/sharepoint/events"/>
  </ds:schemaRefs>
</ds:datastoreItem>
</file>

<file path=customXml/itemProps3.xml><?xml version="1.0" encoding="utf-8"?>
<ds:datastoreItem xmlns:ds="http://schemas.openxmlformats.org/officeDocument/2006/customXml" ds:itemID="{729E3670-4ADB-44FB-9915-28C1AA74974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1183</Words>
  <Application>Microsoft Office PowerPoint</Application>
  <PresentationFormat>Widescreen</PresentationFormat>
  <Paragraphs>35</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Lora</vt:lpstr>
      <vt:lpstr>Times New Roman</vt:lpstr>
      <vt:lpstr>Lora SemiBold</vt:lpstr>
      <vt:lpstr>Lexend Deca SemiBold</vt:lpstr>
      <vt:lpstr>Arial</vt:lpstr>
      <vt:lpstr>Calibri</vt:lpstr>
      <vt:lpstr>Custom Design</vt:lpstr>
      <vt:lpstr>The Woodland Trust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Woodland Trust x Immediate Media</dc:title>
  <dc:creator>Gareth Jones</dc:creator>
  <cp:lastModifiedBy>Gareth Jones</cp:lastModifiedBy>
  <cp:revision>1</cp:revision>
  <dcterms:created xsi:type="dcterms:W3CDTF">2022-07-07T10:16:09Z</dcterms:created>
  <dcterms:modified xsi:type="dcterms:W3CDTF">2024-05-03T15:38:24Z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0x010100D7BE65FF47A3D046BCC2F23E261C24B6</vt:lpwstr>
  </property>
  <property fmtid="{D5CDD505-2E9C-101B-9397-08002B2CF9AE}" pid="3" name="MediaServiceImageTags">
    <vt:lpwstr/>
  </property>
  <property fmtid="{D5CDD505-2E9C-101B-9397-08002B2CF9AE}" pid="4" name="_dlc_DocIdItemGuid">
    <vt:lpwstr>63aae766-1199-4016-b7c5-26aa8eba4749</vt:lpwstr>
  </property>
</Properties>
</file>