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6"/>
  </p:notesMasterIdLst>
  <p:sldIdLst>
    <p:sldId id="257" r:id="rId5"/>
  </p:sldIdLst>
  <p:sldSz cx="12192000" cy="6858000"/>
  <p:notesSz cx="6858000" cy="9144000"/>
  <p:embeddedFontLst>
    <p:embeddedFont>
      <p:font typeface="Lexend Deca SemiBold" pitchFamily="2" charset="0"/>
      <p:regular r:id="rId7"/>
      <p:bold r:id="rId8"/>
    </p:embeddedFont>
    <p:embeddedFont>
      <p:font typeface="Lora" pitchFamily="2" charset="0"/>
      <p:regular r:id="rId9"/>
      <p:bold r:id="rId10"/>
      <p:italic r:id="rId11"/>
      <p:boldItalic r:id="rId12"/>
    </p:embeddedFont>
    <p:embeddedFont>
      <p:font typeface="Lora SemiBold" pitchFamily="2" charset="0"/>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0dzSmvQzpCFLhAIz+QgK6k1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B1A044-1B87-41A8-8DA3-ECCA5B169FCF}" v="19" dt="2024-05-03T15:34:41.0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customschemas.google.com/relationships/presentationmetadata" Target="meta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font3.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eth Jones" userId="1df24133-20b6-4195-96c6-3f102268981c" providerId="ADAL" clId="{CCB1A044-1B87-41A8-8DA3-ECCA5B169FCF}"/>
    <pc:docChg chg="custSel delSld modSld modMainMaster">
      <pc:chgData name="Gareth Jones" userId="1df24133-20b6-4195-96c6-3f102268981c" providerId="ADAL" clId="{CCB1A044-1B87-41A8-8DA3-ECCA5B169FCF}" dt="2024-05-03T15:34:41.058" v="29" actId="1076"/>
      <pc:docMkLst>
        <pc:docMk/>
      </pc:docMkLst>
      <pc:sldChg chg="del">
        <pc:chgData name="Gareth Jones" userId="1df24133-20b6-4195-96c6-3f102268981c" providerId="ADAL" clId="{CCB1A044-1B87-41A8-8DA3-ECCA5B169FCF}" dt="2024-05-03T15:32:25.088" v="19" actId="47"/>
        <pc:sldMkLst>
          <pc:docMk/>
          <pc:sldMk cId="0" sldId="256"/>
        </pc:sldMkLst>
      </pc:sldChg>
      <pc:sldChg chg="addSp delSp modSp mod">
        <pc:chgData name="Gareth Jones" userId="1df24133-20b6-4195-96c6-3f102268981c" providerId="ADAL" clId="{CCB1A044-1B87-41A8-8DA3-ECCA5B169FCF}" dt="2024-05-03T15:34:41.058" v="29" actId="1076"/>
        <pc:sldMkLst>
          <pc:docMk/>
          <pc:sldMk cId="0" sldId="257"/>
        </pc:sldMkLst>
        <pc:spChg chg="add del mod">
          <ac:chgData name="Gareth Jones" userId="1df24133-20b6-4195-96c6-3f102268981c" providerId="ADAL" clId="{CCB1A044-1B87-41A8-8DA3-ECCA5B169FCF}" dt="2024-04-30T14:53:30.577" v="1" actId="931"/>
          <ac:spMkLst>
            <pc:docMk/>
            <pc:sldMk cId="0" sldId="257"/>
            <ac:spMk id="3" creationId="{B02DE6C7-28A2-4D87-86EC-7B381EFF88E4}"/>
          </ac:spMkLst>
        </pc:spChg>
        <pc:spChg chg="add del mod">
          <ac:chgData name="Gareth Jones" userId="1df24133-20b6-4195-96c6-3f102268981c" providerId="ADAL" clId="{CCB1A044-1B87-41A8-8DA3-ECCA5B169FCF}" dt="2024-04-30T14:53:42.642" v="5" actId="931"/>
          <ac:spMkLst>
            <pc:docMk/>
            <pc:sldMk cId="0" sldId="257"/>
            <ac:spMk id="7" creationId="{93783201-4FB0-DD9E-31C3-EC720F4563D5}"/>
          </ac:spMkLst>
        </pc:spChg>
        <pc:spChg chg="add del mod">
          <ac:chgData name="Gareth Jones" userId="1df24133-20b6-4195-96c6-3f102268981c" providerId="ADAL" clId="{CCB1A044-1B87-41A8-8DA3-ECCA5B169FCF}" dt="2024-04-30T14:53:58.696" v="9" actId="478"/>
          <ac:spMkLst>
            <pc:docMk/>
            <pc:sldMk cId="0" sldId="257"/>
            <ac:spMk id="11" creationId="{5EB476ED-7919-B3B2-316A-129AE4A4C72B}"/>
          </ac:spMkLst>
        </pc:spChg>
        <pc:picChg chg="add mod">
          <ac:chgData name="Gareth Jones" userId="1df24133-20b6-4195-96c6-3f102268981c" providerId="ADAL" clId="{CCB1A044-1B87-41A8-8DA3-ECCA5B169FCF}" dt="2024-05-03T15:34:15.690" v="22"/>
          <ac:picMkLst>
            <pc:docMk/>
            <pc:sldMk cId="0" sldId="257"/>
            <ac:picMk id="2" creationId="{5CABC1E5-7D6E-9D93-3C56-93D80581FC19}"/>
          </ac:picMkLst>
        </pc:picChg>
        <pc:picChg chg="add del mod">
          <ac:chgData name="Gareth Jones" userId="1df24133-20b6-4195-96c6-3f102268981c" providerId="ADAL" clId="{CCB1A044-1B87-41A8-8DA3-ECCA5B169FCF}" dt="2024-04-30T14:53:33.528" v="4" actId="478"/>
          <ac:picMkLst>
            <pc:docMk/>
            <pc:sldMk cId="0" sldId="257"/>
            <ac:picMk id="5" creationId="{701A7AE6-272E-AAC5-303E-B5F51E1D2762}"/>
          </ac:picMkLst>
        </pc:picChg>
        <pc:picChg chg="add mod">
          <ac:chgData name="Gareth Jones" userId="1df24133-20b6-4195-96c6-3f102268981c" providerId="ADAL" clId="{CCB1A044-1B87-41A8-8DA3-ECCA5B169FCF}" dt="2024-04-30T14:53:43.709" v="7" actId="962"/>
          <ac:picMkLst>
            <pc:docMk/>
            <pc:sldMk cId="0" sldId="257"/>
            <ac:picMk id="9" creationId="{F7E7FC22-D04D-E7CF-845F-7107D03FFCE5}"/>
          </ac:picMkLst>
        </pc:picChg>
        <pc:picChg chg="del">
          <ac:chgData name="Gareth Jones" userId="1df24133-20b6-4195-96c6-3f102268981c" providerId="ADAL" clId="{CCB1A044-1B87-41A8-8DA3-ECCA5B169FCF}" dt="2024-05-03T15:34:14.834" v="21" actId="478"/>
          <ac:picMkLst>
            <pc:docMk/>
            <pc:sldMk cId="0" sldId="257"/>
            <ac:picMk id="80" creationId="{00000000-0000-0000-0000-000000000000}"/>
          </ac:picMkLst>
        </pc:picChg>
        <pc:picChg chg="del">
          <ac:chgData name="Gareth Jones" userId="1df24133-20b6-4195-96c6-3f102268981c" providerId="ADAL" clId="{CCB1A044-1B87-41A8-8DA3-ECCA5B169FCF}" dt="2024-04-30T14:53:56.919" v="8" actId="478"/>
          <ac:picMkLst>
            <pc:docMk/>
            <pc:sldMk cId="0" sldId="257"/>
            <ac:picMk id="81" creationId="{00000000-0000-0000-0000-000000000000}"/>
          </ac:picMkLst>
        </pc:picChg>
        <pc:picChg chg="del">
          <ac:chgData name="Gareth Jones" userId="1df24133-20b6-4195-96c6-3f102268981c" providerId="ADAL" clId="{CCB1A044-1B87-41A8-8DA3-ECCA5B169FCF}" dt="2024-04-30T14:26:51.670" v="0" actId="478"/>
          <ac:picMkLst>
            <pc:docMk/>
            <pc:sldMk cId="0" sldId="257"/>
            <ac:picMk id="82" creationId="{00000000-0000-0000-0000-000000000000}"/>
          </ac:picMkLst>
        </pc:picChg>
        <pc:picChg chg="add del">
          <ac:chgData name="Gareth Jones" userId="1df24133-20b6-4195-96c6-3f102268981c" providerId="ADAL" clId="{CCB1A044-1B87-41A8-8DA3-ECCA5B169FCF}" dt="2024-04-30T14:54:47.956" v="11" actId="478"/>
          <ac:picMkLst>
            <pc:docMk/>
            <pc:sldMk cId="0" sldId="257"/>
            <ac:picMk id="1026" creationId="{1FAB3DDA-113B-7103-E080-34E9098A99BC}"/>
          </ac:picMkLst>
        </pc:picChg>
        <pc:picChg chg="add del">
          <ac:chgData name="Gareth Jones" userId="1df24133-20b6-4195-96c6-3f102268981c" providerId="ADAL" clId="{CCB1A044-1B87-41A8-8DA3-ECCA5B169FCF}" dt="2024-04-30T14:55:21.135" v="13" actId="478"/>
          <ac:picMkLst>
            <pc:docMk/>
            <pc:sldMk cId="0" sldId="257"/>
            <ac:picMk id="1028" creationId="{A8BFDF65-33E9-FF2E-D8F4-084877FD4EB2}"/>
          </ac:picMkLst>
        </pc:picChg>
        <pc:picChg chg="add mod">
          <ac:chgData name="Gareth Jones" userId="1df24133-20b6-4195-96c6-3f102268981c" providerId="ADAL" clId="{CCB1A044-1B87-41A8-8DA3-ECCA5B169FCF}" dt="2024-05-03T15:34:41.058" v="29" actId="1076"/>
          <ac:picMkLst>
            <pc:docMk/>
            <pc:sldMk cId="0" sldId="257"/>
            <ac:picMk id="1030" creationId="{808039F1-F8FB-0A01-F428-DF788BC30F8A}"/>
          </ac:picMkLst>
        </pc:picChg>
      </pc:sldChg>
      <pc:sldMasterChg chg="delSldLayout modSldLayout">
        <pc:chgData name="Gareth Jones" userId="1df24133-20b6-4195-96c6-3f102268981c" providerId="ADAL" clId="{CCB1A044-1B87-41A8-8DA3-ECCA5B169FCF}" dt="2024-05-03T15:32:35.057" v="20" actId="478"/>
        <pc:sldMasterMkLst>
          <pc:docMk/>
          <pc:sldMasterMk cId="0" sldId="2147483648"/>
        </pc:sldMasterMkLst>
        <pc:sldLayoutChg chg="del">
          <pc:chgData name="Gareth Jones" userId="1df24133-20b6-4195-96c6-3f102268981c" providerId="ADAL" clId="{CCB1A044-1B87-41A8-8DA3-ECCA5B169FCF}" dt="2024-05-03T15:32:25.088" v="19" actId="47"/>
          <pc:sldLayoutMkLst>
            <pc:docMk/>
            <pc:sldMasterMk cId="0" sldId="2147483648"/>
            <pc:sldLayoutMk cId="0" sldId="2147483649"/>
          </pc:sldLayoutMkLst>
        </pc:sldLayoutChg>
        <pc:sldLayoutChg chg="delSp mod">
          <pc:chgData name="Gareth Jones" userId="1df24133-20b6-4195-96c6-3f102268981c" providerId="ADAL" clId="{CCB1A044-1B87-41A8-8DA3-ECCA5B169FCF}" dt="2024-05-03T15:32:35.057" v="20" actId="478"/>
          <pc:sldLayoutMkLst>
            <pc:docMk/>
            <pc:sldMasterMk cId="0" sldId="2147483648"/>
            <pc:sldLayoutMk cId="0" sldId="2147483650"/>
          </pc:sldLayoutMkLst>
          <pc:spChg chg="del">
            <ac:chgData name="Gareth Jones" userId="1df24133-20b6-4195-96c6-3f102268981c" providerId="ADAL" clId="{CCB1A044-1B87-41A8-8DA3-ECCA5B169FCF}" dt="2024-05-03T15:32:35.057" v="20" actId="478"/>
            <ac:spMkLst>
              <pc:docMk/>
              <pc:sldMasterMk cId="0" sldId="2147483648"/>
              <pc:sldLayoutMk cId="0" sldId="2147483650"/>
              <ac:spMk id="15" creationId="{00000000-0000-0000-0000-000000000000}"/>
            </ac:spMkLst>
          </pc:spChg>
          <pc:spChg chg="del">
            <ac:chgData name="Gareth Jones" userId="1df24133-20b6-4195-96c6-3f102268981c" providerId="ADAL" clId="{CCB1A044-1B87-41A8-8DA3-ECCA5B169FCF}" dt="2024-05-03T15:32:35.057" v="20" actId="478"/>
            <ac:spMkLst>
              <pc:docMk/>
              <pc:sldMasterMk cId="0" sldId="2147483648"/>
              <pc:sldLayoutMk cId="0" sldId="2147483650"/>
              <ac:spMk id="1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Key Takeaways</a:t>
            </a:r>
            <a:endParaRPr sz="1100" b="1">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Superdrugs own skincare brands struggled with consumer awareness and credibility compared to established competitors.</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Working with Marie Claire and Woman and Home, Mindshare created a multi-layered partnership to cement the message that Superdrug ranges are affordable and accessible.</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The campaign saw a large over delivery on all metrics measured and 4 in 10 people purchased something from Superdrug following exposure.</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The Challenge</a:t>
            </a: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In a crowded skincare market inundated with various high and low-end product lines, Superdrug faced the challenge of cutting through the clutter and simplifying skincare for consumers. Their aim was to convey that skincare need not be intimidating or expensive, and that quality products are readily available at affordable prices.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Despite offering a diverse range of own-brand skincare options, Superdrug struggled with consumer awareness and credibility compared to established competitors. Additionally, they sought to shine a spotlight on all their key ranges – B-Skin, Optimum, Me +, and Naturally Radiant – each tailored to specific demographics and skincare needs.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The Plan/Execution</a:t>
            </a: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Understanding the evolving landscape of skincare routines amidst the COVID-19 pandemic, where consumers were spending more time and investing in multiple products, Superdrug aimed to position itself as an essential part of consumers' skincare routines.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Superdrug and Future teamed up to create a multiple-layered partnership, working with Marie Claire and Woman and Home as two authoritative brand voices to elevate the ranges and ultimately drive reappraisal and purchase intent.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Through this partnership, Mindshare created bespoke display assets, online videos, digestible instazine’s, and a range of focused online articles, Pinterest boards, and solus emails to cement the message that Superdrug ranges are affordable and accessible.</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The agency worked with Editors and Directors of Marie Claire to create shoppable videos talking about each specific range. In addition, a Masterclass skincare video was created to lend expert knowledge on educating the consumer about skincare ingredients that are available to them through Superdrug. Each piece of digital content went out in bursts through the campaign allowing Mindshare to shine a spotlight on specific ranges at specific times.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Results</a:t>
            </a: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The campaign saw a large over delivery on all metrics measured:</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Marie Claire and Women &amp; Home’s editorially led social stories achieved 115,811 views,45% over delivery. </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The Instazines had a combined reach of 1,255,058 and the Marie Claire Masters series (dermatologist led) delivered 297,544 views. </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Digital Display used throughout the campaign achieved outstanding CTRs when compared to Future’s benchmarks with the Big Top Interscroller performing the best at 0.18% CTR vs a benchmark of 0.20% resulting in a 95% uplift for this format.</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Pre and post campaign research also established impressive results: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The activity drove 63% recall exceeding a 55% benchmark, with the adverts achieving a 96% positive impression by readers.</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All 4 Superdrug Skincare ranges saw significant uplifts, with the Me+ range achieving an especially high 192% uplift as a result of the activity. </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There was an uplift in perceptions of Superdrug’s Own brands’ association with the following values: good quality (+66%), effective (+48%), young/youthful (+53%), ethical (+108%), expert (+91%) and specialist (+240%).</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The content made people want to find out more and buy the products from Superdrug’ own brand ranges, with 90% looking for Superdrug online, 96% taking direct action and 4 in 10 people purchasing something from Superdrug following exposure.</a:t>
            </a:r>
            <a:endParaRPr sz="1100">
              <a:latin typeface="Arial"/>
              <a:ea typeface="Arial"/>
              <a:cs typeface="Arial"/>
              <a:sym typeface="Arial"/>
            </a:endParaRPr>
          </a:p>
          <a:p>
            <a:pPr marL="0" lvl="0" indent="0" algn="l" rtl="0">
              <a:lnSpc>
                <a:spcPct val="100000"/>
              </a:lnSpc>
              <a:spcBef>
                <a:spcPts val="0"/>
              </a:spcBef>
              <a:spcAft>
                <a:spcPts val="0"/>
              </a:spcAft>
              <a:buSzPts val="1400"/>
              <a:buNone/>
            </a:pPr>
            <a:endParaRPr/>
          </a:p>
        </p:txBody>
      </p:sp>
      <p:sp>
        <p:nvSpPr>
          <p:cNvPr id="77" name="Google Shape;7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Pale slide" userDrawn="1">
  <p:cSld name="2_Pale slide">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5"/>
          <p:cNvSpPr>
            <a:spLocks noGrp="1"/>
          </p:cNvSpPr>
          <p:nvPr>
            <p:ph type="pic" idx="4"/>
          </p:nvPr>
        </p:nvSpPr>
        <p:spPr>
          <a:xfrm>
            <a:off x="8445260" y="1915155"/>
            <a:ext cx="3356214" cy="3631630"/>
          </a:xfrm>
          <a:prstGeom prst="rect">
            <a:avLst/>
          </a:prstGeom>
          <a:solidFill>
            <a:schemeClr val="accent2"/>
          </a:solidFill>
          <a:ln>
            <a:noFill/>
          </a:ln>
        </p:spPr>
      </p:sp>
      <p:sp>
        <p:nvSpPr>
          <p:cNvPr id="18" name="Google Shape;18;p5"/>
          <p:cNvSpPr txBox="1">
            <a:spLocks noGrp="1"/>
          </p:cNvSpPr>
          <p:nvPr>
            <p:ph type="body" idx="1"/>
          </p:nvPr>
        </p:nvSpPr>
        <p:spPr>
          <a:xfrm>
            <a:off x="408813" y="1915155"/>
            <a:ext cx="7751775" cy="457692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2"/>
              </a:buClr>
              <a:buSzPts val="1400"/>
              <a:buFont typeface="Arial"/>
              <a:buNone/>
              <a:defRPr sz="1400" b="0" i="0" u="none" strike="noStrike" cap="none">
                <a:solidFill>
                  <a:schemeClr val="dk2"/>
                </a:solidFill>
                <a:latin typeface="Lexend Deca SemiBold"/>
                <a:ea typeface="Lexend Deca SemiBold"/>
                <a:cs typeface="Lexend Deca SemiBold"/>
                <a:sym typeface="Lexend Deca SemiBold"/>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pic>
        <p:nvPicPr>
          <p:cNvPr id="19" name="Google Shape;19;p5" descr="A letter n made of blue dots&#10;&#10;Description automatically generated"/>
          <p:cNvPicPr preferRelativeResize="0"/>
          <p:nvPr/>
        </p:nvPicPr>
        <p:blipFill rotWithShape="1">
          <a:blip r:embed="rId2">
            <a:alphaModFix/>
          </a:blip>
          <a:srcRect/>
          <a:stretch/>
        </p:blipFill>
        <p:spPr>
          <a:xfrm>
            <a:off x="9264681" y="6009390"/>
            <a:ext cx="2282119" cy="286287"/>
          </a:xfrm>
          <a:prstGeom prst="rect">
            <a:avLst/>
          </a:prstGeom>
          <a:noFill/>
          <a:ln>
            <a:noFill/>
          </a:ln>
        </p:spPr>
      </p:pic>
      <p:pic>
        <p:nvPicPr>
          <p:cNvPr id="20" name="Google Shape;20;p5" descr="A black and grey logo&#10;&#10;Description automatically generated"/>
          <p:cNvPicPr preferRelativeResize="0"/>
          <p:nvPr/>
        </p:nvPicPr>
        <p:blipFill rotWithShape="1">
          <a:blip r:embed="rId3">
            <a:alphaModFix/>
          </a:blip>
          <a:srcRect/>
          <a:stretch/>
        </p:blipFill>
        <p:spPr>
          <a:xfrm>
            <a:off x="8579544" y="5760871"/>
            <a:ext cx="473214" cy="8002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ark slide with image">
  <p:cSld name="Dark slide with image">
    <p:bg>
      <p:bgPr>
        <a:solidFill>
          <a:schemeClr val="dk1"/>
        </a:solidFill>
        <a:effectLst/>
      </p:bgPr>
    </p:bg>
    <p:spTree>
      <p:nvGrpSpPr>
        <p:cNvPr id="1" name="Shape 51"/>
        <p:cNvGrpSpPr/>
        <p:nvPr/>
      </p:nvGrpSpPr>
      <p:grpSpPr>
        <a:xfrm>
          <a:off x="0" y="0"/>
          <a:ext cx="0" cy="0"/>
          <a:chOff x="0" y="0"/>
          <a:chExt cx="0" cy="0"/>
        </a:xfrm>
      </p:grpSpPr>
      <p:sp>
        <p:nvSpPr>
          <p:cNvPr id="52" name="Google Shape;52;p14"/>
          <p:cNvSpPr txBox="1">
            <a:spLocks noGrp="1"/>
          </p:cNvSpPr>
          <p:nvPr>
            <p:ph type="body" idx="1"/>
          </p:nvPr>
        </p:nvSpPr>
        <p:spPr>
          <a:xfrm>
            <a:off x="390525" y="1846053"/>
            <a:ext cx="6877049"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Arial"/>
              <a:buChar char="•"/>
              <a:defRPr sz="2400" b="0" i="0" u="none" strike="noStrike" cap="none">
                <a:solidFill>
                  <a:schemeClr val="accent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lt2"/>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lt2"/>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lt2"/>
                </a:solidFill>
                <a:latin typeface="Lora"/>
                <a:ea typeface="Lora"/>
                <a:cs typeface="Lora"/>
                <a:sym typeface="Lora"/>
              </a:defRPr>
            </a:lvl4pPr>
            <a:lvl5pPr marL="2286000" marR="0" lvl="4" indent="-304800" algn="l" rtl="0">
              <a:lnSpc>
                <a:spcPct val="100000"/>
              </a:lnSpc>
              <a:spcBef>
                <a:spcPts val="500"/>
              </a:spcBef>
              <a:spcAft>
                <a:spcPts val="0"/>
              </a:spcAft>
              <a:buClr>
                <a:schemeClr val="lt2"/>
              </a:buClr>
              <a:buSzPts val="1200"/>
              <a:buFont typeface="Arial"/>
              <a:buChar char="•"/>
              <a:defRPr sz="1200" b="0" i="0" u="none" strike="noStrike" cap="none">
                <a:solidFill>
                  <a:schemeClr val="lt2"/>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53" name="Google Shape;53;p14"/>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4" name="Google Shape;54;p14"/>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5" name="Google Shape;55;p14"/>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6" name="Google Shape;56;p14"/>
          <p:cNvSpPr>
            <a:spLocks noGrp="1"/>
          </p:cNvSpPr>
          <p:nvPr>
            <p:ph type="pic" idx="2"/>
          </p:nvPr>
        </p:nvSpPr>
        <p:spPr>
          <a:xfrm>
            <a:off x="7759725" y="1846054"/>
            <a:ext cx="4041750" cy="4705560"/>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ark slide with chart">
  <p:cSld name="Dark slide with chart">
    <p:bg>
      <p:bgPr>
        <a:solidFill>
          <a:schemeClr val="accent5"/>
        </a:solidFill>
        <a:effectLst/>
      </p:bgPr>
    </p:bg>
    <p:spTree>
      <p:nvGrpSpPr>
        <p:cNvPr id="1" name="Shape 57"/>
        <p:cNvGrpSpPr/>
        <p:nvPr/>
      </p:nvGrpSpPr>
      <p:grpSpPr>
        <a:xfrm>
          <a:off x="0" y="0"/>
          <a:ext cx="0" cy="0"/>
          <a:chOff x="0" y="0"/>
          <a:chExt cx="0" cy="0"/>
        </a:xfrm>
      </p:grpSpPr>
      <p:sp>
        <p:nvSpPr>
          <p:cNvPr id="58" name="Google Shape;58;p15"/>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9" name="Google Shape;59;p15"/>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0" name="Google Shape;60;p15"/>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2"/>
              </a:buClr>
              <a:buSzPts val="2800"/>
              <a:buFont typeface="Arial"/>
              <a:buNone/>
              <a:defRPr sz="2800" b="0" i="0" u="none" strike="noStrike" cap="none">
                <a:solidFill>
                  <a:schemeClr val="lt2"/>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61" name="Google Shape;61;p15"/>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lt2"/>
              </a:buClr>
              <a:buSzPts val="1200"/>
              <a:buFont typeface="Arial"/>
              <a:buNone/>
              <a:defRPr sz="1200" b="0" i="0" u="none" strike="noStrike" cap="none">
                <a:solidFill>
                  <a:schemeClr val="lt2"/>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Front cover">
  <p:cSld name="1_Front cover">
    <p:bg>
      <p:bgPr>
        <a:solidFill>
          <a:schemeClr val="dk2"/>
        </a:solid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643567" y="2766217"/>
            <a:ext cx="6085935"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3" name="Google Shape;23;p6" descr="A white and black logo&#10;&#10;Description automatically generated"/>
          <p:cNvPicPr preferRelativeResize="0"/>
          <p:nvPr/>
        </p:nvPicPr>
        <p:blipFill rotWithShape="1">
          <a:blip r:embed="rId2">
            <a:alphaModFix/>
          </a:blip>
          <a:srcRect/>
          <a:stretch/>
        </p:blipFill>
        <p:spPr>
          <a:xfrm>
            <a:off x="706338" y="729947"/>
            <a:ext cx="763321" cy="1291927"/>
          </a:xfrm>
          <a:prstGeom prst="rect">
            <a:avLst/>
          </a:prstGeom>
          <a:noFill/>
          <a:ln>
            <a:noFill/>
          </a:ln>
        </p:spPr>
      </p:pic>
      <p:pic>
        <p:nvPicPr>
          <p:cNvPr id="24" name="Google Shape;24;p6" descr="A letter n made of blue dots&#10;&#10;Description automatically generated"/>
          <p:cNvPicPr preferRelativeResize="0"/>
          <p:nvPr/>
        </p:nvPicPr>
        <p:blipFill rotWithShape="1">
          <a:blip r:embed="rId3">
            <a:alphaModFix/>
          </a:blip>
          <a:srcRect/>
          <a:stretch/>
        </p:blipFill>
        <p:spPr>
          <a:xfrm>
            <a:off x="1916133" y="1216389"/>
            <a:ext cx="3093304" cy="3880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vider">
  <p:cSld name="Divider">
    <p:bg>
      <p:bgPr>
        <a:solidFill>
          <a:schemeClr val="accent3"/>
        </a:soli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5891842" y="2766218"/>
            <a:ext cx="5323936"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7" name="Google Shape;27;p7"/>
          <p:cNvSpPr>
            <a:spLocks noGrp="1"/>
          </p:cNvSpPr>
          <p:nvPr>
            <p:ph type="pic" idx="2"/>
          </p:nvPr>
        </p:nvSpPr>
        <p:spPr>
          <a:xfrm>
            <a:off x="838200" y="1199130"/>
            <a:ext cx="4210050" cy="4459737"/>
          </a:xfrm>
          <a:prstGeom prst="round1Rect">
            <a:avLst>
              <a:gd name="adj" fmla="val 50000"/>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ale slide">
  <p:cSld name="Pale slide">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8"/>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Pale slide">
  <p:cSld name="1_Pale slide">
    <p:spTree>
      <p:nvGrpSpPr>
        <p:cNvPr id="1" name="Shape 3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ale slide with image">
  <p:cSld name="Pale slide with image">
    <p:spTree>
      <p:nvGrpSpPr>
        <p:cNvPr id="1" name="Shape 32"/>
        <p:cNvGrpSpPr/>
        <p:nvPr/>
      </p:nvGrpSpPr>
      <p:grpSpPr>
        <a:xfrm>
          <a:off x="0" y="0"/>
          <a:ext cx="0" cy="0"/>
          <a:chOff x="0" y="0"/>
          <a:chExt cx="0" cy="0"/>
        </a:xfrm>
      </p:grpSpPr>
      <p:sp>
        <p:nvSpPr>
          <p:cNvPr id="33" name="Google Shape;33;p10"/>
          <p:cNvSpPr>
            <a:spLocks noGrp="1"/>
          </p:cNvSpPr>
          <p:nvPr>
            <p:ph type="pic" idx="2"/>
          </p:nvPr>
        </p:nvSpPr>
        <p:spPr>
          <a:xfrm>
            <a:off x="7759725" y="1846054"/>
            <a:ext cx="4041750" cy="4705560"/>
          </a:xfrm>
          <a:prstGeom prst="rect">
            <a:avLst/>
          </a:prstGeom>
          <a:noFill/>
          <a:ln>
            <a:noFill/>
          </a:ln>
        </p:spPr>
      </p:sp>
      <p:sp>
        <p:nvSpPr>
          <p:cNvPr id="34" name="Google Shape;34;p10"/>
          <p:cNvSpPr txBox="1">
            <a:spLocks noGrp="1"/>
          </p:cNvSpPr>
          <p:nvPr>
            <p:ph type="body" idx="1"/>
          </p:nvPr>
        </p:nvSpPr>
        <p:spPr>
          <a:xfrm>
            <a:off x="390525" y="1846053"/>
            <a:ext cx="6875488"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35" name="Google Shape;35;p10"/>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6" name="Google Shape;36;p10"/>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37" name="Google Shape;37;p10"/>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Pale slide with image">
  <p:cSld name="1_Pale slide with image">
    <p:spTree>
      <p:nvGrpSpPr>
        <p:cNvPr id="1" name="Shape 38"/>
        <p:cNvGrpSpPr/>
        <p:nvPr/>
      </p:nvGrpSpPr>
      <p:grpSpPr>
        <a:xfrm>
          <a:off x="0" y="0"/>
          <a:ext cx="0" cy="0"/>
          <a:chOff x="0" y="0"/>
          <a:chExt cx="0" cy="0"/>
        </a:xfrm>
      </p:grpSpPr>
      <p:sp>
        <p:nvSpPr>
          <p:cNvPr id="39" name="Google Shape;39;p11"/>
          <p:cNvSpPr txBox="1">
            <a:spLocks noGrp="1"/>
          </p:cNvSpPr>
          <p:nvPr>
            <p:ph type="body" idx="1"/>
          </p:nvPr>
        </p:nvSpPr>
        <p:spPr>
          <a:xfrm>
            <a:off x="390525" y="1846053"/>
            <a:ext cx="5705475"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0" name="Google Shape;40;p11"/>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1" name="Google Shape;41;p11"/>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2" name="Google Shape;42;p11"/>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ale slide with chart">
  <p:cSld name="Pale slide with char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5" name="Google Shape;45;p12"/>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6" name="Google Shape;46;p12"/>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7" name="Google Shape;47;p12"/>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ark slide">
  <p:cSld name="Dark slide">
    <p:bg>
      <p:bgPr>
        <a:solidFill>
          <a:schemeClr val="accent5"/>
        </a:solidFill>
        <a:effectLst/>
      </p:bgPr>
    </p:bg>
    <p:spTree>
      <p:nvGrpSpPr>
        <p:cNvPr id="1" name="Shape 48"/>
        <p:cNvGrpSpPr/>
        <p:nvPr/>
      </p:nvGrpSpPr>
      <p:grpSpPr>
        <a:xfrm>
          <a:off x="0" y="0"/>
          <a:ext cx="0" cy="0"/>
          <a:chOff x="0" y="0"/>
          <a:chExt cx="0" cy="0"/>
        </a:xfrm>
      </p:grpSpPr>
      <p:sp>
        <p:nvSpPr>
          <p:cNvPr id="49" name="Google Shape;49;p13"/>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0" name="Google Shape;50;p13"/>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5"/>
              </a:buClr>
              <a:buSzPts val="4000"/>
              <a:buFont typeface="Lexend Deca SemiBold"/>
              <a:buNone/>
            </a:pPr>
            <a:r>
              <a:rPr lang="en-GB"/>
              <a:t>Superdrug: Own brand range</a:t>
            </a:r>
            <a:endParaRPr/>
          </a:p>
        </p:txBody>
      </p:sp>
      <p:sp>
        <p:nvSpPr>
          <p:cNvPr id="83" name="Google Shape;83;p2"/>
          <p:cNvSpPr txBox="1">
            <a:spLocks noGrp="1"/>
          </p:cNvSpPr>
          <p:nvPr>
            <p:ph type="body" idx="1"/>
          </p:nvPr>
        </p:nvSpPr>
        <p:spPr>
          <a:xfrm>
            <a:off x="408825" y="1584925"/>
            <a:ext cx="7751700" cy="4907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Challenge</a:t>
            </a:r>
            <a:endParaRPr/>
          </a:p>
          <a:p>
            <a:pPr marL="0" lvl="0" indent="0" algn="l" rtl="0">
              <a:lnSpc>
                <a:spcPct val="120000"/>
              </a:lnSpc>
              <a:spcBef>
                <a:spcPts val="600"/>
              </a:spcBef>
              <a:spcAft>
                <a:spcPts val="0"/>
              </a:spcAft>
              <a:buClr>
                <a:schemeClr val="dk1"/>
              </a:buClr>
              <a:buSzPts val="1100"/>
              <a:buNone/>
            </a:pPr>
            <a:r>
              <a:rPr lang="en-GB" sz="1100">
                <a:solidFill>
                  <a:schemeClr val="dk1"/>
                </a:solidFill>
                <a:latin typeface="Lora"/>
                <a:ea typeface="Lora"/>
                <a:cs typeface="Lora"/>
                <a:sym typeface="Lora"/>
              </a:rPr>
              <a:t>In a crowded skincare market inundated with various high and low-end product lines, Superdrug faced the challenge of cutting through the clutter to raise awareness of their own brand range. Their aim was to convey that skincare need not be intimidating or expensive, and that quality products are readily available at affordable prices. Additionally, they sought to shine a spotlight on all their key ranges – B-Skin, Optimum, Me +, and Naturally Radiant – each tailored to specific demographics and skincare needs. </a:t>
            </a:r>
            <a:endParaRPr sz="1100">
              <a:solidFill>
                <a:schemeClr val="dk1"/>
              </a:solidFill>
              <a:latin typeface="Lora"/>
              <a:ea typeface="Lora"/>
              <a:cs typeface="Lora"/>
              <a:sym typeface="Lora"/>
            </a:endParaRPr>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Execution</a:t>
            </a:r>
            <a:endParaRPr/>
          </a:p>
          <a:p>
            <a:pPr marL="0" lvl="0" indent="0" algn="l" rtl="0">
              <a:lnSpc>
                <a:spcPct val="115000"/>
              </a:lnSpc>
              <a:spcBef>
                <a:spcPts val="1200"/>
              </a:spcBef>
              <a:spcAft>
                <a:spcPts val="0"/>
              </a:spcAft>
              <a:buNone/>
            </a:pPr>
            <a:r>
              <a:rPr lang="en-GB" sz="1100">
                <a:solidFill>
                  <a:schemeClr val="dk1"/>
                </a:solidFill>
                <a:latin typeface="Lora"/>
                <a:ea typeface="Lora"/>
                <a:cs typeface="Lora"/>
                <a:sym typeface="Lora"/>
              </a:rPr>
              <a:t>Superdrug worked with Future brands Marie Claire and Woman and Home as two authoritative brand voices to elevate the ranges and ultimately drive reappraisal and purchase intent. Through this partnership, Mindshare created bespoke display assets, online videos, digestible instazine’s, and a range of focused online articles, Pinterest boards, and solus emails to cement the message that Superdrug ranges are affordable and accessible. Shoppable videos with Editor input as well as a Masterclass skincare video were created to lend expert knowledge on educating the consumer about skincare.</a:t>
            </a:r>
            <a:endParaRPr sz="1100">
              <a:solidFill>
                <a:schemeClr val="dk1"/>
              </a:solidFill>
              <a:latin typeface="Lora"/>
              <a:ea typeface="Lora"/>
              <a:cs typeface="Lora"/>
              <a:sym typeface="Lora"/>
            </a:endParaRPr>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Results</a:t>
            </a:r>
            <a:endParaRPr/>
          </a:p>
          <a:p>
            <a:pPr marL="457200" lvl="0" indent="-298450" algn="l" rtl="0">
              <a:lnSpc>
                <a:spcPct val="110000"/>
              </a:lnSpc>
              <a:spcBef>
                <a:spcPts val="600"/>
              </a:spcBef>
              <a:spcAft>
                <a:spcPts val="0"/>
              </a:spcAft>
              <a:buClr>
                <a:schemeClr val="dk1"/>
              </a:buClr>
              <a:buSzPts val="1100"/>
              <a:buFont typeface="Lora"/>
              <a:buChar char="●"/>
            </a:pPr>
            <a:r>
              <a:rPr lang="en-GB" sz="1100">
                <a:solidFill>
                  <a:schemeClr val="dk1"/>
                </a:solidFill>
                <a:latin typeface="Lora"/>
                <a:ea typeface="Lora"/>
                <a:cs typeface="Lora"/>
                <a:sym typeface="Lora"/>
              </a:rPr>
              <a:t>Marie Claire and Women &amp; Home’s editorially led social stories achieved 115,811 views, 45% over delivery.</a:t>
            </a:r>
            <a:endParaRPr sz="1100">
              <a:solidFill>
                <a:schemeClr val="dk1"/>
              </a:solidFill>
              <a:latin typeface="Lora"/>
              <a:ea typeface="Lora"/>
              <a:cs typeface="Lora"/>
              <a:sym typeface="Lora"/>
            </a:endParaRPr>
          </a:p>
          <a:p>
            <a:pPr marL="457200" lvl="0" indent="-298450" algn="l" rtl="0">
              <a:lnSpc>
                <a:spcPct val="110000"/>
              </a:lnSpc>
              <a:spcBef>
                <a:spcPts val="0"/>
              </a:spcBef>
              <a:spcAft>
                <a:spcPts val="0"/>
              </a:spcAft>
              <a:buClr>
                <a:schemeClr val="dk1"/>
              </a:buClr>
              <a:buSzPts val="1100"/>
              <a:buFont typeface="Lora"/>
              <a:buChar char="●"/>
            </a:pPr>
            <a:r>
              <a:rPr lang="en-GB" sz="1100">
                <a:solidFill>
                  <a:schemeClr val="dk1"/>
                </a:solidFill>
                <a:latin typeface="Lora"/>
                <a:ea typeface="Lora"/>
                <a:cs typeface="Lora"/>
                <a:sym typeface="Lora"/>
              </a:rPr>
              <a:t>The activity drove 63% recall exceeding a 55% benchmark.</a:t>
            </a:r>
            <a:endParaRPr sz="1100">
              <a:solidFill>
                <a:schemeClr val="dk1"/>
              </a:solidFill>
              <a:latin typeface="Lora"/>
              <a:ea typeface="Lora"/>
              <a:cs typeface="Lora"/>
              <a:sym typeface="Lora"/>
            </a:endParaRPr>
          </a:p>
          <a:p>
            <a:pPr marL="457200" lvl="0" indent="-298450" algn="l" rtl="0">
              <a:lnSpc>
                <a:spcPct val="110000"/>
              </a:lnSpc>
              <a:spcBef>
                <a:spcPts val="0"/>
              </a:spcBef>
              <a:spcAft>
                <a:spcPts val="0"/>
              </a:spcAft>
              <a:buClr>
                <a:schemeClr val="dk1"/>
              </a:buClr>
              <a:buSzPts val="1100"/>
              <a:buFont typeface="Lora"/>
              <a:buChar char="●"/>
            </a:pPr>
            <a:r>
              <a:rPr lang="en-GB" sz="1100">
                <a:solidFill>
                  <a:schemeClr val="dk1"/>
                </a:solidFill>
                <a:latin typeface="Lora"/>
                <a:ea typeface="Lora"/>
                <a:cs typeface="Lora"/>
                <a:sym typeface="Lora"/>
              </a:rPr>
              <a:t>All 4 Superdrug Skincare ranges saw significant uplifts, with the Me+ range achieving an 192% uplift.</a:t>
            </a:r>
            <a:endParaRPr sz="1100">
              <a:solidFill>
                <a:schemeClr val="dk1"/>
              </a:solidFill>
              <a:latin typeface="Lora"/>
              <a:ea typeface="Lora"/>
              <a:cs typeface="Lora"/>
              <a:sym typeface="Lora"/>
            </a:endParaRPr>
          </a:p>
          <a:p>
            <a:pPr marL="457200" lvl="0" indent="-298450" algn="l" rtl="0">
              <a:lnSpc>
                <a:spcPct val="110000"/>
              </a:lnSpc>
              <a:spcBef>
                <a:spcPts val="0"/>
              </a:spcBef>
              <a:spcAft>
                <a:spcPts val="0"/>
              </a:spcAft>
              <a:buClr>
                <a:schemeClr val="dk1"/>
              </a:buClr>
              <a:buSzPts val="1100"/>
              <a:buFont typeface="Lora"/>
              <a:buChar char="●"/>
            </a:pPr>
            <a:r>
              <a:rPr lang="en-GB" sz="1100">
                <a:solidFill>
                  <a:schemeClr val="dk1"/>
                </a:solidFill>
                <a:latin typeface="Lora"/>
                <a:ea typeface="Lora"/>
                <a:cs typeface="Lora"/>
                <a:sym typeface="Lora"/>
              </a:rPr>
              <a:t>There was an uplift in perceptions of Superdrug’s Own brands’ association with the following values: good quality (+66%), effective (+48%), young/youthful (+53%), ethical (+108%), expert (+91%) and specialist (+240%).</a:t>
            </a:r>
            <a:endParaRPr sz="1100">
              <a:solidFill>
                <a:schemeClr val="dk1"/>
              </a:solidFill>
              <a:latin typeface="Lora"/>
              <a:ea typeface="Lora"/>
              <a:cs typeface="Lora"/>
              <a:sym typeface="Lora"/>
            </a:endParaRPr>
          </a:p>
          <a:p>
            <a:pPr marL="457200" lvl="0" indent="-298450" algn="l" rtl="0">
              <a:lnSpc>
                <a:spcPct val="110000"/>
              </a:lnSpc>
              <a:spcBef>
                <a:spcPts val="0"/>
              </a:spcBef>
              <a:spcAft>
                <a:spcPts val="0"/>
              </a:spcAft>
              <a:buClr>
                <a:schemeClr val="dk1"/>
              </a:buClr>
              <a:buSzPts val="1100"/>
              <a:buFont typeface="Lora"/>
              <a:buChar char="●"/>
            </a:pPr>
            <a:r>
              <a:rPr lang="en-GB" sz="1100">
                <a:solidFill>
                  <a:schemeClr val="dk1"/>
                </a:solidFill>
                <a:latin typeface="Lora"/>
                <a:ea typeface="Lora"/>
                <a:cs typeface="Lora"/>
                <a:sym typeface="Lora"/>
              </a:rPr>
              <a:t>90% looked for Superdrug online, 96% took direct action and 4 in 10 people purchased something from Superdrug following exposure.</a:t>
            </a:r>
            <a:endParaRPr sz="1100">
              <a:solidFill>
                <a:schemeClr val="dk1"/>
              </a:solidFill>
              <a:latin typeface="Lora"/>
              <a:ea typeface="Lora"/>
              <a:cs typeface="Lora"/>
              <a:sym typeface="Lora"/>
            </a:endParaRPr>
          </a:p>
          <a:p>
            <a:pPr marL="457200" lvl="0" indent="0" algn="l" rtl="0">
              <a:lnSpc>
                <a:spcPct val="110000"/>
              </a:lnSpc>
              <a:spcBef>
                <a:spcPts val="600"/>
              </a:spcBef>
              <a:spcAft>
                <a:spcPts val="0"/>
              </a:spcAft>
              <a:buNone/>
            </a:pPr>
            <a:endParaRPr sz="1100">
              <a:solidFill>
                <a:schemeClr val="dk1"/>
              </a:solidFill>
              <a:latin typeface="Lora"/>
              <a:ea typeface="Lora"/>
              <a:cs typeface="Lora"/>
              <a:sym typeface="Lora"/>
            </a:endParaRPr>
          </a:p>
        </p:txBody>
      </p:sp>
      <p:pic>
        <p:nvPicPr>
          <p:cNvPr id="9" name="Picture Placeholder 8" descr="A magazine cover with a person's face&#10;&#10;Description automatically generated">
            <a:extLst>
              <a:ext uri="{FF2B5EF4-FFF2-40B4-BE49-F238E27FC236}">
                <a16:creationId xmlns:a16="http://schemas.microsoft.com/office/drawing/2014/main" id="{F7E7FC22-D04D-E7CF-845F-7107D03FFCE5}"/>
              </a:ext>
            </a:extLst>
          </p:cNvPr>
          <p:cNvPicPr>
            <a:picLocks noGrp="1" noChangeAspect="1"/>
          </p:cNvPicPr>
          <p:nvPr>
            <p:ph type="pic" idx="4"/>
          </p:nvPr>
        </p:nvPicPr>
        <p:blipFill>
          <a:blip r:embed="rId3"/>
          <a:srcRect t="8270" b="8270"/>
          <a:stretch>
            <a:fillRect/>
          </a:stretch>
        </p:blipFill>
        <p:spPr/>
      </p:pic>
      <p:pic>
        <p:nvPicPr>
          <p:cNvPr id="1030" name="Picture 6" descr="logo-superdrug-colour-solid | FeedSpark - Feed Management and Optimisation">
            <a:extLst>
              <a:ext uri="{FF2B5EF4-FFF2-40B4-BE49-F238E27FC236}">
                <a16:creationId xmlns:a16="http://schemas.microsoft.com/office/drawing/2014/main" id="{808039F1-F8FB-0A01-F428-DF788BC30F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18566" y="365125"/>
            <a:ext cx="1296516" cy="95595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5CABC1E5-7D6E-9D93-3C56-93D80581FC1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27697"/>
          <a:stretch/>
        </p:blipFill>
        <p:spPr bwMode="auto">
          <a:xfrm>
            <a:off x="7952232" y="466844"/>
            <a:ext cx="1603248" cy="7471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ustom Design">
  <a:themeElements>
    <a:clrScheme name="PPA">
      <a:dk1>
        <a:srgbClr val="30373F"/>
      </a:dk1>
      <a:lt1>
        <a:srgbClr val="E9E2DB"/>
      </a:lt1>
      <a:dk2>
        <a:srgbClr val="5600E1"/>
      </a:dk2>
      <a:lt2>
        <a:srgbClr val="E9E2DB"/>
      </a:lt2>
      <a:accent1>
        <a:srgbClr val="FF6025"/>
      </a:accent1>
      <a:accent2>
        <a:srgbClr val="FFACB8"/>
      </a:accent2>
      <a:accent3>
        <a:srgbClr val="5600E1"/>
      </a:accent3>
      <a:accent4>
        <a:srgbClr val="E9E2DB"/>
      </a:accent4>
      <a:accent5>
        <a:srgbClr val="30373F"/>
      </a:accent5>
      <a:accent6>
        <a:srgbClr val="FFB59B"/>
      </a:accent6>
      <a:hlink>
        <a:srgbClr val="FF6025"/>
      </a:hlink>
      <a:folHlink>
        <a:srgbClr val="FFACB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BE65FF47A3D046BCC2F23E261C24B6" ma:contentTypeVersion="18" ma:contentTypeDescription="Create a new document." ma:contentTypeScope="" ma:versionID="18624abb6c315a7372c68c3bc6bb4b77">
  <xsd:schema xmlns:xsd="http://www.w3.org/2001/XMLSchema" xmlns:xs="http://www.w3.org/2001/XMLSchema" xmlns:p="http://schemas.microsoft.com/office/2006/metadata/properties" xmlns:ns2="610442a4-1f6f-42f7-b604-54c2340d1bb4" xmlns:ns3="4b6c9c3d-280d-406b-bce5-57a15c848e0d" targetNamespace="http://schemas.microsoft.com/office/2006/metadata/properties" ma:root="true" ma:fieldsID="00f8cdfe99427a68477a82b7f0b4fc9b" ns2:_="" ns3:_="">
    <xsd:import namespace="610442a4-1f6f-42f7-b604-54c2340d1bb4"/>
    <xsd:import namespace="4b6c9c3d-280d-406b-bce5-57a15c848e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2:SharedWithUsers" minOccurs="0"/>
                <xsd:element ref="ns2:SharedWithDetails"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0442a4-1f6f-42f7-b604-54c2340d1b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ddbb02e8-69ee-464d-a4d0-892b5893a829}" ma:internalName="TaxCatchAll" ma:showField="CatchAllData" ma:web="610442a4-1f6f-42f7-b604-54c2340d1b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6c9c3d-280d-406b-bce5-57a15c848e0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1688b651-f5c6-494b-ad33-e0914d30de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00465F-6B0D-4E8D-91B7-689AE5C143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0442a4-1f6f-42f7-b604-54c2340d1bb4"/>
    <ds:schemaRef ds:uri="4b6c9c3d-280d-406b-bce5-57a15c848e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450C05-35BD-48EC-8EC7-C8B7E76AA1CF}">
  <ds:schemaRefs>
    <ds:schemaRef ds:uri="http://schemas.microsoft.com/sharepoint/events"/>
  </ds:schemaRefs>
</ds:datastoreItem>
</file>

<file path=customXml/itemProps3.xml><?xml version="1.0" encoding="utf-8"?>
<ds:datastoreItem xmlns:ds="http://schemas.openxmlformats.org/officeDocument/2006/customXml" ds:itemID="{D95530A9-B2B0-4528-9545-C7B469FAEA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935</Words>
  <Application>Microsoft Office PowerPoint</Application>
  <PresentationFormat>Widescreen</PresentationFormat>
  <Paragraphs>45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Lora</vt:lpstr>
      <vt:lpstr>Lora SemiBold</vt:lpstr>
      <vt:lpstr>Lexend Deca SemiBold</vt:lpstr>
      <vt:lpstr>Arial</vt:lpstr>
      <vt:lpstr>Calibri</vt:lpstr>
      <vt:lpstr>Custom Design</vt:lpstr>
      <vt:lpstr>Superdrug: Own brand range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Superdrug x Future</dc:title>
  <dc:creator>Gareth Jones</dc:creator>
  <cp:lastModifiedBy>Gareth Jones</cp:lastModifiedBy>
  <cp:revision>1</cp:revision>
  <dcterms:created xsi:type="dcterms:W3CDTF">2022-07-07T10:16:09Z</dcterms:created>
  <dcterms:modified xsi:type="dcterms:W3CDTF">2024-05-03T15:34:43Z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0x010100D7BE65FF47A3D046BCC2F23E261C24B6</vt:lpwstr>
  </property>
  <property fmtid="{D5CDD505-2E9C-101B-9397-08002B2CF9AE}" pid="3" name="MediaServiceImageTags">
    <vt:lpwstr/>
  </property>
  <property fmtid="{D5CDD505-2E9C-101B-9397-08002B2CF9AE}" pid="4" name="_dlc_DocIdItemGuid">
    <vt:lpwstr>63aae766-1199-4016-b7c5-26aa8eba4749</vt:lpwstr>
  </property>
</Properties>
</file>