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6"/>
  </p:notesMasterIdLst>
  <p:sldIdLst>
    <p:sldId id="257" r:id="rId5"/>
  </p:sldIdLst>
  <p:sldSz cx="12192000" cy="6858000"/>
  <p:notesSz cx="6858000" cy="9144000"/>
  <p:embeddedFontLst>
    <p:embeddedFont>
      <p:font typeface="Lexend Deca SemiBold" pitchFamily="2" charset="0"/>
      <p:regular r:id="rId7"/>
      <p:bold r:id="rId8"/>
    </p:embeddedFont>
    <p:embeddedFont>
      <p:font typeface="Lora" pitchFamily="2" charset="0"/>
      <p:regular r:id="rId9"/>
      <p:bold r:id="rId10"/>
      <p:italic r:id="rId11"/>
      <p:boldItalic r:id="rId12"/>
    </p:embeddedFont>
    <p:embeddedFont>
      <p:font typeface="Lora SemiBold" pitchFamily="2" charset="0"/>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i8WuzCxtuh9h5ACF4w6bXDJeWDp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F7E1FC-59FC-469E-ABED-FBC0ECC80E4D}" v="6" dt="2024-05-03T15:19:39.6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customschemas.google.com/relationships/presentationmetadata" Target="meta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font3.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eth Jones" userId="1df24133-20b6-4195-96c6-3f102268981c" providerId="ADAL" clId="{89F7E1FC-59FC-469E-ABED-FBC0ECC80E4D}"/>
    <pc:docChg chg="custSel delSld modSld modMainMaster">
      <pc:chgData name="Gareth Jones" userId="1df24133-20b6-4195-96c6-3f102268981c" providerId="ADAL" clId="{89F7E1FC-59FC-469E-ABED-FBC0ECC80E4D}" dt="2024-05-03T15:19:39.618" v="15" actId="1076"/>
      <pc:docMkLst>
        <pc:docMk/>
      </pc:docMkLst>
      <pc:sldChg chg="del">
        <pc:chgData name="Gareth Jones" userId="1df24133-20b6-4195-96c6-3f102268981c" providerId="ADAL" clId="{89F7E1FC-59FC-469E-ABED-FBC0ECC80E4D}" dt="2024-05-03T15:18:52.294" v="10" actId="47"/>
        <pc:sldMkLst>
          <pc:docMk/>
          <pc:sldMk cId="0" sldId="256"/>
        </pc:sldMkLst>
      </pc:sldChg>
      <pc:sldChg chg="addSp delSp modSp mod">
        <pc:chgData name="Gareth Jones" userId="1df24133-20b6-4195-96c6-3f102268981c" providerId="ADAL" clId="{89F7E1FC-59FC-469E-ABED-FBC0ECC80E4D}" dt="2024-05-03T15:19:39.618" v="15" actId="1076"/>
        <pc:sldMkLst>
          <pc:docMk/>
          <pc:sldMk cId="0" sldId="257"/>
        </pc:sldMkLst>
        <pc:spChg chg="add del mod">
          <ac:chgData name="Gareth Jones" userId="1df24133-20b6-4195-96c6-3f102268981c" providerId="ADAL" clId="{89F7E1FC-59FC-469E-ABED-FBC0ECC80E4D}" dt="2024-04-30T14:18:37.837" v="1" actId="931"/>
          <ac:spMkLst>
            <pc:docMk/>
            <pc:sldMk cId="0" sldId="257"/>
            <ac:spMk id="3" creationId="{26AF1C6D-A279-D950-C7BF-148F657F0BB3}"/>
          </ac:spMkLst>
        </pc:spChg>
        <pc:spChg chg="add del mod">
          <ac:chgData name="Gareth Jones" userId="1df24133-20b6-4195-96c6-3f102268981c" providerId="ADAL" clId="{89F7E1FC-59FC-469E-ABED-FBC0ECC80E4D}" dt="2024-05-03T15:19:32.932" v="13" actId="478"/>
          <ac:spMkLst>
            <pc:docMk/>
            <pc:sldMk cId="0" sldId="257"/>
            <ac:spMk id="3" creationId="{3ED28D71-53F4-14DC-E2EF-7D4BF10B4A04}"/>
          </ac:spMkLst>
        </pc:spChg>
        <pc:spChg chg="add del mod">
          <ac:chgData name="Gareth Jones" userId="1df24133-20b6-4195-96c6-3f102268981c" providerId="ADAL" clId="{89F7E1FC-59FC-469E-ABED-FBC0ECC80E4D}" dt="2024-04-30T14:19:13.996" v="6" actId="478"/>
          <ac:spMkLst>
            <pc:docMk/>
            <pc:sldMk cId="0" sldId="257"/>
            <ac:spMk id="7" creationId="{8407ECA7-3955-A024-FB86-BC83C5448240}"/>
          </ac:spMkLst>
        </pc:spChg>
        <pc:picChg chg="add mod">
          <ac:chgData name="Gareth Jones" userId="1df24133-20b6-4195-96c6-3f102268981c" providerId="ADAL" clId="{89F7E1FC-59FC-469E-ABED-FBC0ECC80E4D}" dt="2024-05-03T15:19:34.031" v="14"/>
          <ac:picMkLst>
            <pc:docMk/>
            <pc:sldMk cId="0" sldId="257"/>
            <ac:picMk id="4" creationId="{58F18A79-8004-A646-D293-914A0BA32C6C}"/>
          </ac:picMkLst>
        </pc:picChg>
        <pc:picChg chg="add mod modCrop">
          <ac:chgData name="Gareth Jones" userId="1df24133-20b6-4195-96c6-3f102268981c" providerId="ADAL" clId="{89F7E1FC-59FC-469E-ABED-FBC0ECC80E4D}" dt="2024-04-30T14:18:48.848" v="4" actId="18131"/>
          <ac:picMkLst>
            <pc:docMk/>
            <pc:sldMk cId="0" sldId="257"/>
            <ac:picMk id="5" creationId="{1CCD1A38-81F4-A3E1-F44E-A91B8A67497E}"/>
          </ac:picMkLst>
        </pc:picChg>
        <pc:picChg chg="del">
          <ac:chgData name="Gareth Jones" userId="1df24133-20b6-4195-96c6-3f102268981c" providerId="ADAL" clId="{89F7E1FC-59FC-469E-ABED-FBC0ECC80E4D}" dt="2024-05-03T15:19:23.229" v="11" actId="478"/>
          <ac:picMkLst>
            <pc:docMk/>
            <pc:sldMk cId="0" sldId="257"/>
            <ac:picMk id="80" creationId="{00000000-0000-0000-0000-000000000000}"/>
          </ac:picMkLst>
        </pc:picChg>
        <pc:picChg chg="del">
          <ac:chgData name="Gareth Jones" userId="1df24133-20b6-4195-96c6-3f102268981c" providerId="ADAL" clId="{89F7E1FC-59FC-469E-ABED-FBC0ECC80E4D}" dt="2024-04-30T14:18:56.141" v="5" actId="478"/>
          <ac:picMkLst>
            <pc:docMk/>
            <pc:sldMk cId="0" sldId="257"/>
            <ac:picMk id="81" creationId="{00000000-0000-0000-0000-000000000000}"/>
          </ac:picMkLst>
        </pc:picChg>
        <pc:picChg chg="del">
          <ac:chgData name="Gareth Jones" userId="1df24133-20b6-4195-96c6-3f102268981c" providerId="ADAL" clId="{89F7E1FC-59FC-469E-ABED-FBC0ECC80E4D}" dt="2024-04-30T14:16:18.861" v="0" actId="478"/>
          <ac:picMkLst>
            <pc:docMk/>
            <pc:sldMk cId="0" sldId="257"/>
            <ac:picMk id="82" creationId="{00000000-0000-0000-0000-000000000000}"/>
          </ac:picMkLst>
        </pc:picChg>
        <pc:picChg chg="add mod">
          <ac:chgData name="Gareth Jones" userId="1df24133-20b6-4195-96c6-3f102268981c" providerId="ADAL" clId="{89F7E1FC-59FC-469E-ABED-FBC0ECC80E4D}" dt="2024-05-03T15:19:39.618" v="15" actId="1076"/>
          <ac:picMkLst>
            <pc:docMk/>
            <pc:sldMk cId="0" sldId="257"/>
            <ac:picMk id="1026" creationId="{F1D30615-5CBF-F87A-C950-ADF1A971FC15}"/>
          </ac:picMkLst>
        </pc:picChg>
      </pc:sldChg>
      <pc:sldMasterChg chg="delSldLayout modSldLayout">
        <pc:chgData name="Gareth Jones" userId="1df24133-20b6-4195-96c6-3f102268981c" providerId="ADAL" clId="{89F7E1FC-59FC-469E-ABED-FBC0ECC80E4D}" dt="2024-05-03T15:19:28.878" v="12" actId="478"/>
        <pc:sldMasterMkLst>
          <pc:docMk/>
          <pc:sldMasterMk cId="0" sldId="2147483648"/>
        </pc:sldMasterMkLst>
        <pc:sldLayoutChg chg="del">
          <pc:chgData name="Gareth Jones" userId="1df24133-20b6-4195-96c6-3f102268981c" providerId="ADAL" clId="{89F7E1FC-59FC-469E-ABED-FBC0ECC80E4D}" dt="2024-05-03T15:18:52.294" v="10" actId="47"/>
          <pc:sldLayoutMkLst>
            <pc:docMk/>
            <pc:sldMasterMk cId="0" sldId="2147483648"/>
            <pc:sldLayoutMk cId="0" sldId="2147483649"/>
          </pc:sldLayoutMkLst>
        </pc:sldLayoutChg>
        <pc:sldLayoutChg chg="delSp mod">
          <pc:chgData name="Gareth Jones" userId="1df24133-20b6-4195-96c6-3f102268981c" providerId="ADAL" clId="{89F7E1FC-59FC-469E-ABED-FBC0ECC80E4D}" dt="2024-05-03T15:19:28.878" v="12" actId="478"/>
          <pc:sldLayoutMkLst>
            <pc:docMk/>
            <pc:sldMasterMk cId="0" sldId="2147483648"/>
            <pc:sldLayoutMk cId="0" sldId="2147483650"/>
          </pc:sldLayoutMkLst>
          <pc:spChg chg="del">
            <ac:chgData name="Gareth Jones" userId="1df24133-20b6-4195-96c6-3f102268981c" providerId="ADAL" clId="{89F7E1FC-59FC-469E-ABED-FBC0ECC80E4D}" dt="2024-05-03T15:19:28.878" v="12" actId="478"/>
            <ac:spMkLst>
              <pc:docMk/>
              <pc:sldMasterMk cId="0" sldId="2147483648"/>
              <pc:sldLayoutMk cId="0" sldId="2147483650"/>
              <ac:spMk id="15" creationId="{00000000-0000-0000-0000-000000000000}"/>
            </ac:spMkLst>
          </pc:spChg>
          <pc:spChg chg="del">
            <ac:chgData name="Gareth Jones" userId="1df24133-20b6-4195-96c6-3f102268981c" providerId="ADAL" clId="{89F7E1FC-59FC-469E-ABED-FBC0ECC80E4D}" dt="2024-05-03T15:19:28.878" v="12" actId="478"/>
            <ac:spMkLst>
              <pc:docMk/>
              <pc:sldMasterMk cId="0" sldId="2147483648"/>
              <pc:sldLayoutMk cId="0" sldId="2147483650"/>
              <ac:spMk id="1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a:t>Key Takeaways</a:t>
            </a:r>
            <a:endParaRPr b="1"/>
          </a:p>
          <a:p>
            <a:pPr marL="0" lvl="0" indent="0" algn="l" rtl="0">
              <a:lnSpc>
                <a:spcPct val="100000"/>
              </a:lnSpc>
              <a:spcBef>
                <a:spcPts val="0"/>
              </a:spcBef>
              <a:spcAft>
                <a:spcPts val="0"/>
              </a:spcAft>
              <a:buSzPts val="1400"/>
              <a:buNone/>
            </a:pPr>
            <a:r>
              <a:rPr lang="en-GB"/>
              <a:t>•	SEAT Tarraco had to take on other large SUV models in a cluttered and competitive automotive category to try and win share.</a:t>
            </a:r>
            <a:endParaRPr/>
          </a:p>
          <a:p>
            <a:pPr marL="0" lvl="0" indent="0" algn="l" rtl="0">
              <a:lnSpc>
                <a:spcPct val="100000"/>
              </a:lnSpc>
              <a:spcBef>
                <a:spcPts val="0"/>
              </a:spcBef>
              <a:spcAft>
                <a:spcPts val="0"/>
              </a:spcAft>
              <a:buSzPts val="1400"/>
              <a:buNone/>
            </a:pPr>
            <a:r>
              <a:rPr lang="en-GB"/>
              <a:t>•	PHD partnered with Time Out, reaching beyond London to Glasgow, Manchester, and Birmingham to create bespoke localised content, in magazine format and digitally.</a:t>
            </a:r>
            <a:endParaRPr/>
          </a:p>
          <a:p>
            <a:pPr marL="0" lvl="0" indent="0" algn="l" rtl="0">
              <a:lnSpc>
                <a:spcPct val="100000"/>
              </a:lnSpc>
              <a:spcBef>
                <a:spcPts val="0"/>
              </a:spcBef>
              <a:spcAft>
                <a:spcPts val="0"/>
              </a:spcAft>
              <a:buSzPts val="1400"/>
              <a:buNone/>
            </a:pPr>
            <a:r>
              <a:rPr lang="en-GB"/>
              <a:t>•	Awareness, consideration and purchase intent all saw uplifts following campaign exposure.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a:t>“Not only did Time Out bring to life the sentiment of our campaign, it also served to drive awareness amongst a broad, but critically, local optimised audience.”</a:t>
            </a:r>
            <a:endParaRPr/>
          </a:p>
          <a:p>
            <a:pPr marL="0" lvl="0" indent="0" algn="l" rtl="0">
              <a:lnSpc>
                <a:spcPct val="100000"/>
              </a:lnSpc>
              <a:spcBef>
                <a:spcPts val="0"/>
              </a:spcBef>
              <a:spcAft>
                <a:spcPts val="0"/>
              </a:spcAft>
              <a:buSzPts val="1400"/>
              <a:buNone/>
            </a:pPr>
            <a:r>
              <a:rPr lang="en-GB"/>
              <a:t>Charlotte Cheeseman, National Communication &amp; Digital Marketing Manager, SEAT UK</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b="1"/>
          </a:p>
          <a:p>
            <a:pPr marL="0" lvl="0" indent="0" algn="l" rtl="0">
              <a:lnSpc>
                <a:spcPct val="100000"/>
              </a:lnSpc>
              <a:spcBef>
                <a:spcPts val="0"/>
              </a:spcBef>
              <a:spcAft>
                <a:spcPts val="0"/>
              </a:spcAft>
              <a:buSzPts val="1400"/>
              <a:buNone/>
            </a:pPr>
            <a:r>
              <a:rPr lang="en-GB" b="1"/>
              <a:t>The Challenge</a:t>
            </a:r>
            <a:endParaRPr b="1"/>
          </a:p>
          <a:p>
            <a:pPr marL="0" lvl="0" indent="0" algn="l" rtl="0">
              <a:lnSpc>
                <a:spcPct val="100000"/>
              </a:lnSpc>
              <a:spcBef>
                <a:spcPts val="0"/>
              </a:spcBef>
              <a:spcAft>
                <a:spcPts val="0"/>
              </a:spcAft>
              <a:buSzPts val="1400"/>
              <a:buNone/>
            </a:pPr>
            <a:r>
              <a:rPr lang="en-GB"/>
              <a:t>In 2019 SEAT was a new entrant into the highly competitive and rapidly growing large SUV market. The challenge was to drive awareness and consideration of the newly launched Tarraco, SEATs highest priced vehicle, into an audience described as ‘expansionists’. Demographically, expansionists are professional 35-54 year olds, they are driven by a desire to keep growing themselves and wish to defy the expectations of their life stage. They are likely to have children, but they define themselves as more than just parents, taking advantage of the opportunities of a growing family to enhance their social and professional lives.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b="1"/>
              <a:t>The Plan/Execution</a:t>
            </a:r>
            <a:endParaRPr b="1"/>
          </a:p>
          <a:p>
            <a:pPr marL="0" lvl="0" indent="0" algn="l" rtl="0">
              <a:lnSpc>
                <a:spcPct val="100000"/>
              </a:lnSpc>
              <a:spcBef>
                <a:spcPts val="0"/>
              </a:spcBef>
              <a:spcAft>
                <a:spcPts val="0"/>
              </a:spcAft>
              <a:buSzPts val="1400"/>
              <a:buNone/>
            </a:pPr>
            <a:r>
              <a:rPr lang="en-GB"/>
              <a:t>With the aim of capturing the attention of a new audience, the campaign sought to add inspiration into the functional aspects of owning a larger vehicle. The central message, "Why Not Now?", emphasised breaking free from the mundane and integrating fun pursuits into daily life.</a:t>
            </a:r>
            <a:endParaRPr/>
          </a:p>
          <a:p>
            <a:pPr marL="0" lvl="0" indent="0" algn="l" rtl="0">
              <a:lnSpc>
                <a:spcPct val="100000"/>
              </a:lnSpc>
              <a:spcBef>
                <a:spcPts val="0"/>
              </a:spcBef>
              <a:spcAft>
                <a:spcPts val="0"/>
              </a:spcAft>
              <a:buSzPts val="1400"/>
              <a:buNone/>
            </a:pPr>
            <a:r>
              <a:rPr lang="en-GB"/>
              <a:t>Understanding the need to establish a campaign to redefine perceptions of both the Tarraco and SEAT brand, PHD turned to a content partnership with Drum and Time Out. Time Out's platform, known for thought-provoking content, provided an ideal avenue to engage an audience seeking unique experiences. To reach beyond Time Out's traditional London-centric audience, the campaign extended into major UK cities like Glasgow, Manchester, and Birmingham.</a:t>
            </a:r>
            <a:endParaRPr/>
          </a:p>
          <a:p>
            <a:pPr marL="0" lvl="0" indent="0" algn="l" rtl="0">
              <a:lnSpc>
                <a:spcPct val="100000"/>
              </a:lnSpc>
              <a:spcBef>
                <a:spcPts val="0"/>
              </a:spcBef>
              <a:spcAft>
                <a:spcPts val="0"/>
              </a:spcAft>
              <a:buSzPts val="1400"/>
              <a:buNone/>
            </a:pPr>
            <a:r>
              <a:rPr lang="en-GB"/>
              <a:t>This expansion involved creating bespoke, localised content tailored to each city's cultural interests, covering topics such as travel, outdoor activities, and culinary experiences. Distribution of the new city magazines, totalling 300,000 copies, offered SEAT exclusive exposure with a three-month shelf life. Digital distribution via TimeOut.com and social media platforms complemented the print campaign, ensuring broader reach and engagement.</a:t>
            </a:r>
            <a:endParaRPr/>
          </a:p>
          <a:p>
            <a:pPr marL="0" lvl="0" indent="0" algn="l" rtl="0">
              <a:lnSpc>
                <a:spcPct val="100000"/>
              </a:lnSpc>
              <a:spcBef>
                <a:spcPts val="0"/>
              </a:spcBef>
              <a:spcAft>
                <a:spcPts val="0"/>
              </a:spcAft>
              <a:buSzPts val="1400"/>
              <a:buNone/>
            </a:pPr>
            <a:r>
              <a:rPr lang="en-GB"/>
              <a:t>This innovative approach not only defied the conventional decline of print media but also marked a historic moment for Time Out, as it was the first time the magazine extended beyond London in its 50-year history. Additional amplification through synergies with the main launch campaign, such as inclusion in Twitter trends, further enhanced the campaign's impact.</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b="1"/>
              <a:t>Results</a:t>
            </a:r>
            <a:endParaRPr b="1"/>
          </a:p>
          <a:p>
            <a:pPr marL="0" lvl="0" indent="0" algn="l" rtl="0">
              <a:lnSpc>
                <a:spcPct val="100000"/>
              </a:lnSpc>
              <a:spcBef>
                <a:spcPts val="0"/>
              </a:spcBef>
              <a:spcAft>
                <a:spcPts val="0"/>
              </a:spcAft>
              <a:buSzPts val="1400"/>
              <a:buNone/>
            </a:pPr>
            <a:r>
              <a:rPr lang="en-GB"/>
              <a:t>Results from pre and post campaign research by Ipsos Mori showed:</a:t>
            </a:r>
            <a:endParaRPr/>
          </a:p>
          <a:p>
            <a:pPr marL="0" lvl="0" indent="0" algn="l" rtl="0">
              <a:lnSpc>
                <a:spcPct val="100000"/>
              </a:lnSpc>
              <a:spcBef>
                <a:spcPts val="0"/>
              </a:spcBef>
              <a:spcAft>
                <a:spcPts val="0"/>
              </a:spcAft>
              <a:buSzPts val="1400"/>
              <a:buNone/>
            </a:pPr>
            <a:r>
              <a:rPr lang="en-GB"/>
              <a:t>•	A 15% increase in SEAT brand awareness of those exposed to the Time Out Partnership and a 6% uplift in Tarraco awareness</a:t>
            </a:r>
            <a:endParaRPr/>
          </a:p>
          <a:p>
            <a:pPr marL="0" lvl="0" indent="0" algn="l" rtl="0">
              <a:lnSpc>
                <a:spcPct val="100000"/>
              </a:lnSpc>
              <a:spcBef>
                <a:spcPts val="0"/>
              </a:spcBef>
              <a:spcAft>
                <a:spcPts val="0"/>
              </a:spcAft>
              <a:buSzPts val="1400"/>
              <a:buNone/>
            </a:pPr>
            <a:r>
              <a:rPr lang="en-GB"/>
              <a:t>•	Positive halo impact on other SEAT models (between 3-9% awareness uplift)</a:t>
            </a:r>
            <a:endParaRPr/>
          </a:p>
          <a:p>
            <a:pPr marL="0" lvl="0" indent="0" algn="l" rtl="0">
              <a:lnSpc>
                <a:spcPct val="100000"/>
              </a:lnSpc>
              <a:spcBef>
                <a:spcPts val="0"/>
              </a:spcBef>
              <a:spcAft>
                <a:spcPts val="0"/>
              </a:spcAft>
              <a:buSzPts val="1400"/>
              <a:buNone/>
            </a:pPr>
            <a:r>
              <a:rPr lang="en-GB"/>
              <a:t>•	3% consideration uplift for SEAT as a brand overall; Birmingham saw the highest increase at 9%</a:t>
            </a:r>
            <a:endParaRPr/>
          </a:p>
          <a:p>
            <a:pPr marL="0" lvl="0" indent="0" algn="l" rtl="0">
              <a:lnSpc>
                <a:spcPct val="100000"/>
              </a:lnSpc>
              <a:spcBef>
                <a:spcPts val="0"/>
              </a:spcBef>
              <a:spcAft>
                <a:spcPts val="0"/>
              </a:spcAft>
              <a:buSzPts val="1400"/>
              <a:buNone/>
            </a:pPr>
            <a:r>
              <a:rPr lang="en-GB"/>
              <a:t>•	Forward thinking (+12%) and innovative (+13%) were attributes that saw the most improvement in relation to the SEAT brand</a:t>
            </a:r>
            <a:endParaRPr/>
          </a:p>
          <a:p>
            <a:pPr marL="0" lvl="0" indent="0" algn="l" rtl="0">
              <a:lnSpc>
                <a:spcPct val="100000"/>
              </a:lnSpc>
              <a:spcBef>
                <a:spcPts val="0"/>
              </a:spcBef>
              <a:spcAft>
                <a:spcPts val="0"/>
              </a:spcAft>
              <a:buSzPts val="1400"/>
              <a:buNone/>
            </a:pPr>
            <a:r>
              <a:rPr lang="en-GB"/>
              <a:t>•	Consistently above average CTR rates from FB posts of 1.45%, x2 CTR from native traffic drivers to content topics (0.42%)</a:t>
            </a:r>
            <a:endParaRPr/>
          </a:p>
          <a:p>
            <a:pPr marL="0" lvl="0" indent="0" algn="l" rtl="0">
              <a:lnSpc>
                <a:spcPct val="100000"/>
              </a:lnSpc>
              <a:spcBef>
                <a:spcPts val="0"/>
              </a:spcBef>
              <a:spcAft>
                <a:spcPts val="0"/>
              </a:spcAft>
              <a:buSzPts val="1400"/>
              <a:buNone/>
            </a:pPr>
            <a:r>
              <a:rPr lang="en-GB"/>
              <a:t>•	The research showed the campaign not only delivered increased awareness but also increased intention to purchase off the back of campaign activity.</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77" name="Google Shape;7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Pale slide" userDrawn="1">
  <p:cSld name="2_Pale slide">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5"/>
          <p:cNvSpPr>
            <a:spLocks noGrp="1"/>
          </p:cNvSpPr>
          <p:nvPr>
            <p:ph type="pic" idx="4"/>
          </p:nvPr>
        </p:nvSpPr>
        <p:spPr>
          <a:xfrm>
            <a:off x="8445260" y="1915155"/>
            <a:ext cx="3356214" cy="3631630"/>
          </a:xfrm>
          <a:prstGeom prst="rect">
            <a:avLst/>
          </a:prstGeom>
          <a:solidFill>
            <a:schemeClr val="accent2"/>
          </a:solidFill>
          <a:ln>
            <a:noFill/>
          </a:ln>
        </p:spPr>
      </p:sp>
      <p:sp>
        <p:nvSpPr>
          <p:cNvPr id="18" name="Google Shape;18;p5"/>
          <p:cNvSpPr txBox="1">
            <a:spLocks noGrp="1"/>
          </p:cNvSpPr>
          <p:nvPr>
            <p:ph type="body" idx="1"/>
          </p:nvPr>
        </p:nvSpPr>
        <p:spPr>
          <a:xfrm>
            <a:off x="408813" y="1915155"/>
            <a:ext cx="7751775" cy="457692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400"/>
              <a:buFont typeface="Arial"/>
              <a:buNone/>
              <a:defRPr sz="1400" b="0" i="0" u="none" strike="noStrike" cap="none">
                <a:solidFill>
                  <a:schemeClr val="dk2"/>
                </a:solidFill>
                <a:latin typeface="Lexend Deca SemiBold"/>
                <a:ea typeface="Lexend Deca SemiBold"/>
                <a:cs typeface="Lexend Deca SemiBold"/>
                <a:sym typeface="Lexend Deca SemiBold"/>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pic>
        <p:nvPicPr>
          <p:cNvPr id="19" name="Google Shape;19;p5" descr="A letter n made of blue dots&#10;&#10;Description automatically generated"/>
          <p:cNvPicPr preferRelativeResize="0"/>
          <p:nvPr/>
        </p:nvPicPr>
        <p:blipFill rotWithShape="1">
          <a:blip r:embed="rId2">
            <a:alphaModFix/>
          </a:blip>
          <a:srcRect/>
          <a:stretch/>
        </p:blipFill>
        <p:spPr>
          <a:xfrm>
            <a:off x="9264681" y="6009390"/>
            <a:ext cx="2282119" cy="286287"/>
          </a:xfrm>
          <a:prstGeom prst="rect">
            <a:avLst/>
          </a:prstGeom>
          <a:noFill/>
          <a:ln>
            <a:noFill/>
          </a:ln>
        </p:spPr>
      </p:pic>
      <p:pic>
        <p:nvPicPr>
          <p:cNvPr id="20" name="Google Shape;20;p5" descr="A black and grey logo&#10;&#10;Description automatically generated"/>
          <p:cNvPicPr preferRelativeResize="0"/>
          <p:nvPr/>
        </p:nvPicPr>
        <p:blipFill rotWithShape="1">
          <a:blip r:embed="rId3">
            <a:alphaModFix/>
          </a:blip>
          <a:srcRect/>
          <a:stretch/>
        </p:blipFill>
        <p:spPr>
          <a:xfrm>
            <a:off x="8579544" y="5760871"/>
            <a:ext cx="473214" cy="8002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ark slide with image">
  <p:cSld name="Dark slide with image">
    <p:bg>
      <p:bgPr>
        <a:solidFill>
          <a:schemeClr val="dk1"/>
        </a:solidFill>
        <a:effectLst/>
      </p:bgPr>
    </p:bg>
    <p:spTree>
      <p:nvGrpSpPr>
        <p:cNvPr id="1" name="Shape 51"/>
        <p:cNvGrpSpPr/>
        <p:nvPr/>
      </p:nvGrpSpPr>
      <p:grpSpPr>
        <a:xfrm>
          <a:off x="0" y="0"/>
          <a:ext cx="0" cy="0"/>
          <a:chOff x="0" y="0"/>
          <a:chExt cx="0" cy="0"/>
        </a:xfrm>
      </p:grpSpPr>
      <p:sp>
        <p:nvSpPr>
          <p:cNvPr id="52" name="Google Shape;52;p14"/>
          <p:cNvSpPr txBox="1">
            <a:spLocks noGrp="1"/>
          </p:cNvSpPr>
          <p:nvPr>
            <p:ph type="body" idx="1"/>
          </p:nvPr>
        </p:nvSpPr>
        <p:spPr>
          <a:xfrm>
            <a:off x="390525" y="1846053"/>
            <a:ext cx="6877049"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Arial"/>
              <a:buChar char="•"/>
              <a:defRPr sz="2400" b="0" i="0" u="none" strike="noStrike" cap="none">
                <a:solidFill>
                  <a:schemeClr val="accent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lt2"/>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lt2"/>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lt2"/>
                </a:solidFill>
                <a:latin typeface="Lora"/>
                <a:ea typeface="Lora"/>
                <a:cs typeface="Lora"/>
                <a:sym typeface="Lora"/>
              </a:defRPr>
            </a:lvl4pPr>
            <a:lvl5pPr marL="2286000" marR="0" lvl="4" indent="-304800" algn="l" rtl="0">
              <a:lnSpc>
                <a:spcPct val="100000"/>
              </a:lnSpc>
              <a:spcBef>
                <a:spcPts val="500"/>
              </a:spcBef>
              <a:spcAft>
                <a:spcPts val="0"/>
              </a:spcAft>
              <a:buClr>
                <a:schemeClr val="lt2"/>
              </a:buClr>
              <a:buSzPts val="1200"/>
              <a:buFont typeface="Arial"/>
              <a:buChar char="•"/>
              <a:defRPr sz="1200" b="0" i="0" u="none" strike="noStrike" cap="none">
                <a:solidFill>
                  <a:schemeClr val="lt2"/>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53" name="Google Shape;53;p14"/>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4" name="Google Shape;54;p14"/>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5" name="Google Shape;55;p14"/>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6" name="Google Shape;56;p14"/>
          <p:cNvSpPr>
            <a:spLocks noGrp="1"/>
          </p:cNvSpPr>
          <p:nvPr>
            <p:ph type="pic" idx="2"/>
          </p:nvPr>
        </p:nvSpPr>
        <p:spPr>
          <a:xfrm>
            <a:off x="7759725" y="1846054"/>
            <a:ext cx="4041750" cy="4705560"/>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ark slide with chart">
  <p:cSld name="Dark slide with chart">
    <p:bg>
      <p:bgPr>
        <a:solidFill>
          <a:schemeClr val="accent5"/>
        </a:solidFill>
        <a:effectLst/>
      </p:bgPr>
    </p:bg>
    <p:spTree>
      <p:nvGrpSpPr>
        <p:cNvPr id="1" name="Shape 57"/>
        <p:cNvGrpSpPr/>
        <p:nvPr/>
      </p:nvGrpSpPr>
      <p:grpSpPr>
        <a:xfrm>
          <a:off x="0" y="0"/>
          <a:ext cx="0" cy="0"/>
          <a:chOff x="0" y="0"/>
          <a:chExt cx="0" cy="0"/>
        </a:xfrm>
      </p:grpSpPr>
      <p:sp>
        <p:nvSpPr>
          <p:cNvPr id="58" name="Google Shape;58;p15"/>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9" name="Google Shape;59;p15"/>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15"/>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2"/>
              </a:buClr>
              <a:buSzPts val="2800"/>
              <a:buFont typeface="Arial"/>
              <a:buNone/>
              <a:defRPr sz="2800" b="0" i="0" u="none" strike="noStrike" cap="none">
                <a:solidFill>
                  <a:schemeClr val="lt2"/>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61" name="Google Shape;61;p15"/>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lt2"/>
              </a:buClr>
              <a:buSzPts val="1200"/>
              <a:buFont typeface="Arial"/>
              <a:buNone/>
              <a:defRPr sz="1200" b="0" i="0" u="none" strike="noStrike" cap="none">
                <a:solidFill>
                  <a:schemeClr val="lt2"/>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Front cover">
  <p:cSld name="1_Front cover">
    <p:bg>
      <p:bgPr>
        <a:solidFill>
          <a:schemeClr val="dk2"/>
        </a:solid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643567" y="2766217"/>
            <a:ext cx="6085935"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3" name="Google Shape;23;p6" descr="A white and black logo&#10;&#10;Description automatically generated"/>
          <p:cNvPicPr preferRelativeResize="0"/>
          <p:nvPr/>
        </p:nvPicPr>
        <p:blipFill rotWithShape="1">
          <a:blip r:embed="rId2">
            <a:alphaModFix/>
          </a:blip>
          <a:srcRect/>
          <a:stretch/>
        </p:blipFill>
        <p:spPr>
          <a:xfrm>
            <a:off x="706338" y="729947"/>
            <a:ext cx="763321" cy="1291927"/>
          </a:xfrm>
          <a:prstGeom prst="rect">
            <a:avLst/>
          </a:prstGeom>
          <a:noFill/>
          <a:ln>
            <a:noFill/>
          </a:ln>
        </p:spPr>
      </p:pic>
      <p:pic>
        <p:nvPicPr>
          <p:cNvPr id="24" name="Google Shape;24;p6" descr="A letter n made of blue dots&#10;&#10;Description automatically generated"/>
          <p:cNvPicPr preferRelativeResize="0"/>
          <p:nvPr/>
        </p:nvPicPr>
        <p:blipFill rotWithShape="1">
          <a:blip r:embed="rId3">
            <a:alphaModFix/>
          </a:blip>
          <a:srcRect/>
          <a:stretch/>
        </p:blipFill>
        <p:spPr>
          <a:xfrm>
            <a:off x="1916133" y="1216389"/>
            <a:ext cx="3093304" cy="3880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
  <p:cSld name="Divider">
    <p:bg>
      <p:bgPr>
        <a:solidFill>
          <a:schemeClr val="accent3"/>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5891842" y="2766218"/>
            <a:ext cx="5323936"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7"/>
          <p:cNvSpPr>
            <a:spLocks noGrp="1"/>
          </p:cNvSpPr>
          <p:nvPr>
            <p:ph type="pic" idx="2"/>
          </p:nvPr>
        </p:nvSpPr>
        <p:spPr>
          <a:xfrm>
            <a:off x="838200" y="1199130"/>
            <a:ext cx="4210050" cy="4459737"/>
          </a:xfrm>
          <a:prstGeom prst="round1Rect">
            <a:avLst>
              <a:gd name="adj" fmla="val 50000"/>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ale slide">
  <p:cSld name="Pale slide">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8"/>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Pale slide">
  <p:cSld name="1_Pale slide">
    <p:spTree>
      <p:nvGrpSpPr>
        <p:cNvPr id="1" name="Shape 3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ale slide with image">
  <p:cSld name="Pale slide with image">
    <p:spTree>
      <p:nvGrpSpPr>
        <p:cNvPr id="1" name="Shape 32"/>
        <p:cNvGrpSpPr/>
        <p:nvPr/>
      </p:nvGrpSpPr>
      <p:grpSpPr>
        <a:xfrm>
          <a:off x="0" y="0"/>
          <a:ext cx="0" cy="0"/>
          <a:chOff x="0" y="0"/>
          <a:chExt cx="0" cy="0"/>
        </a:xfrm>
      </p:grpSpPr>
      <p:sp>
        <p:nvSpPr>
          <p:cNvPr id="33" name="Google Shape;33;p10"/>
          <p:cNvSpPr>
            <a:spLocks noGrp="1"/>
          </p:cNvSpPr>
          <p:nvPr>
            <p:ph type="pic" idx="2"/>
          </p:nvPr>
        </p:nvSpPr>
        <p:spPr>
          <a:xfrm>
            <a:off x="7759725" y="1846054"/>
            <a:ext cx="4041750" cy="4705560"/>
          </a:xfrm>
          <a:prstGeom prst="rect">
            <a:avLst/>
          </a:prstGeom>
          <a:noFill/>
          <a:ln>
            <a:noFill/>
          </a:ln>
        </p:spPr>
      </p:sp>
      <p:sp>
        <p:nvSpPr>
          <p:cNvPr id="34" name="Google Shape;34;p10"/>
          <p:cNvSpPr txBox="1">
            <a:spLocks noGrp="1"/>
          </p:cNvSpPr>
          <p:nvPr>
            <p:ph type="body" idx="1"/>
          </p:nvPr>
        </p:nvSpPr>
        <p:spPr>
          <a:xfrm>
            <a:off x="390525" y="1846053"/>
            <a:ext cx="6875488"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35" name="Google Shape;35;p10"/>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6" name="Google Shape;36;p10"/>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37" name="Google Shape;37;p10"/>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Pale slide with image">
  <p:cSld name="1_Pale slide with image">
    <p:spTree>
      <p:nvGrpSpPr>
        <p:cNvPr id="1" name="Shape 38"/>
        <p:cNvGrpSpPr/>
        <p:nvPr/>
      </p:nvGrpSpPr>
      <p:grpSpPr>
        <a:xfrm>
          <a:off x="0" y="0"/>
          <a:ext cx="0" cy="0"/>
          <a:chOff x="0" y="0"/>
          <a:chExt cx="0" cy="0"/>
        </a:xfrm>
      </p:grpSpPr>
      <p:sp>
        <p:nvSpPr>
          <p:cNvPr id="39" name="Google Shape;39;p11"/>
          <p:cNvSpPr txBox="1">
            <a:spLocks noGrp="1"/>
          </p:cNvSpPr>
          <p:nvPr>
            <p:ph type="body" idx="1"/>
          </p:nvPr>
        </p:nvSpPr>
        <p:spPr>
          <a:xfrm>
            <a:off x="390525" y="1846053"/>
            <a:ext cx="5705475"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0" name="Google Shape;40;p11"/>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1" name="Google Shape;41;p11"/>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2" name="Google Shape;42;p11"/>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ale slide with chart">
  <p:cSld name="Pale slide with char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5" name="Google Shape;45;p12"/>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6" name="Google Shape;46;p12"/>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7" name="Google Shape;47;p12"/>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ark slide">
  <p:cSld name="Dark slide">
    <p:bg>
      <p:bgPr>
        <a:solidFill>
          <a:schemeClr val="accent5"/>
        </a:solidFill>
        <a:effectLst/>
      </p:bgPr>
    </p:bg>
    <p:spTree>
      <p:nvGrpSpPr>
        <p:cNvPr id="1" name="Shape 48"/>
        <p:cNvGrpSpPr/>
        <p:nvPr/>
      </p:nvGrpSpPr>
      <p:grpSpPr>
        <a:xfrm>
          <a:off x="0" y="0"/>
          <a:ext cx="0" cy="0"/>
          <a:chOff x="0" y="0"/>
          <a:chExt cx="0" cy="0"/>
        </a:xfrm>
      </p:grpSpPr>
      <p:sp>
        <p:nvSpPr>
          <p:cNvPr id="49" name="Google Shape;49;p13"/>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0" name="Google Shape;50;p13"/>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5"/>
              </a:buClr>
              <a:buSzPts val="4000"/>
              <a:buFont typeface="Lexend Deca SemiBold"/>
              <a:buNone/>
            </a:pPr>
            <a:r>
              <a:rPr lang="en-GB" sz="3700"/>
              <a:t>Local content cuts through the noise for SEAT’s Tarraco</a:t>
            </a:r>
            <a:endParaRPr sz="3700"/>
          </a:p>
        </p:txBody>
      </p:sp>
      <p:sp>
        <p:nvSpPr>
          <p:cNvPr id="83" name="Google Shape;83;p2"/>
          <p:cNvSpPr txBox="1">
            <a:spLocks noGrp="1"/>
          </p:cNvSpPr>
          <p:nvPr>
            <p:ph type="body" idx="1"/>
          </p:nvPr>
        </p:nvSpPr>
        <p:spPr>
          <a:xfrm>
            <a:off x="408825" y="1584925"/>
            <a:ext cx="7751700" cy="4907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Challenge</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In 2019 SEAT was a new entrant into the highly competitive and rapidly growing large SUV market. The challenge was to drive awareness and consideration of the newly launched Tarraco, SEATs highest priced vehicle, into an audience described as ‘expansionists’. These are professional 35-54 year olds, driven by a desire to keep growing themselves and wish to defy the expectations of their life stage. They are likely to have children, but they define themselves as more than just parents, taking advantage of the opportunities of a growing family to enhance their social and professional lives.</a:t>
            </a:r>
            <a:endParaRPr sz="1100"/>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Execution</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The campaign sought to add inspiration into the functional aspects of owning a larger vehicle with the central message, "Why Not Now?"  PHD partnered with Drum and Time Out. To reach beyond Time Out's traditional London-centric audience, the campaign extended into Glasgow, Manchester, and Birmingham. This expansion involved creating bespoke, localised content tailored to each city's cultural interests, covering topics such as travel, outdoor activities, and culinary experiences. Distribution of the new city magazines, totalling 300,000 copies, offered SEAT exclusive exposure with a three-month shelf life. Digital distribution via TimeOut.com and social media platforms complemented the print campaign, ensuring broader reach and engagement.</a:t>
            </a:r>
            <a:endParaRPr sz="1100">
              <a:solidFill>
                <a:schemeClr val="dk1"/>
              </a:solidFill>
              <a:latin typeface="Lora"/>
              <a:ea typeface="Lora"/>
              <a:cs typeface="Lora"/>
              <a:sym typeface="Lora"/>
            </a:endParaRPr>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Results</a:t>
            </a:r>
            <a:endParaRPr/>
          </a:p>
          <a:p>
            <a:pPr marL="171450" lvl="0" indent="-171450" algn="l" rtl="0">
              <a:lnSpc>
                <a:spcPct val="110000"/>
              </a:lnSpc>
              <a:spcBef>
                <a:spcPts val="600"/>
              </a:spcBef>
              <a:spcAft>
                <a:spcPts val="0"/>
              </a:spcAft>
              <a:buClr>
                <a:schemeClr val="dk1"/>
              </a:buClr>
              <a:buSzPts val="1100"/>
              <a:buFont typeface="Arial"/>
              <a:buChar char="•"/>
            </a:pPr>
            <a:r>
              <a:rPr lang="en-GB" sz="1100">
                <a:solidFill>
                  <a:schemeClr val="dk1"/>
                </a:solidFill>
                <a:latin typeface="Lora"/>
                <a:ea typeface="Lora"/>
                <a:cs typeface="Lora"/>
                <a:sym typeface="Lora"/>
              </a:rPr>
              <a:t>Results from pre and post campaign research showed a 15% increase in SEAT brand awareness of those exposed to the Time Out Partnership and a 6% uplift in Tarraco awareness.</a:t>
            </a:r>
            <a:endParaRPr sz="110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a:solidFill>
                  <a:schemeClr val="dk1"/>
                </a:solidFill>
                <a:latin typeface="Lora"/>
                <a:ea typeface="Lora"/>
                <a:cs typeface="Lora"/>
                <a:sym typeface="Lora"/>
              </a:rPr>
              <a:t>3% consideration uplift for SEAT as a brand overall; Birmingham saw the highest increase at 9%</a:t>
            </a:r>
            <a:endParaRPr sz="110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a:solidFill>
                  <a:schemeClr val="dk1"/>
                </a:solidFill>
                <a:latin typeface="Lora"/>
                <a:ea typeface="Lora"/>
                <a:cs typeface="Lora"/>
                <a:sym typeface="Lora"/>
              </a:rPr>
              <a:t>Forward thinking (+12%) and innovative (+13%) were attributes that saw the most improvement in relation to the SEAT brand.</a:t>
            </a:r>
            <a:endParaRPr sz="1100">
              <a:solidFill>
                <a:schemeClr val="dk1"/>
              </a:solidFill>
              <a:latin typeface="Lora"/>
              <a:ea typeface="Lora"/>
              <a:cs typeface="Lora"/>
              <a:sym typeface="Lora"/>
            </a:endParaRPr>
          </a:p>
          <a:p>
            <a:pPr marL="457200" lvl="0" indent="0" algn="l" rtl="0">
              <a:lnSpc>
                <a:spcPct val="110000"/>
              </a:lnSpc>
              <a:spcBef>
                <a:spcPts val="600"/>
              </a:spcBef>
              <a:spcAft>
                <a:spcPts val="0"/>
              </a:spcAft>
              <a:buNone/>
            </a:pPr>
            <a:endParaRPr sz="1100">
              <a:solidFill>
                <a:schemeClr val="dk1"/>
              </a:solidFill>
              <a:latin typeface="Lora"/>
              <a:ea typeface="Lora"/>
              <a:cs typeface="Lora"/>
              <a:sym typeface="Lora"/>
            </a:endParaRPr>
          </a:p>
        </p:txBody>
      </p:sp>
      <p:pic>
        <p:nvPicPr>
          <p:cNvPr id="5" name="Picture Placeholder 4" descr="A screenshot of a social media post&#10;&#10;Description automatically generated">
            <a:extLst>
              <a:ext uri="{FF2B5EF4-FFF2-40B4-BE49-F238E27FC236}">
                <a16:creationId xmlns:a16="http://schemas.microsoft.com/office/drawing/2014/main" id="{1CCD1A38-81F4-A3E1-F44E-A91B8A67497E}"/>
              </a:ext>
            </a:extLst>
          </p:cNvPr>
          <p:cNvPicPr>
            <a:picLocks noGrp="1" noChangeAspect="1"/>
          </p:cNvPicPr>
          <p:nvPr>
            <p:ph type="pic" idx="4"/>
          </p:nvPr>
        </p:nvPicPr>
        <p:blipFill rotWithShape="1">
          <a:blip r:embed="rId3"/>
          <a:srcRect t="165" b="7597"/>
          <a:stretch/>
        </p:blipFill>
        <p:spPr>
          <a:xfrm>
            <a:off x="8445260" y="1915155"/>
            <a:ext cx="3356214" cy="3631630"/>
          </a:xfrm>
        </p:spPr>
      </p:pic>
      <p:pic>
        <p:nvPicPr>
          <p:cNvPr id="1026" name="Picture 2">
            <a:extLst>
              <a:ext uri="{FF2B5EF4-FFF2-40B4-BE49-F238E27FC236}">
                <a16:creationId xmlns:a16="http://schemas.microsoft.com/office/drawing/2014/main" id="{F1D30615-5CBF-F87A-C950-ADF1A971FC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98271" y="433703"/>
            <a:ext cx="944203" cy="74980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Time Out Logo PNG Vector (PDF) Free Download">
            <a:extLst>
              <a:ext uri="{FF2B5EF4-FFF2-40B4-BE49-F238E27FC236}">
                <a16:creationId xmlns:a16="http://schemas.microsoft.com/office/drawing/2014/main" id="{58F18A79-8004-A646-D293-914A0BA32C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23924" y="481684"/>
            <a:ext cx="1500429" cy="570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ustom Design">
  <a:themeElements>
    <a:clrScheme name="PPA">
      <a:dk1>
        <a:srgbClr val="30373F"/>
      </a:dk1>
      <a:lt1>
        <a:srgbClr val="E9E2DB"/>
      </a:lt1>
      <a:dk2>
        <a:srgbClr val="5600E1"/>
      </a:dk2>
      <a:lt2>
        <a:srgbClr val="E9E2DB"/>
      </a:lt2>
      <a:accent1>
        <a:srgbClr val="FF6025"/>
      </a:accent1>
      <a:accent2>
        <a:srgbClr val="FFACB8"/>
      </a:accent2>
      <a:accent3>
        <a:srgbClr val="5600E1"/>
      </a:accent3>
      <a:accent4>
        <a:srgbClr val="E9E2DB"/>
      </a:accent4>
      <a:accent5>
        <a:srgbClr val="30373F"/>
      </a:accent5>
      <a:accent6>
        <a:srgbClr val="FFB59B"/>
      </a:accent6>
      <a:hlink>
        <a:srgbClr val="FF6025"/>
      </a:hlink>
      <a:folHlink>
        <a:srgbClr val="FFAC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BE65FF47A3D046BCC2F23E261C24B6" ma:contentTypeVersion="18" ma:contentTypeDescription="Create a new document." ma:contentTypeScope="" ma:versionID="18624abb6c315a7372c68c3bc6bb4b77">
  <xsd:schema xmlns:xsd="http://www.w3.org/2001/XMLSchema" xmlns:xs="http://www.w3.org/2001/XMLSchema" xmlns:p="http://schemas.microsoft.com/office/2006/metadata/properties" xmlns:ns2="610442a4-1f6f-42f7-b604-54c2340d1bb4" xmlns:ns3="4b6c9c3d-280d-406b-bce5-57a15c848e0d" targetNamespace="http://schemas.microsoft.com/office/2006/metadata/properties" ma:root="true" ma:fieldsID="00f8cdfe99427a68477a82b7f0b4fc9b" ns2:_="" ns3:_="">
    <xsd:import namespace="610442a4-1f6f-42f7-b604-54c2340d1bb4"/>
    <xsd:import namespace="4b6c9c3d-280d-406b-bce5-57a15c848e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2:SharedWithUsers" minOccurs="0"/>
                <xsd:element ref="ns2:SharedWithDetails"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442a4-1f6f-42f7-b604-54c2340d1b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ddbb02e8-69ee-464d-a4d0-892b5893a829}" ma:internalName="TaxCatchAll" ma:showField="CatchAllData" ma:web="610442a4-1f6f-42f7-b604-54c2340d1b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6c9c3d-280d-406b-bce5-57a15c848e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1688b651-f5c6-494b-ad33-e0914d30de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D58AC9-94D6-4AFF-A40E-9133F1C1D7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0442a4-1f6f-42f7-b604-54c2340d1bb4"/>
    <ds:schemaRef ds:uri="4b6c9c3d-280d-406b-bce5-57a15c848e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1A6535-7F8D-41EE-9BD6-E2E7F6369514}">
  <ds:schemaRefs>
    <ds:schemaRef ds:uri="http://schemas.microsoft.com/sharepoint/events"/>
  </ds:schemaRefs>
</ds:datastoreItem>
</file>

<file path=customXml/itemProps3.xml><?xml version="1.0" encoding="utf-8"?>
<ds:datastoreItem xmlns:ds="http://schemas.openxmlformats.org/officeDocument/2006/customXml" ds:itemID="{F1670AA3-308F-439B-81FD-25604C3DBB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958</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Lora</vt:lpstr>
      <vt:lpstr>Lora SemiBold</vt:lpstr>
      <vt:lpstr>Lexend Deca SemiBold</vt:lpstr>
      <vt:lpstr>Arial</vt:lpstr>
      <vt:lpstr>Calibri</vt:lpstr>
      <vt:lpstr>Custom Design</vt:lpstr>
      <vt:lpstr>Local content cuts through the noise for SEAT’s Tarraco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Seat Tarraco x Time Out</dc:title>
  <dc:creator>Gareth Jones</dc:creator>
  <cp:lastModifiedBy>Gareth Jones</cp:lastModifiedBy>
  <cp:revision>1</cp:revision>
  <dcterms:created xsi:type="dcterms:W3CDTF">2022-07-07T10:16:09Z</dcterms:created>
  <dcterms:modified xsi:type="dcterms:W3CDTF">2024-05-03T15:19:41Z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0x010100D7BE65FF47A3D046BCC2F23E261C24B6</vt:lpwstr>
  </property>
  <property fmtid="{D5CDD505-2E9C-101B-9397-08002B2CF9AE}" pid="3" name="MediaServiceImageTags">
    <vt:lpwstr/>
  </property>
  <property fmtid="{D5CDD505-2E9C-101B-9397-08002B2CF9AE}" pid="4" name="_dlc_DocIdItemGuid">
    <vt:lpwstr>63aae766-1199-4016-b7c5-26aa8eba4749</vt:lpwstr>
  </property>
</Properties>
</file>