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YyHVCdP9L25YuimaPg5+Tpdkr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FE4D1-3334-4A5C-BE55-C65109A01BC9}" v="14" dt="2024-05-03T14:59:54.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7C1FE4D1-3334-4A5C-BE55-C65109A01BC9}"/>
    <pc:docChg chg="custSel delSld modSld modMainMaster">
      <pc:chgData name="Gareth Jones" userId="1df24133-20b6-4195-96c6-3f102268981c" providerId="ADAL" clId="{7C1FE4D1-3334-4A5C-BE55-C65109A01BC9}" dt="2024-05-03T15:00:01.752" v="38" actId="1076"/>
      <pc:docMkLst>
        <pc:docMk/>
      </pc:docMkLst>
      <pc:sldChg chg="del">
        <pc:chgData name="Gareth Jones" userId="1df24133-20b6-4195-96c6-3f102268981c" providerId="ADAL" clId="{7C1FE4D1-3334-4A5C-BE55-C65109A01BC9}" dt="2024-05-03T14:54:14.150" v="24" actId="47"/>
        <pc:sldMkLst>
          <pc:docMk/>
          <pc:sldMk cId="0" sldId="256"/>
        </pc:sldMkLst>
      </pc:sldChg>
      <pc:sldChg chg="addSp delSp modSp mod">
        <pc:chgData name="Gareth Jones" userId="1df24133-20b6-4195-96c6-3f102268981c" providerId="ADAL" clId="{7C1FE4D1-3334-4A5C-BE55-C65109A01BC9}" dt="2024-05-03T15:00:01.752" v="38" actId="1076"/>
        <pc:sldMkLst>
          <pc:docMk/>
          <pc:sldMk cId="0" sldId="257"/>
        </pc:sldMkLst>
        <pc:spChg chg="add del mod">
          <ac:chgData name="Gareth Jones" userId="1df24133-20b6-4195-96c6-3f102268981c" providerId="ADAL" clId="{7C1FE4D1-3334-4A5C-BE55-C65109A01BC9}" dt="2024-05-03T14:58:36.250" v="27" actId="478"/>
          <ac:spMkLst>
            <pc:docMk/>
            <pc:sldMk cId="0" sldId="257"/>
            <ac:spMk id="3" creationId="{1C57E875-B5F6-7182-5C7D-E76CECE60A74}"/>
          </ac:spMkLst>
        </pc:spChg>
        <pc:spChg chg="add del mod">
          <ac:chgData name="Gareth Jones" userId="1df24133-20b6-4195-96c6-3f102268981c" providerId="ADAL" clId="{7C1FE4D1-3334-4A5C-BE55-C65109A01BC9}" dt="2024-04-30T10:48:14.665" v="1" actId="478"/>
          <ac:spMkLst>
            <pc:docMk/>
            <pc:sldMk cId="0" sldId="257"/>
            <ac:spMk id="3" creationId="{ECA7A120-C3D9-CF7F-C4D0-05663E9B8BD1}"/>
          </ac:spMkLst>
        </pc:spChg>
        <pc:spChg chg="add del mod">
          <ac:chgData name="Gareth Jones" userId="1df24133-20b6-4195-96c6-3f102268981c" providerId="ADAL" clId="{7C1FE4D1-3334-4A5C-BE55-C65109A01BC9}" dt="2024-04-30T10:50:47.986" v="18" actId="478"/>
          <ac:spMkLst>
            <pc:docMk/>
            <pc:sldMk cId="0" sldId="257"/>
            <ac:spMk id="7" creationId="{643EC4A2-F914-40AC-5199-CE1A93F7628C}"/>
          </ac:spMkLst>
        </pc:spChg>
        <pc:spChg chg="mod">
          <ac:chgData name="Gareth Jones" userId="1df24133-20b6-4195-96c6-3f102268981c" providerId="ADAL" clId="{7C1FE4D1-3334-4A5C-BE55-C65109A01BC9}" dt="2024-04-30T10:48:42.503" v="7" actId="1076"/>
          <ac:spMkLst>
            <pc:docMk/>
            <pc:sldMk cId="0" sldId="257"/>
            <ac:spMk id="83" creationId="{00000000-0000-0000-0000-000000000000}"/>
          </ac:spMkLst>
        </pc:spChg>
        <pc:picChg chg="add mod">
          <ac:chgData name="Gareth Jones" userId="1df24133-20b6-4195-96c6-3f102268981c" providerId="ADAL" clId="{7C1FE4D1-3334-4A5C-BE55-C65109A01BC9}" dt="2024-05-03T15:00:01.752" v="38" actId="1076"/>
          <ac:picMkLst>
            <pc:docMk/>
            <pc:sldMk cId="0" sldId="257"/>
            <ac:picMk id="4" creationId="{2FE28E58-1A89-2080-B90B-F8BCCD74F432}"/>
          </ac:picMkLst>
        </pc:picChg>
        <pc:picChg chg="add mod">
          <ac:chgData name="Gareth Jones" userId="1df24133-20b6-4195-96c6-3f102268981c" providerId="ADAL" clId="{7C1FE4D1-3334-4A5C-BE55-C65109A01BC9}" dt="2024-04-30T10:49:11.292" v="16" actId="1076"/>
          <ac:picMkLst>
            <pc:docMk/>
            <pc:sldMk cId="0" sldId="257"/>
            <ac:picMk id="5" creationId="{BCF607AF-5A14-46B9-A669-828565124EDF}"/>
          </ac:picMkLst>
        </pc:picChg>
        <pc:picChg chg="del">
          <ac:chgData name="Gareth Jones" userId="1df24133-20b6-4195-96c6-3f102268981c" providerId="ADAL" clId="{7C1FE4D1-3334-4A5C-BE55-C65109A01BC9}" dt="2024-05-03T14:54:17.776" v="25" actId="478"/>
          <ac:picMkLst>
            <pc:docMk/>
            <pc:sldMk cId="0" sldId="257"/>
            <ac:picMk id="80" creationId="{00000000-0000-0000-0000-000000000000}"/>
          </ac:picMkLst>
        </pc:picChg>
        <pc:picChg chg="del">
          <ac:chgData name="Gareth Jones" userId="1df24133-20b6-4195-96c6-3f102268981c" providerId="ADAL" clId="{7C1FE4D1-3334-4A5C-BE55-C65109A01BC9}" dt="2024-04-30T10:49:36.624" v="17" actId="478"/>
          <ac:picMkLst>
            <pc:docMk/>
            <pc:sldMk cId="0" sldId="257"/>
            <ac:picMk id="81" creationId="{00000000-0000-0000-0000-000000000000}"/>
          </ac:picMkLst>
        </pc:picChg>
        <pc:picChg chg="del">
          <ac:chgData name="Gareth Jones" userId="1df24133-20b6-4195-96c6-3f102268981c" providerId="ADAL" clId="{7C1FE4D1-3334-4A5C-BE55-C65109A01BC9}" dt="2024-04-30T10:42:04.955" v="0" actId="478"/>
          <ac:picMkLst>
            <pc:docMk/>
            <pc:sldMk cId="0" sldId="257"/>
            <ac:picMk id="82" creationId="{00000000-0000-0000-0000-000000000000}"/>
          </ac:picMkLst>
        </pc:picChg>
        <pc:picChg chg="add mod">
          <ac:chgData name="Gareth Jones" userId="1df24133-20b6-4195-96c6-3f102268981c" providerId="ADAL" clId="{7C1FE4D1-3334-4A5C-BE55-C65109A01BC9}" dt="2024-05-03T14:59:54.334" v="37" actId="1036"/>
          <ac:picMkLst>
            <pc:docMk/>
            <pc:sldMk cId="0" sldId="257"/>
            <ac:picMk id="1026" creationId="{270BDF40-B838-14B2-439E-378C5D4B458A}"/>
          </ac:picMkLst>
        </pc:picChg>
      </pc:sldChg>
      <pc:sldMasterChg chg="delSldLayout modSldLayout">
        <pc:chgData name="Gareth Jones" userId="1df24133-20b6-4195-96c6-3f102268981c" providerId="ADAL" clId="{7C1FE4D1-3334-4A5C-BE55-C65109A01BC9}" dt="2024-05-03T14:54:25.019" v="26" actId="478"/>
        <pc:sldMasterMkLst>
          <pc:docMk/>
          <pc:sldMasterMk cId="0" sldId="2147483648"/>
        </pc:sldMasterMkLst>
        <pc:sldLayoutChg chg="del">
          <pc:chgData name="Gareth Jones" userId="1df24133-20b6-4195-96c6-3f102268981c" providerId="ADAL" clId="{7C1FE4D1-3334-4A5C-BE55-C65109A01BC9}" dt="2024-05-03T14:54:14.150" v="24" actId="47"/>
          <pc:sldLayoutMkLst>
            <pc:docMk/>
            <pc:sldMasterMk cId="0" sldId="2147483648"/>
            <pc:sldLayoutMk cId="0" sldId="2147483649"/>
          </pc:sldLayoutMkLst>
        </pc:sldLayoutChg>
        <pc:sldLayoutChg chg="delSp mod">
          <pc:chgData name="Gareth Jones" userId="1df24133-20b6-4195-96c6-3f102268981c" providerId="ADAL" clId="{7C1FE4D1-3334-4A5C-BE55-C65109A01BC9}" dt="2024-05-03T14:54:25.019" v="26" actId="478"/>
          <pc:sldLayoutMkLst>
            <pc:docMk/>
            <pc:sldMasterMk cId="0" sldId="2147483648"/>
            <pc:sldLayoutMk cId="0" sldId="2147483650"/>
          </pc:sldLayoutMkLst>
          <pc:spChg chg="del">
            <ac:chgData name="Gareth Jones" userId="1df24133-20b6-4195-96c6-3f102268981c" providerId="ADAL" clId="{7C1FE4D1-3334-4A5C-BE55-C65109A01BC9}" dt="2024-05-03T14:54:25.019" v="26" actId="478"/>
            <ac:spMkLst>
              <pc:docMk/>
              <pc:sldMasterMk cId="0" sldId="2147483648"/>
              <pc:sldLayoutMk cId="0" sldId="2147483650"/>
              <ac:spMk id="15" creationId="{00000000-0000-0000-0000-000000000000}"/>
            </ac:spMkLst>
          </pc:spChg>
          <pc:spChg chg="del">
            <ac:chgData name="Gareth Jones" userId="1df24133-20b6-4195-96c6-3f102268981c" providerId="ADAL" clId="{7C1FE4D1-3334-4A5C-BE55-C65109A01BC9}" dt="2024-05-03T14:54:25.019" v="26"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With its core membership stagnant, the Ramblers needed to position itself as relevant to a wider audience.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‘Let’s Walk Together’ campaign leveraged Immediate brands to educate and inspire action amongst the Ramblers’ target audience.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39% of those who recalled the campaign took an action as a result and 75% were thinking about joining the Ramblers.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This campaign was highly commended by the judges at Magnetic’s Spotlight Awards 2022</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consumer trust and attention magazine media offers, especially when it comes to Immediate’s quality, passion-led print and digital platforms, was perfect for communicating how The Ramblers helps people enjoy outdoor spaces.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Immediate’s brands offer scaled reach into our target audiences and the Imagine studio understood the brief and how to communicate our work to each of IM brands in a contextually relevant way. This campaign drove both awareness of the Ramblers’ work and tangible action.”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Carol Flint, Head of Marketing, Communications and Brand, the Ramblers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Ramblers charity, whose mission it is for everyone to access and enjoy the benefits of walking in green spaces, was traditionally associated with an older demographic comprising similar ethnic and socio-economic backgrounds. It was seen simply as a walking group with relatively little awareness of its broader work such as lobbying the government to protect walkers rights and, via local volunteers, delivering practical work to make routes passable.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With its core membership stagnant, the Ramblers needed to position itself as relevant to the wider audience’s everyday lives, and attract a younger, more diverse range of new members. It also wanted to raise awareness of their work and inspire more people to get out in nature. In essence, the Ramblers wanted to rebrand itself as a modern, inclusive organisation for walkers of all ages, demographics and locations.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Ramblers target audience was split into two groups: Challenge Seekers – typically younger females who walk to physically challenge themselves and Family Nature Seekers – those walking for pleasure and to enjoy nature. Immediate Media were chosen as they had strong reach into both audiences.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Let’s Walk Together was a six-month campaign that leveraged Immediate’s trusted, passion-led brands to educate and inspire action amongst the Ramblers’ target audience via interviews, recipes, tips and downloadable assets. All content drove to a website which encouraged them to pledge to walk a set number of miles in 2022.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hub included 13 articles reflecting different passions of brands such as BBC Good Food, BBC Wildlife and 220 Triathlon. Furthermore, Imagine created six articles about the Ramblers, profiling the work of volunteers and staff and included downloadable treasure hunts to engage young families, in partnership with MadeForMums.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Central to the hub was a competition where visitors pledged their miles for the chance to win a family walking holiday, which also generated leads for the Ramblers.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campaign needed a recognisable face to resonate with different audiences and Conservationist and chef Jimmy Doherty was chosen. Video and images featuring Jimmy appeared in social and digital ads, driving to the hub and communicating core Ramblers messaging.</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Results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Dwell time on the Let’s Walk Together hub was more than double the benchmark, and delivered +175% against its video completes target on social.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2.7m video views were delivered against a target of 811k.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Average CTR on digital traffic drivers was .43% against a .15% benchmark.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Pre-and post-campaign research showed positive shifts in perception and awareness of all aspects of the Ramblers work and a 37% increase in those with a favourable opinion of the Ramblers.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170k visitors to the hub pledged to walk almost 3 million miles!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39% of those who recalled the campaign took an action as a result.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percentage of people considering donating to the Ramblers rose by 200% and those thinking about joining the Ramblers rose by 75%.</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There was a 45% increase in those wanting to hear more about the Ramblers’ work.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11% of those who recalled the campaign said they were likely to join the Ramblers.</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Ramblers: Let’s Walk Together</a:t>
            </a:r>
            <a:endParaRPr/>
          </a:p>
        </p:txBody>
      </p:sp>
      <p:sp>
        <p:nvSpPr>
          <p:cNvPr id="83" name="Google Shape;83;p2"/>
          <p:cNvSpPr txBox="1">
            <a:spLocks noGrp="1"/>
          </p:cNvSpPr>
          <p:nvPr>
            <p:ph type="body" idx="1"/>
          </p:nvPr>
        </p:nvSpPr>
        <p:spPr>
          <a:xfrm>
            <a:off x="408824" y="2389597"/>
            <a:ext cx="11392647"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With its core membership stagnant, the Ramblers needed to position itself as relevant to the wider audience’s everyday lives, and attract a younger, more diverse range of new members. It also wanted to raise awareness of their work and inspire more people to get out in nature. In essence, the Ramblers wanted to rebrand itself as a modern, inclusive organisation for walkers of all ages, demographics and locations.</a:t>
            </a:r>
            <a:endParaRPr sz="1100" dirty="0"/>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Let’s Walk Together was a six-month campaign that leveraged Immediate brands such as BBC Good Food, BBC Gardeners World and Triathlon 220 to educate and inspire action amongst the Ramblers’ target audience via interviews, recipes, tips and downloadable assets. All content drove to a website which encouraged them to pledge to walk a set number of miles in 2022, with a competition element generating leads for the charity. Conservationist Jimmy Doherty featured in a series of videos and images which appeared in social and digital ads.</a:t>
            </a:r>
            <a:endParaRPr sz="1100" dirty="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Dwell time on the Let’s Walk Together hub was more than double the benchmark, and delivered +175% against its video completes target on social. </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Pre-and post-campaign research showed positive shifts in perception and awareness of all aspects of the Ramblers work and a 37% increase in those with a favourable opinion of the Ramblers.</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39% of those who recalled the campaign took an action as a result.</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The percentage of people considering donating to the Ramblers rose by 200% and those thinking about joining </a:t>
            </a:r>
            <a:br>
              <a:rPr lang="en-GB" sz="1100" dirty="0">
                <a:solidFill>
                  <a:schemeClr val="dk1"/>
                </a:solidFill>
                <a:latin typeface="Lora"/>
                <a:ea typeface="Lora"/>
                <a:cs typeface="Lora"/>
                <a:sym typeface="Lora"/>
              </a:rPr>
            </a:br>
            <a:r>
              <a:rPr lang="en-GB" sz="1100" dirty="0">
                <a:solidFill>
                  <a:schemeClr val="dk1"/>
                </a:solidFill>
                <a:latin typeface="Lora"/>
                <a:ea typeface="Lora"/>
                <a:cs typeface="Lora"/>
                <a:sym typeface="Lora"/>
              </a:rPr>
              <a:t>the Ramblers rose by 75%.</a:t>
            </a:r>
            <a:endParaRPr sz="1100" dirty="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dirty="0">
              <a:solidFill>
                <a:schemeClr val="dk1"/>
              </a:solidFill>
              <a:latin typeface="Lora"/>
              <a:ea typeface="Lora"/>
              <a:cs typeface="Lora"/>
              <a:sym typeface="Lora"/>
            </a:endParaRPr>
          </a:p>
        </p:txBody>
      </p:sp>
      <p:pic>
        <p:nvPicPr>
          <p:cNvPr id="5" name="Picture 4" descr="A group of devices with screens on them&#10;&#10;Description automatically generated">
            <a:extLst>
              <a:ext uri="{FF2B5EF4-FFF2-40B4-BE49-F238E27FC236}">
                <a16:creationId xmlns:a16="http://schemas.microsoft.com/office/drawing/2014/main" id="{BCF607AF-5A14-46B9-A669-828565124EDF}"/>
              </a:ext>
            </a:extLst>
          </p:cNvPr>
          <p:cNvPicPr>
            <a:picLocks noChangeAspect="1"/>
          </p:cNvPicPr>
          <p:nvPr/>
        </p:nvPicPr>
        <p:blipFill>
          <a:blip r:embed="rId3"/>
          <a:stretch>
            <a:fillRect/>
          </a:stretch>
        </p:blipFill>
        <p:spPr>
          <a:xfrm>
            <a:off x="3289554" y="667512"/>
            <a:ext cx="5129727" cy="2404560"/>
          </a:xfrm>
          <a:prstGeom prst="rect">
            <a:avLst/>
          </a:prstGeom>
        </p:spPr>
      </p:pic>
      <p:pic>
        <p:nvPicPr>
          <p:cNvPr id="1026" name="Picture 2" descr="Ramblers - Wildlife and Countryside Link">
            <a:extLst>
              <a:ext uri="{FF2B5EF4-FFF2-40B4-BE49-F238E27FC236}">
                <a16:creationId xmlns:a16="http://schemas.microsoft.com/office/drawing/2014/main" id="{270BDF40-B838-14B2-439E-378C5D4B4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216" y="90825"/>
            <a:ext cx="2072255" cy="1465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text&#10;&#10;Description automatically generated">
            <a:extLst>
              <a:ext uri="{FF2B5EF4-FFF2-40B4-BE49-F238E27FC236}">
                <a16:creationId xmlns:a16="http://schemas.microsoft.com/office/drawing/2014/main" id="{2FE28E58-1A89-2080-B90B-F8BCCD74F432}"/>
              </a:ext>
            </a:extLst>
          </p:cNvPr>
          <p:cNvPicPr>
            <a:picLocks noChangeAspect="1"/>
          </p:cNvPicPr>
          <p:nvPr/>
        </p:nvPicPr>
        <p:blipFill>
          <a:blip r:embed="rId5"/>
          <a:stretch>
            <a:fillRect/>
          </a:stretch>
        </p:blipFill>
        <p:spPr>
          <a:xfrm>
            <a:off x="7998227" y="645748"/>
            <a:ext cx="1469521" cy="452414"/>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29AE70-CC2F-48AF-A6E0-6FD8F1701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EA4D1D-D8F1-497B-90D9-7E77CEF666AF}">
  <ds:schemaRefs>
    <ds:schemaRef ds:uri="http://schemas.microsoft.com/sharepoint/events"/>
  </ds:schemaRefs>
</ds:datastoreItem>
</file>

<file path=customXml/itemProps3.xml><?xml version="1.0" encoding="utf-8"?>
<ds:datastoreItem xmlns:ds="http://schemas.openxmlformats.org/officeDocument/2006/customXml" ds:itemID="{0A044A78-29D8-43E3-BEB8-D0DDED1510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1025</Words>
  <Application>Microsoft Office PowerPoint</Application>
  <PresentationFormat>Widescreen</PresentationFormat>
  <Paragraphs>49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Lora SemiBold</vt:lpstr>
      <vt:lpstr>Lexend Deca SemiBold</vt:lpstr>
      <vt:lpstr>Arial</vt:lpstr>
      <vt:lpstr>Calibri</vt:lpstr>
      <vt:lpstr>Custom Design</vt:lpstr>
      <vt:lpstr>Ramblers: Let’s Walk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Ramblers x Immediate Media</dc:title>
  <dc:creator>Gareth Jones</dc:creator>
  <cp:lastModifiedBy>Gareth Jones</cp:lastModifiedBy>
  <cp:revision>1</cp:revision>
  <dcterms:created xsi:type="dcterms:W3CDTF">2022-07-07T10:16:09Z</dcterms:created>
  <dcterms:modified xsi:type="dcterms:W3CDTF">2024-05-03T15:00:03Z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