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
  </p:notesMasterIdLst>
  <p:sldIdLst>
    <p:sldId id="257" r:id="rId5"/>
  </p:sldIdLst>
  <p:sldSz cx="12192000" cy="6858000"/>
  <p:notesSz cx="6858000" cy="9144000"/>
  <p:embeddedFontLst>
    <p:embeddedFont>
      <p:font typeface="Lexend Deca SemiBold" pitchFamily="2" charset="0"/>
      <p:regular r:id="rId7"/>
      <p:bold r:id="rId8"/>
    </p:embeddedFont>
    <p:embeddedFont>
      <p:font typeface="Lora" pitchFamily="2" charset="0"/>
      <p:regular r:id="rId9"/>
      <p:bold r:id="rId10"/>
      <p:italic r:id="rId11"/>
      <p:boldItalic r:id="rId12"/>
    </p:embeddedFont>
    <p:embeddedFont>
      <p:font typeface="Lora SemiBold" pitchFamily="2" charset="0"/>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jJhTwuoZK2BpiuYm4sxXw+BiFGM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AE0FB7-7419-45B8-A1B2-48813C60BDC6}" v="22" dt="2024-05-03T14:35:55.4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customschemas.google.com/relationships/presentationmetadata" Target="meta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eth Jones" userId="1df24133-20b6-4195-96c6-3f102268981c" providerId="ADAL" clId="{6CAE0FB7-7419-45B8-A1B2-48813C60BDC6}"/>
    <pc:docChg chg="custSel delSld modSld">
      <pc:chgData name="Gareth Jones" userId="1df24133-20b6-4195-96c6-3f102268981c" providerId="ADAL" clId="{6CAE0FB7-7419-45B8-A1B2-48813C60BDC6}" dt="2024-05-03T14:35:55.488" v="26" actId="1076"/>
      <pc:docMkLst>
        <pc:docMk/>
      </pc:docMkLst>
      <pc:sldChg chg="del">
        <pc:chgData name="Gareth Jones" userId="1df24133-20b6-4195-96c6-3f102268981c" providerId="ADAL" clId="{6CAE0FB7-7419-45B8-A1B2-48813C60BDC6}" dt="2024-05-03T14:35:36.289" v="22" actId="47"/>
        <pc:sldMkLst>
          <pc:docMk/>
          <pc:sldMk cId="0" sldId="256"/>
        </pc:sldMkLst>
      </pc:sldChg>
      <pc:sldChg chg="addSp delSp modSp mod">
        <pc:chgData name="Gareth Jones" userId="1df24133-20b6-4195-96c6-3f102268981c" providerId="ADAL" clId="{6CAE0FB7-7419-45B8-A1B2-48813C60BDC6}" dt="2024-05-03T14:35:55.488" v="26" actId="1076"/>
        <pc:sldMkLst>
          <pc:docMk/>
          <pc:sldMk cId="0" sldId="257"/>
        </pc:sldMkLst>
        <pc:spChg chg="add del mod">
          <ac:chgData name="Gareth Jones" userId="1df24133-20b6-4195-96c6-3f102268981c" providerId="ADAL" clId="{6CAE0FB7-7419-45B8-A1B2-48813C60BDC6}" dt="2024-04-24T13:24:02.054" v="2"/>
          <ac:spMkLst>
            <pc:docMk/>
            <pc:sldMk cId="0" sldId="257"/>
            <ac:spMk id="3" creationId="{E0E20A9C-326B-A362-434F-F7F8511F185B}"/>
          </ac:spMkLst>
        </pc:spChg>
        <pc:spChg chg="add del mod">
          <ac:chgData name="Gareth Jones" userId="1df24133-20b6-4195-96c6-3f102268981c" providerId="ADAL" clId="{6CAE0FB7-7419-45B8-A1B2-48813C60BDC6}" dt="2024-04-24T13:25:09.887" v="11" actId="478"/>
          <ac:spMkLst>
            <pc:docMk/>
            <pc:sldMk cId="0" sldId="257"/>
            <ac:spMk id="5" creationId="{437F024A-2019-D6D1-9CD1-2CD2B9F31906}"/>
          </ac:spMkLst>
        </pc:spChg>
        <pc:spChg chg="add del mod">
          <ac:chgData name="Gareth Jones" userId="1df24133-20b6-4195-96c6-3f102268981c" providerId="ADAL" clId="{6CAE0FB7-7419-45B8-A1B2-48813C60BDC6}" dt="2024-04-24T13:25:52.319" v="21" actId="478"/>
          <ac:spMkLst>
            <pc:docMk/>
            <pc:sldMk cId="0" sldId="257"/>
            <ac:spMk id="7" creationId="{038F3561-BA1E-B4C2-5EF3-E54B0C16A110}"/>
          </ac:spMkLst>
        </pc:spChg>
        <pc:picChg chg="del">
          <ac:chgData name="Gareth Jones" userId="1df24133-20b6-4195-96c6-3f102268981c" providerId="ADAL" clId="{6CAE0FB7-7419-45B8-A1B2-48813C60BDC6}" dt="2024-04-24T13:25:51.252" v="20" actId="478"/>
          <ac:picMkLst>
            <pc:docMk/>
            <pc:sldMk cId="0" sldId="257"/>
            <ac:picMk id="80" creationId="{00000000-0000-0000-0000-000000000000}"/>
          </ac:picMkLst>
        </pc:picChg>
        <pc:picChg chg="del">
          <ac:chgData name="Gareth Jones" userId="1df24133-20b6-4195-96c6-3f102268981c" providerId="ADAL" clId="{6CAE0FB7-7419-45B8-A1B2-48813C60BDC6}" dt="2024-04-24T13:25:08.192" v="10" actId="478"/>
          <ac:picMkLst>
            <pc:docMk/>
            <pc:sldMk cId="0" sldId="257"/>
            <ac:picMk id="81" creationId="{00000000-0000-0000-0000-000000000000}"/>
          </ac:picMkLst>
        </pc:picChg>
        <pc:picChg chg="del">
          <ac:chgData name="Gareth Jones" userId="1df24133-20b6-4195-96c6-3f102268981c" providerId="ADAL" clId="{6CAE0FB7-7419-45B8-A1B2-48813C60BDC6}" dt="2024-04-24T13:23:56.803" v="0" actId="478"/>
          <ac:picMkLst>
            <pc:docMk/>
            <pc:sldMk cId="0" sldId="257"/>
            <ac:picMk id="82" creationId="{00000000-0000-0000-0000-000000000000}"/>
          </ac:picMkLst>
        </pc:picChg>
        <pc:picChg chg="add">
          <ac:chgData name="Gareth Jones" userId="1df24133-20b6-4195-96c6-3f102268981c" providerId="ADAL" clId="{6CAE0FB7-7419-45B8-A1B2-48813C60BDC6}" dt="2024-04-24T13:23:58.221" v="1"/>
          <ac:picMkLst>
            <pc:docMk/>
            <pc:sldMk cId="0" sldId="257"/>
            <ac:picMk id="1026" creationId="{CCAD0A25-35D2-6AB4-368A-9971CA7C2A1A}"/>
          </ac:picMkLst>
        </pc:picChg>
        <pc:picChg chg="add mod">
          <ac:chgData name="Gareth Jones" userId="1df24133-20b6-4195-96c6-3f102268981c" providerId="ADAL" clId="{6CAE0FB7-7419-45B8-A1B2-48813C60BDC6}" dt="2024-04-24T13:24:13.625" v="3" actId="18131"/>
          <ac:picMkLst>
            <pc:docMk/>
            <pc:sldMk cId="0" sldId="257"/>
            <ac:picMk id="1028" creationId="{6826A048-836C-F060-54A4-0B9357BA0336}"/>
          </ac:picMkLst>
        </pc:picChg>
        <pc:picChg chg="add mod">
          <ac:chgData name="Gareth Jones" userId="1df24133-20b6-4195-96c6-3f102268981c" providerId="ADAL" clId="{6CAE0FB7-7419-45B8-A1B2-48813C60BDC6}" dt="2024-05-03T14:35:50.917" v="25" actId="1076"/>
          <ac:picMkLst>
            <pc:docMk/>
            <pc:sldMk cId="0" sldId="257"/>
            <ac:picMk id="1030" creationId="{4CA8212D-5A36-CC9C-575A-39C16222808B}"/>
          </ac:picMkLst>
        </pc:picChg>
        <pc:picChg chg="add mod">
          <ac:chgData name="Gareth Jones" userId="1df24133-20b6-4195-96c6-3f102268981c" providerId="ADAL" clId="{6CAE0FB7-7419-45B8-A1B2-48813C60BDC6}" dt="2024-05-03T14:35:55.488" v="26" actId="1076"/>
          <ac:picMkLst>
            <pc:docMk/>
            <pc:sldMk cId="0" sldId="257"/>
            <ac:picMk id="1032" creationId="{30A021D1-54C1-4F4F-29B4-15E9D76C8CA9}"/>
          </ac:picMkLst>
        </pc:picChg>
      </pc:sldChg>
      <pc:sldMasterChg chg="delSldLayout">
        <pc:chgData name="Gareth Jones" userId="1df24133-20b6-4195-96c6-3f102268981c" providerId="ADAL" clId="{6CAE0FB7-7419-45B8-A1B2-48813C60BDC6}" dt="2024-05-03T14:35:36.289" v="22" actId="47"/>
        <pc:sldMasterMkLst>
          <pc:docMk/>
          <pc:sldMasterMk cId="0" sldId="2147483648"/>
        </pc:sldMasterMkLst>
        <pc:sldLayoutChg chg="del">
          <pc:chgData name="Gareth Jones" userId="1df24133-20b6-4195-96c6-3f102268981c" providerId="ADAL" clId="{6CAE0FB7-7419-45B8-A1B2-48813C60BDC6}" dt="2024-05-03T14:35:36.289" v="22" actId="47"/>
          <pc:sldLayoutMkLst>
            <pc:docMk/>
            <pc:sldMasterMk cId="0" sldId="2147483648"/>
            <pc:sldLayoutMk cId="0" sldId="214748364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100" b="1">
                <a:latin typeface="Arial"/>
                <a:ea typeface="Arial"/>
                <a:cs typeface="Arial"/>
                <a:sym typeface="Arial"/>
              </a:rPr>
              <a:t>Key Takeaways</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b="1">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Häagen-Dazs wanted to create a truly memorable summer for Londoners.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Partnering with Time Out they created ‘Movies on the River’ screenings with Häagen-Dazs deeply integrated into the experience.</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62% of respondents were likely or very likely to buy Häagen-Dazs after coming to the event.</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b="1">
                <a:latin typeface="Arial"/>
                <a:ea typeface="Arial"/>
                <a:cs typeface="Arial"/>
                <a:sym typeface="Arial"/>
              </a:rPr>
              <a:t>The Challenge</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Häagen-Dazs was looking for a partner to create a truly memorable summer for Londoners – the ‘Summer of Summers’. They wanted to align with a partner brand with expert film credentials who were able to give Londoners incredible experiences.</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b="1">
                <a:latin typeface="Arial"/>
                <a:ea typeface="Arial"/>
                <a:cs typeface="Arial"/>
                <a:sym typeface="Arial"/>
              </a:rPr>
              <a:t>The Plan/Execution</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Time Out was chosen as they had the reach, the platforms, and the expertise to create something truly special. The result: Movies on the River in partnership with Häagen Dazs, a month-long series of sunset screenings curated by Time Out’s film editor, Phil de Semlyen, against the beautiful backdrop of Tower Bridge on the River Thames.</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Time Out chartered a luxury City Cruises boat for the entirety of August, with five screenings a week. The boat was wrapped in co-branded vinyls and a bespoke Häagen-Dazs ice cream bar was created on the upper deck where the screenings took place.</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A supporting media campaign ran throughout the summer to sell tickets. A curated line-up of films included classics like Dirty Dancing and Grease, and newer blockbusters like Top Gun Maverick and Little Women, all selected to give guests the ultimate feel-good summer vibe. Each event included a 30-minute Thames cruise through central London, before a screening moored by Tower Bridge. This provided guests a unique way to experience the capital and enjoy top-notch cinema.</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As headline partner, Häagen-Dazs was deeply integrated into the experience. All guests received a Häagen-Dazs mini cup on arrival, with more ice cream available to buy during the film. Guests wrapped up warm with a burgundy branded blanket and used branded headphones.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b="1">
                <a:latin typeface="Arial"/>
                <a:ea typeface="Arial"/>
                <a:cs typeface="Arial"/>
                <a:sym typeface="Arial"/>
              </a:rPr>
              <a:t>Results</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b="1">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2,595 tickets were sold</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81% sell-through rate</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90% attendance (attendees vs tickets + guestlist)</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2849 ice creams were distributed</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What guests thought:</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83% liked or loved the event.</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62% of respondents were likely or very likely to buy Häagen-Dazs after coming to the event.</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43% called out Häagen-Dazs as an element of the event they loved.</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Comments from guests included “Truly amazing event” and “It was lovely and joyful. We’ll definitely book another one”.</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77" name="Google Shape;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Pale slide">
  <p:cSld name="2_Pale slide">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5"/>
          <p:cNvSpPr>
            <a:spLocks noGrp="1"/>
          </p:cNvSpPr>
          <p:nvPr>
            <p:ph type="pic" idx="2"/>
          </p:nvPr>
        </p:nvSpPr>
        <p:spPr>
          <a:xfrm>
            <a:off x="7383659" y="365125"/>
            <a:ext cx="2161651" cy="1325563"/>
          </a:xfrm>
          <a:prstGeom prst="rect">
            <a:avLst/>
          </a:prstGeom>
          <a:noFill/>
          <a:ln>
            <a:noFill/>
          </a:ln>
        </p:spPr>
      </p:sp>
      <p:sp>
        <p:nvSpPr>
          <p:cNvPr id="16" name="Google Shape;16;p5"/>
          <p:cNvSpPr>
            <a:spLocks noGrp="1"/>
          </p:cNvSpPr>
          <p:nvPr>
            <p:ph type="pic" idx="3"/>
          </p:nvPr>
        </p:nvSpPr>
        <p:spPr>
          <a:xfrm>
            <a:off x="9639823" y="365124"/>
            <a:ext cx="2161651" cy="1325563"/>
          </a:xfrm>
          <a:prstGeom prst="rect">
            <a:avLst/>
          </a:prstGeom>
          <a:noFill/>
          <a:ln>
            <a:noFill/>
          </a:ln>
        </p:spPr>
      </p:sp>
      <p:sp>
        <p:nvSpPr>
          <p:cNvPr id="17" name="Google Shape;17;p5"/>
          <p:cNvSpPr>
            <a:spLocks noGrp="1"/>
          </p:cNvSpPr>
          <p:nvPr>
            <p:ph type="pic" idx="4"/>
          </p:nvPr>
        </p:nvSpPr>
        <p:spPr>
          <a:xfrm>
            <a:off x="8445260" y="1915155"/>
            <a:ext cx="3356214" cy="3631630"/>
          </a:xfrm>
          <a:prstGeom prst="rect">
            <a:avLst/>
          </a:prstGeom>
          <a:solidFill>
            <a:schemeClr val="accent2"/>
          </a:solidFill>
          <a:ln>
            <a:noFill/>
          </a:ln>
        </p:spPr>
      </p:sp>
      <p:sp>
        <p:nvSpPr>
          <p:cNvPr id="18" name="Google Shape;18;p5"/>
          <p:cNvSpPr txBox="1">
            <a:spLocks noGrp="1"/>
          </p:cNvSpPr>
          <p:nvPr>
            <p:ph type="body" idx="1"/>
          </p:nvPr>
        </p:nvSpPr>
        <p:spPr>
          <a:xfrm>
            <a:off x="408813" y="1915155"/>
            <a:ext cx="7751775" cy="45769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1400"/>
              <a:buFont typeface="Arial"/>
              <a:buNone/>
              <a:defRPr sz="1400" b="0" i="0" u="none" strike="noStrike" cap="none">
                <a:solidFill>
                  <a:schemeClr val="dk2"/>
                </a:solidFill>
                <a:latin typeface="Lexend Deca SemiBold"/>
                <a:ea typeface="Lexend Deca SemiBold"/>
                <a:cs typeface="Lexend Deca SemiBold"/>
                <a:sym typeface="Lexend Deca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pic>
        <p:nvPicPr>
          <p:cNvPr id="19" name="Google Shape;19;p5" descr="A letter n made of blue dots&#10;&#10;Description automatically generated"/>
          <p:cNvPicPr preferRelativeResize="0"/>
          <p:nvPr/>
        </p:nvPicPr>
        <p:blipFill rotWithShape="1">
          <a:blip r:embed="rId2">
            <a:alphaModFix/>
          </a:blip>
          <a:srcRect/>
          <a:stretch/>
        </p:blipFill>
        <p:spPr>
          <a:xfrm>
            <a:off x="9264681" y="6009390"/>
            <a:ext cx="2282119" cy="286287"/>
          </a:xfrm>
          <a:prstGeom prst="rect">
            <a:avLst/>
          </a:prstGeom>
          <a:noFill/>
          <a:ln>
            <a:noFill/>
          </a:ln>
        </p:spPr>
      </p:pic>
      <p:pic>
        <p:nvPicPr>
          <p:cNvPr id="20" name="Google Shape;20;p5" descr="A black and grey logo&#10;&#10;Description automatically generated"/>
          <p:cNvPicPr preferRelativeResize="0"/>
          <p:nvPr/>
        </p:nvPicPr>
        <p:blipFill rotWithShape="1">
          <a:blip r:embed="rId3">
            <a:alphaModFix/>
          </a:blip>
          <a:srcRect/>
          <a:stretch/>
        </p:blipFill>
        <p:spPr>
          <a:xfrm>
            <a:off x="8579544" y="5760871"/>
            <a:ext cx="473214" cy="80022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ark slide with image">
  <p:cSld name="Dark slide with image">
    <p:bg>
      <p:bgPr>
        <a:solidFill>
          <a:schemeClr val="dk1"/>
        </a:solidFill>
        <a:effectLst/>
      </p:bgPr>
    </p:bg>
    <p:spTree>
      <p:nvGrpSpPr>
        <p:cNvPr id="1" name="Shape 51"/>
        <p:cNvGrpSpPr/>
        <p:nvPr/>
      </p:nvGrpSpPr>
      <p:grpSpPr>
        <a:xfrm>
          <a:off x="0" y="0"/>
          <a:ext cx="0" cy="0"/>
          <a:chOff x="0" y="0"/>
          <a:chExt cx="0" cy="0"/>
        </a:xfrm>
      </p:grpSpPr>
      <p:sp>
        <p:nvSpPr>
          <p:cNvPr id="52" name="Google Shape;52;p14"/>
          <p:cNvSpPr txBox="1">
            <a:spLocks noGrp="1"/>
          </p:cNvSpPr>
          <p:nvPr>
            <p:ph type="body" idx="1"/>
          </p:nvPr>
        </p:nvSpPr>
        <p:spPr>
          <a:xfrm>
            <a:off x="390525" y="1846053"/>
            <a:ext cx="6877049"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Arial"/>
              <a:buChar char="•"/>
              <a:defRPr sz="2400" b="0" i="0" u="none" strike="noStrike" cap="none">
                <a:solidFill>
                  <a:schemeClr val="accent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lt2"/>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lt2"/>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lt2"/>
                </a:solidFill>
                <a:latin typeface="Lora"/>
                <a:ea typeface="Lora"/>
                <a:cs typeface="Lora"/>
                <a:sym typeface="Lora"/>
              </a:defRPr>
            </a:lvl4pPr>
            <a:lvl5pPr marL="2286000" marR="0" lvl="4" indent="-304800" algn="l" rtl="0">
              <a:lnSpc>
                <a:spcPct val="100000"/>
              </a:lnSpc>
              <a:spcBef>
                <a:spcPts val="500"/>
              </a:spcBef>
              <a:spcAft>
                <a:spcPts val="0"/>
              </a:spcAft>
              <a:buClr>
                <a:schemeClr val="lt2"/>
              </a:buClr>
              <a:buSzPts val="1200"/>
              <a:buFont typeface="Arial"/>
              <a:buChar char="•"/>
              <a:defRPr sz="1200" b="0" i="0" u="none" strike="noStrike" cap="none">
                <a:solidFill>
                  <a:schemeClr val="lt2"/>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53" name="Google Shape;53;p14"/>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4" name="Google Shape;54;p14"/>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5" name="Google Shape;55;p14"/>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6" name="Google Shape;56;p14"/>
          <p:cNvSpPr>
            <a:spLocks noGrp="1"/>
          </p:cNvSpPr>
          <p:nvPr>
            <p:ph type="pic" idx="2"/>
          </p:nvPr>
        </p:nvSpPr>
        <p:spPr>
          <a:xfrm>
            <a:off x="7759725" y="1846054"/>
            <a:ext cx="4041750" cy="470556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ark slide with chart">
  <p:cSld name="Dark slide with chart">
    <p:bg>
      <p:bgPr>
        <a:solidFill>
          <a:schemeClr val="accent5"/>
        </a:solidFill>
        <a:effectLst/>
      </p:bgPr>
    </p:bg>
    <p:spTree>
      <p:nvGrpSpPr>
        <p:cNvPr id="1" name="Shape 57"/>
        <p:cNvGrpSpPr/>
        <p:nvPr/>
      </p:nvGrpSpPr>
      <p:grpSpPr>
        <a:xfrm>
          <a:off x="0" y="0"/>
          <a:ext cx="0" cy="0"/>
          <a:chOff x="0" y="0"/>
          <a:chExt cx="0" cy="0"/>
        </a:xfrm>
      </p:grpSpPr>
      <p:sp>
        <p:nvSpPr>
          <p:cNvPr id="58" name="Google Shape;58;p15"/>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9" name="Google Shape;59;p15"/>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15"/>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2"/>
              </a:buClr>
              <a:buSzPts val="2800"/>
              <a:buFont typeface="Arial"/>
              <a:buNone/>
              <a:defRPr sz="2800" b="0" i="0" u="none" strike="noStrike" cap="none">
                <a:solidFill>
                  <a:schemeClr val="lt2"/>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61" name="Google Shape;61;p15"/>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lt2"/>
              </a:buClr>
              <a:buSzPts val="1200"/>
              <a:buFont typeface="Arial"/>
              <a:buNone/>
              <a:defRPr sz="1200" b="0" i="0" u="none" strike="noStrike" cap="none">
                <a:solidFill>
                  <a:schemeClr val="lt2"/>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Front cover">
  <p:cSld name="1_Front cover">
    <p:bg>
      <p:bgPr>
        <a:solidFill>
          <a:schemeClr val="dk2"/>
        </a:solid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643567" y="2766217"/>
            <a:ext cx="6085935"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 name="Google Shape;23;p6" descr="A white and black logo&#10;&#10;Description automatically generated"/>
          <p:cNvPicPr preferRelativeResize="0"/>
          <p:nvPr/>
        </p:nvPicPr>
        <p:blipFill rotWithShape="1">
          <a:blip r:embed="rId2">
            <a:alphaModFix/>
          </a:blip>
          <a:srcRect/>
          <a:stretch/>
        </p:blipFill>
        <p:spPr>
          <a:xfrm>
            <a:off x="706338" y="729947"/>
            <a:ext cx="763321" cy="1291927"/>
          </a:xfrm>
          <a:prstGeom prst="rect">
            <a:avLst/>
          </a:prstGeom>
          <a:noFill/>
          <a:ln>
            <a:noFill/>
          </a:ln>
        </p:spPr>
      </p:pic>
      <p:pic>
        <p:nvPicPr>
          <p:cNvPr id="24" name="Google Shape;24;p6" descr="A letter n made of blue dots&#10;&#10;Description automatically generated"/>
          <p:cNvPicPr preferRelativeResize="0"/>
          <p:nvPr/>
        </p:nvPicPr>
        <p:blipFill rotWithShape="1">
          <a:blip r:embed="rId3">
            <a:alphaModFix/>
          </a:blip>
          <a:srcRect/>
          <a:stretch/>
        </p:blipFill>
        <p:spPr>
          <a:xfrm>
            <a:off x="1916133" y="1216389"/>
            <a:ext cx="3093304" cy="38804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p:cSld name="Divider">
    <p:bg>
      <p:bgPr>
        <a:solidFill>
          <a:schemeClr val="accent3"/>
        </a:solid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5891842" y="2766218"/>
            <a:ext cx="5323936"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7"/>
          <p:cNvSpPr>
            <a:spLocks noGrp="1"/>
          </p:cNvSpPr>
          <p:nvPr>
            <p:ph type="pic" idx="2"/>
          </p:nvPr>
        </p:nvSpPr>
        <p:spPr>
          <a:xfrm>
            <a:off x="838200" y="1199130"/>
            <a:ext cx="4210050" cy="4459737"/>
          </a:xfrm>
          <a:prstGeom prst="round1Rect">
            <a:avLst>
              <a:gd name="adj" fmla="val 50000"/>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le slide">
  <p:cSld name="Pale slide">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Google Shape;30;p8"/>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Pale slide">
  <p:cSld name="1_Pale slide">
    <p:spTree>
      <p:nvGrpSpPr>
        <p:cNvPr id="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ale slide with image">
  <p:cSld name="Pale slide with image">
    <p:spTree>
      <p:nvGrpSpPr>
        <p:cNvPr id="1" name="Shape 32"/>
        <p:cNvGrpSpPr/>
        <p:nvPr/>
      </p:nvGrpSpPr>
      <p:grpSpPr>
        <a:xfrm>
          <a:off x="0" y="0"/>
          <a:ext cx="0" cy="0"/>
          <a:chOff x="0" y="0"/>
          <a:chExt cx="0" cy="0"/>
        </a:xfrm>
      </p:grpSpPr>
      <p:sp>
        <p:nvSpPr>
          <p:cNvPr id="33" name="Google Shape;33;p10"/>
          <p:cNvSpPr>
            <a:spLocks noGrp="1"/>
          </p:cNvSpPr>
          <p:nvPr>
            <p:ph type="pic" idx="2"/>
          </p:nvPr>
        </p:nvSpPr>
        <p:spPr>
          <a:xfrm>
            <a:off x="7759725" y="1846054"/>
            <a:ext cx="4041750" cy="4705560"/>
          </a:xfrm>
          <a:prstGeom prst="rect">
            <a:avLst/>
          </a:prstGeom>
          <a:noFill/>
          <a:ln>
            <a:noFill/>
          </a:ln>
        </p:spPr>
      </p:sp>
      <p:sp>
        <p:nvSpPr>
          <p:cNvPr id="34" name="Google Shape;34;p10"/>
          <p:cNvSpPr txBox="1">
            <a:spLocks noGrp="1"/>
          </p:cNvSpPr>
          <p:nvPr>
            <p:ph type="body" idx="1"/>
          </p:nvPr>
        </p:nvSpPr>
        <p:spPr>
          <a:xfrm>
            <a:off x="390525" y="1846053"/>
            <a:ext cx="6875488"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35" name="Google Shape;35;p10"/>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10"/>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37" name="Google Shape;37;p10"/>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Pale slide with image">
  <p:cSld name="1_Pale slide with image">
    <p:spTree>
      <p:nvGrpSpPr>
        <p:cNvPr id="1" name="Shape 38"/>
        <p:cNvGrpSpPr/>
        <p:nvPr/>
      </p:nvGrpSpPr>
      <p:grpSpPr>
        <a:xfrm>
          <a:off x="0" y="0"/>
          <a:ext cx="0" cy="0"/>
          <a:chOff x="0" y="0"/>
          <a:chExt cx="0" cy="0"/>
        </a:xfrm>
      </p:grpSpPr>
      <p:sp>
        <p:nvSpPr>
          <p:cNvPr id="39" name="Google Shape;39;p11"/>
          <p:cNvSpPr txBox="1">
            <a:spLocks noGrp="1"/>
          </p:cNvSpPr>
          <p:nvPr>
            <p:ph type="body" idx="1"/>
          </p:nvPr>
        </p:nvSpPr>
        <p:spPr>
          <a:xfrm>
            <a:off x="390525" y="1846053"/>
            <a:ext cx="5705475"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0" name="Google Shape;40;p11"/>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11"/>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2" name="Google Shape;42;p11"/>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ale slide with chart">
  <p:cSld name="Pale slide with chart">
    <p:spTree>
      <p:nvGrpSpPr>
        <p:cNvPr id="1" name="Shape 43"/>
        <p:cNvGrpSpPr/>
        <p:nvPr/>
      </p:nvGrpSpPr>
      <p:grpSpPr>
        <a:xfrm>
          <a:off x="0" y="0"/>
          <a:ext cx="0" cy="0"/>
          <a:chOff x="0" y="0"/>
          <a:chExt cx="0" cy="0"/>
        </a:xfrm>
      </p:grpSpPr>
      <p:sp>
        <p:nvSpPr>
          <p:cNvPr id="44" name="Google Shape;44;p12"/>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p12"/>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6" name="Google Shape;46;p12"/>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7" name="Google Shape;47;p12"/>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ark slide">
  <p:cSld name="Dark slide">
    <p:bg>
      <p:bgPr>
        <a:solidFill>
          <a:schemeClr val="accent5"/>
        </a:solidFill>
        <a:effectLst/>
      </p:bgPr>
    </p:bg>
    <p:spTree>
      <p:nvGrpSpPr>
        <p:cNvPr id="1" name="Shape 48"/>
        <p:cNvGrpSpPr/>
        <p:nvPr/>
      </p:nvGrpSpPr>
      <p:grpSpPr>
        <a:xfrm>
          <a:off x="0" y="0"/>
          <a:ext cx="0" cy="0"/>
          <a:chOff x="0" y="0"/>
          <a:chExt cx="0" cy="0"/>
        </a:xfrm>
      </p:grpSpPr>
      <p:sp>
        <p:nvSpPr>
          <p:cNvPr id="49" name="Google Shape;49;p13"/>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0" name="Google Shape;50;p13"/>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5"/>
              </a:buClr>
              <a:buSzPts val="4000"/>
              <a:buFont typeface="Lexend Deca SemiBold"/>
              <a:buNone/>
            </a:pPr>
            <a:r>
              <a:rPr lang="en-GB"/>
              <a:t>Häagen-Dazs - Movies on the River</a:t>
            </a:r>
            <a:endParaRPr/>
          </a:p>
        </p:txBody>
      </p:sp>
      <p:sp>
        <p:nvSpPr>
          <p:cNvPr id="83" name="Google Shape;83;p2"/>
          <p:cNvSpPr txBox="1">
            <a:spLocks noGrp="1"/>
          </p:cNvSpPr>
          <p:nvPr>
            <p:ph type="body" idx="1"/>
          </p:nvPr>
        </p:nvSpPr>
        <p:spPr>
          <a:xfrm>
            <a:off x="408825" y="1584925"/>
            <a:ext cx="7751700" cy="4907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1600"/>
              <a:buNone/>
            </a:pPr>
            <a:r>
              <a:rPr lang="en-GB" sz="1600">
                <a:solidFill>
                  <a:schemeClr val="dk2"/>
                </a:solidFill>
                <a:latin typeface="Lexend Deca SemiBold"/>
                <a:ea typeface="Lexend Deca SemiBold"/>
                <a:cs typeface="Lexend Deca SemiBold"/>
                <a:sym typeface="Lexend Deca SemiBold"/>
              </a:rPr>
              <a:t>The Challenge</a:t>
            </a:r>
            <a:endParaRPr/>
          </a:p>
          <a:p>
            <a:pPr marL="0" lvl="0" indent="0" algn="l" rtl="0">
              <a:lnSpc>
                <a:spcPct val="120000"/>
              </a:lnSpc>
              <a:spcBef>
                <a:spcPts val="600"/>
              </a:spcBef>
              <a:spcAft>
                <a:spcPts val="0"/>
              </a:spcAft>
              <a:buClr>
                <a:schemeClr val="dk1"/>
              </a:buClr>
              <a:buSzPts val="1100"/>
              <a:buNone/>
            </a:pPr>
            <a:r>
              <a:rPr lang="en-GB" sz="1100">
                <a:solidFill>
                  <a:schemeClr val="dk1"/>
                </a:solidFill>
                <a:latin typeface="Lora"/>
                <a:ea typeface="Lora"/>
                <a:cs typeface="Lora"/>
                <a:sym typeface="Lora"/>
              </a:rPr>
              <a:t>Häagen-Dazs was looking for a partner to create a truly memorable summer for Londoners – the ‘Summer of Summers’. They wanted to align with a partner brand with expert film credentials who were able to give Londoners incredible experiences.</a:t>
            </a:r>
            <a:endParaRPr sz="1100"/>
          </a:p>
          <a:p>
            <a:pPr marL="0" lvl="0" indent="0" algn="l" rtl="0">
              <a:lnSpc>
                <a:spcPct val="100000"/>
              </a:lnSpc>
              <a:spcBef>
                <a:spcPts val="1200"/>
              </a:spcBef>
              <a:spcAft>
                <a:spcPts val="0"/>
              </a:spcAft>
              <a:buClr>
                <a:schemeClr val="dk2"/>
              </a:buClr>
              <a:buSzPts val="1600"/>
              <a:buNone/>
            </a:pPr>
            <a:r>
              <a:rPr lang="en-GB" sz="1600">
                <a:solidFill>
                  <a:schemeClr val="dk2"/>
                </a:solidFill>
                <a:latin typeface="Lexend Deca SemiBold"/>
                <a:ea typeface="Lexend Deca SemiBold"/>
                <a:cs typeface="Lexend Deca SemiBold"/>
                <a:sym typeface="Lexend Deca SemiBold"/>
              </a:rPr>
              <a:t>The Execution</a:t>
            </a:r>
            <a:endParaRPr/>
          </a:p>
          <a:p>
            <a:pPr marL="0" lvl="0" indent="0" algn="l" rtl="0">
              <a:lnSpc>
                <a:spcPct val="120000"/>
              </a:lnSpc>
              <a:spcBef>
                <a:spcPts val="600"/>
              </a:spcBef>
              <a:spcAft>
                <a:spcPts val="0"/>
              </a:spcAft>
              <a:buClr>
                <a:schemeClr val="dk1"/>
              </a:buClr>
              <a:buSzPts val="1100"/>
              <a:buNone/>
            </a:pPr>
            <a:r>
              <a:rPr lang="en-GB" sz="1100">
                <a:solidFill>
                  <a:schemeClr val="dk1"/>
                </a:solidFill>
                <a:latin typeface="Lora"/>
                <a:ea typeface="Lora"/>
                <a:cs typeface="Lora"/>
                <a:sym typeface="Lora"/>
              </a:rPr>
              <a:t>Time Out was chosen as they had the reach, the platforms, and the expertise to create something truly special. This resulted in Movies on the River in partnership with Häagen Dazs, a series of sunset screenings including classics like Dirty Dancing and Grease, and newer blockbusters like Top Gun Maverick and Little Women. A supporting media campaign ran throughout the summer to sell tickets. As headline partner, Häagen-Dazs was deeply integrated into the experience. All guests received a Häagen-Dazs mini cup on arrival, with more ice cream available to buy during the film. Guests wrapped up warm with a burgundy branded blanket and used branded headphones.</a:t>
            </a:r>
            <a:endParaRPr sz="1100">
              <a:solidFill>
                <a:schemeClr val="dk2"/>
              </a:solidFill>
              <a:latin typeface="Lexend Deca SemiBold"/>
              <a:ea typeface="Lexend Deca SemiBold"/>
              <a:cs typeface="Lexend Deca SemiBold"/>
              <a:sym typeface="Lexend Deca SemiBold"/>
            </a:endParaRPr>
          </a:p>
          <a:p>
            <a:pPr marL="0" lvl="0" indent="0" algn="l" rtl="0">
              <a:lnSpc>
                <a:spcPct val="100000"/>
              </a:lnSpc>
              <a:spcBef>
                <a:spcPts val="1200"/>
              </a:spcBef>
              <a:spcAft>
                <a:spcPts val="0"/>
              </a:spcAft>
              <a:buClr>
                <a:schemeClr val="dk2"/>
              </a:buClr>
              <a:buSzPts val="1600"/>
              <a:buNone/>
            </a:pPr>
            <a:r>
              <a:rPr lang="en-GB" sz="1600">
                <a:solidFill>
                  <a:schemeClr val="dk2"/>
                </a:solidFill>
                <a:latin typeface="Lexend Deca SemiBold"/>
                <a:ea typeface="Lexend Deca SemiBold"/>
                <a:cs typeface="Lexend Deca SemiBold"/>
                <a:sym typeface="Lexend Deca SemiBold"/>
              </a:rPr>
              <a:t>The Results</a:t>
            </a:r>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2,595 tickets were sold with an 81% sell-through rate and 2,849 ice creams were distributed.</a:t>
            </a:r>
            <a:endParaRPr sz="110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83% liked or loved the event.</a:t>
            </a:r>
            <a:endParaRPr sz="110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62% of respondents were likely or very likely to buy Häagen-Dazs after coming to the event.</a:t>
            </a:r>
            <a:endParaRPr sz="110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43% called out Häagen-Dazs as an element of the event they loved.</a:t>
            </a:r>
            <a:endParaRPr sz="1100">
              <a:solidFill>
                <a:schemeClr val="dk1"/>
              </a:solidFill>
              <a:latin typeface="Lora"/>
              <a:ea typeface="Lora"/>
              <a:cs typeface="Lora"/>
              <a:sym typeface="Lora"/>
            </a:endParaRPr>
          </a:p>
          <a:p>
            <a:pPr marL="457200" lvl="0" indent="0" algn="l" rtl="0">
              <a:lnSpc>
                <a:spcPct val="110000"/>
              </a:lnSpc>
              <a:spcBef>
                <a:spcPts val="600"/>
              </a:spcBef>
              <a:spcAft>
                <a:spcPts val="0"/>
              </a:spcAft>
              <a:buNone/>
            </a:pPr>
            <a:endParaRPr sz="1100">
              <a:solidFill>
                <a:schemeClr val="dk1"/>
              </a:solidFill>
              <a:latin typeface="Lora"/>
              <a:ea typeface="Lora"/>
              <a:cs typeface="Lora"/>
              <a:sym typeface="Lora"/>
            </a:endParaRPr>
          </a:p>
        </p:txBody>
      </p:sp>
      <p:pic>
        <p:nvPicPr>
          <p:cNvPr id="1028" name="Picture 4" descr="Time Out Movies on the River by Sian Herbert">
            <a:extLst>
              <a:ext uri="{FF2B5EF4-FFF2-40B4-BE49-F238E27FC236}">
                <a16:creationId xmlns:a16="http://schemas.microsoft.com/office/drawing/2014/main" id="{6826A048-836C-F060-54A4-0B9357BA0336}"/>
              </a:ext>
            </a:extLst>
          </p:cNvPr>
          <p:cNvPicPr>
            <a:picLocks noGrp="1" noChangeAspect="1" noChangeArrowheads="1"/>
          </p:cNvPicPr>
          <p:nvPr>
            <p:ph type="pic" idx="4"/>
          </p:nvPr>
        </p:nvPicPr>
        <p:blipFill rotWithShape="1">
          <a:blip r:embed="rId3">
            <a:extLst>
              <a:ext uri="{28A0092B-C50C-407E-A947-70E740481C1C}">
                <a14:useLocalDpi xmlns:a14="http://schemas.microsoft.com/office/drawing/2010/main" val="0"/>
              </a:ext>
            </a:extLst>
          </a:blip>
          <a:srcRect l="11307" r="27085"/>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CA8212D-5A36-CC9C-575A-39C1622280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4016" y="374269"/>
            <a:ext cx="1497458" cy="7849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ime Out Logo PNG Vector (PDF) Free Download">
            <a:extLst>
              <a:ext uri="{FF2B5EF4-FFF2-40B4-BE49-F238E27FC236}">
                <a16:creationId xmlns:a16="http://schemas.microsoft.com/office/drawing/2014/main" id="{30A021D1-54C1-4F4F-29B4-15E9D76C8C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3924" y="481684"/>
            <a:ext cx="1500429" cy="570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Custom Design">
  <a:themeElements>
    <a:clrScheme name="PPA">
      <a:dk1>
        <a:srgbClr val="30373F"/>
      </a:dk1>
      <a:lt1>
        <a:srgbClr val="E9E2DB"/>
      </a:lt1>
      <a:dk2>
        <a:srgbClr val="5600E1"/>
      </a:dk2>
      <a:lt2>
        <a:srgbClr val="E9E2DB"/>
      </a:lt2>
      <a:accent1>
        <a:srgbClr val="FF6025"/>
      </a:accent1>
      <a:accent2>
        <a:srgbClr val="FFACB8"/>
      </a:accent2>
      <a:accent3>
        <a:srgbClr val="5600E1"/>
      </a:accent3>
      <a:accent4>
        <a:srgbClr val="E9E2DB"/>
      </a:accent4>
      <a:accent5>
        <a:srgbClr val="30373F"/>
      </a:accent5>
      <a:accent6>
        <a:srgbClr val="FFB59B"/>
      </a:accent6>
      <a:hlink>
        <a:srgbClr val="FF6025"/>
      </a:hlink>
      <a:folHlink>
        <a:srgbClr val="FFAC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D7BE65FF47A3D046BCC2F23E261C24B6" ma:contentTypeVersion="18" ma:contentTypeDescription="Create a new document." ma:contentTypeScope="" ma:versionID="18624abb6c315a7372c68c3bc6bb4b77">
  <xsd:schema xmlns:xsd="http://www.w3.org/2001/XMLSchema" xmlns:xs="http://www.w3.org/2001/XMLSchema" xmlns:p="http://schemas.microsoft.com/office/2006/metadata/properties" xmlns:ns2="610442a4-1f6f-42f7-b604-54c2340d1bb4" xmlns:ns3="4b6c9c3d-280d-406b-bce5-57a15c848e0d" targetNamespace="http://schemas.microsoft.com/office/2006/metadata/properties" ma:root="true" ma:fieldsID="00f8cdfe99427a68477a82b7f0b4fc9b" ns2:_="" ns3:_="">
    <xsd:import namespace="610442a4-1f6f-42f7-b604-54c2340d1bb4"/>
    <xsd:import namespace="4b6c9c3d-280d-406b-bce5-57a15c848e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2:SharedWithUsers" minOccurs="0"/>
                <xsd:element ref="ns2:SharedWithDetail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0442a4-1f6f-42f7-b604-54c2340d1bb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dbb02e8-69ee-464d-a4d0-892b5893a829}" ma:internalName="TaxCatchAll" ma:showField="CatchAllData" ma:web="610442a4-1f6f-42f7-b604-54c2340d1bb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b6c9c3d-280d-406b-bce5-57a15c848e0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1688b651-f5c6-494b-ad33-e0914d30de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B271ED-4D87-4BFD-BF31-CAFF9D8B5479}">
  <ds:schemaRefs>
    <ds:schemaRef ds:uri="http://schemas.microsoft.com/sharepoint/v3/contenttype/forms"/>
  </ds:schemaRefs>
</ds:datastoreItem>
</file>

<file path=customXml/itemProps2.xml><?xml version="1.0" encoding="utf-8"?>
<ds:datastoreItem xmlns:ds="http://schemas.openxmlformats.org/officeDocument/2006/customXml" ds:itemID="{571FC40A-2B1B-4967-8325-F5E1859D20E0}">
  <ds:schemaRefs>
    <ds:schemaRef ds:uri="http://schemas.microsoft.com/sharepoint/events"/>
  </ds:schemaRefs>
</ds:datastoreItem>
</file>

<file path=customXml/itemProps3.xml><?xml version="1.0" encoding="utf-8"?>
<ds:datastoreItem xmlns:ds="http://schemas.openxmlformats.org/officeDocument/2006/customXml" ds:itemID="{48D1E10C-9594-41C8-A550-03ED543158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0442a4-1f6f-42f7-b604-54c2340d1bb4"/>
    <ds:schemaRef ds:uri="4b6c9c3d-280d-406b-bce5-57a15c848e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658</Words>
  <Application>Microsoft Office PowerPoint</Application>
  <PresentationFormat>Widescreen</PresentationFormat>
  <Paragraphs>46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Lora</vt:lpstr>
      <vt:lpstr>Lora SemiBold</vt:lpstr>
      <vt:lpstr>Lexend Deca SemiBold</vt:lpstr>
      <vt:lpstr>Arial</vt:lpstr>
      <vt:lpstr>Calibri</vt:lpstr>
      <vt:lpstr>Custom Design</vt:lpstr>
      <vt:lpstr>Häagen-Dazs - Movies on the River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Häagen-Dazs x Time Out</dc:title>
  <dc:creator>Gareth Jones</dc:creator>
  <cp:lastModifiedBy>Gareth Jones</cp:lastModifiedBy>
  <cp:revision>1</cp:revision>
  <dcterms:created xsi:type="dcterms:W3CDTF">2022-07-07T10:16:09Z</dcterms:created>
  <dcterms:modified xsi:type="dcterms:W3CDTF">2024-05-03T14:35:55Z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0x010100D7BE65FF47A3D046BCC2F23E261C24B6</vt:lpwstr>
  </property>
  <property fmtid="{D5CDD505-2E9C-101B-9397-08002B2CF9AE}" pid="3" name="MediaServiceImageTags">
    <vt:lpwstr/>
  </property>
  <property fmtid="{D5CDD505-2E9C-101B-9397-08002B2CF9AE}" pid="4" name="_dlc_DocIdItemGuid">
    <vt:lpwstr>63aae766-1199-4016-b7c5-26aa8eba4749</vt:lpwstr>
  </property>
</Properties>
</file>