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uTpgFbjTZQS9zHIpyKzB5U9rC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7E5E0-EB8B-4970-AD1B-1C022F32ACEF}" v="31" dt="2024-05-03T15:39:56.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954" autoAdjust="0"/>
  </p:normalViewPr>
  <p:slideViewPr>
    <p:cSldViewPr snapToGrid="0">
      <p:cViewPr varScale="1">
        <p:scale>
          <a:sx n="69" d="100"/>
          <a:sy n="69" d="100"/>
        </p:scale>
        <p:origin x="21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E977E5E0-EB8B-4970-AD1B-1C022F32ACEF}"/>
    <pc:docChg chg="undo custSel delSld modSld">
      <pc:chgData name="Gareth Jones" userId="1df24133-20b6-4195-96c6-3f102268981c" providerId="ADAL" clId="{E977E5E0-EB8B-4970-AD1B-1C022F32ACEF}" dt="2024-05-03T15:40:50.656" v="59" actId="313"/>
      <pc:docMkLst>
        <pc:docMk/>
      </pc:docMkLst>
      <pc:sldChg chg="del">
        <pc:chgData name="Gareth Jones" userId="1df24133-20b6-4195-96c6-3f102268981c" providerId="ADAL" clId="{E977E5E0-EB8B-4970-AD1B-1C022F32ACEF}" dt="2024-05-03T15:39:24.856" v="40" actId="47"/>
        <pc:sldMkLst>
          <pc:docMk/>
          <pc:sldMk cId="0" sldId="256"/>
        </pc:sldMkLst>
      </pc:sldChg>
      <pc:sldChg chg="addSp delSp modSp mod modNotesTx">
        <pc:chgData name="Gareth Jones" userId="1df24133-20b6-4195-96c6-3f102268981c" providerId="ADAL" clId="{E977E5E0-EB8B-4970-AD1B-1C022F32ACEF}" dt="2024-05-03T15:40:50.656" v="59" actId="313"/>
        <pc:sldMkLst>
          <pc:docMk/>
          <pc:sldMk cId="0" sldId="257"/>
        </pc:sldMkLst>
        <pc:spChg chg="add del mod">
          <ac:chgData name="Gareth Jones" userId="1df24133-20b6-4195-96c6-3f102268981c" providerId="ADAL" clId="{E977E5E0-EB8B-4970-AD1B-1C022F32ACEF}" dt="2024-04-30T15:52:42.300" v="1"/>
          <ac:spMkLst>
            <pc:docMk/>
            <pc:sldMk cId="0" sldId="257"/>
            <ac:spMk id="3" creationId="{21AAAD43-0396-4985-E3F6-2F90BBA1D8CB}"/>
          </ac:spMkLst>
        </pc:spChg>
        <pc:spChg chg="add del mod">
          <ac:chgData name="Gareth Jones" userId="1df24133-20b6-4195-96c6-3f102268981c" providerId="ADAL" clId="{E977E5E0-EB8B-4970-AD1B-1C022F32ACEF}" dt="2024-04-30T15:53:00.137" v="4" actId="478"/>
          <ac:spMkLst>
            <pc:docMk/>
            <pc:sldMk cId="0" sldId="257"/>
            <ac:spMk id="6" creationId="{43180101-29B9-3A9A-0F06-17985C912E0A}"/>
          </ac:spMkLst>
        </pc:spChg>
        <pc:spChg chg="add del mod">
          <ac:chgData name="Gareth Jones" userId="1df24133-20b6-4195-96c6-3f102268981c" providerId="ADAL" clId="{E977E5E0-EB8B-4970-AD1B-1C022F32ACEF}" dt="2024-04-30T15:54:27.650" v="28" actId="478"/>
          <ac:spMkLst>
            <pc:docMk/>
            <pc:sldMk cId="0" sldId="257"/>
            <ac:spMk id="8" creationId="{AA7D96B0-42E6-16C7-9252-2A091BEE1AA6}"/>
          </ac:spMkLst>
        </pc:spChg>
        <pc:spChg chg="mod">
          <ac:chgData name="Gareth Jones" userId="1df24133-20b6-4195-96c6-3f102268981c" providerId="ADAL" clId="{E977E5E0-EB8B-4970-AD1B-1C022F32ACEF}" dt="2024-04-30T15:55:11.789" v="37" actId="20577"/>
          <ac:spMkLst>
            <pc:docMk/>
            <pc:sldMk cId="0" sldId="257"/>
            <ac:spMk id="79" creationId="{00000000-0000-0000-0000-000000000000}"/>
          </ac:spMkLst>
        </pc:spChg>
        <pc:spChg chg="mod">
          <ac:chgData name="Gareth Jones" userId="1df24133-20b6-4195-96c6-3f102268981c" providerId="ADAL" clId="{E977E5E0-EB8B-4970-AD1B-1C022F32ACEF}" dt="2024-05-03T15:40:43.792" v="57" actId="313"/>
          <ac:spMkLst>
            <pc:docMk/>
            <pc:sldMk cId="0" sldId="257"/>
            <ac:spMk id="83" creationId="{00000000-0000-0000-0000-000000000000}"/>
          </ac:spMkLst>
        </pc:spChg>
        <pc:picChg chg="add mod">
          <ac:chgData name="Gareth Jones" userId="1df24133-20b6-4195-96c6-3f102268981c" providerId="ADAL" clId="{E977E5E0-EB8B-4970-AD1B-1C022F32ACEF}" dt="2024-05-03T15:39:39.450" v="41"/>
          <ac:picMkLst>
            <pc:docMk/>
            <pc:sldMk cId="0" sldId="257"/>
            <ac:picMk id="2" creationId="{371E5C7F-FDA6-3E07-B868-3164C58EBBBF}"/>
          </ac:picMkLst>
        </pc:picChg>
        <pc:picChg chg="add mod">
          <ac:chgData name="Gareth Jones" userId="1df24133-20b6-4195-96c6-3f102268981c" providerId="ADAL" clId="{E977E5E0-EB8B-4970-AD1B-1C022F32ACEF}" dt="2024-04-30T15:52:54.973" v="2" actId="2085"/>
          <ac:picMkLst>
            <pc:docMk/>
            <pc:sldMk cId="0" sldId="257"/>
            <ac:picMk id="4" creationId="{3F1A175B-797D-F5C9-E464-0AE920649D77}"/>
          </ac:picMkLst>
        </pc:picChg>
        <pc:picChg chg="del">
          <ac:chgData name="Gareth Jones" userId="1df24133-20b6-4195-96c6-3f102268981c" providerId="ADAL" clId="{E977E5E0-EB8B-4970-AD1B-1C022F32ACEF}" dt="2024-04-30T15:54:25.525" v="27" actId="478"/>
          <ac:picMkLst>
            <pc:docMk/>
            <pc:sldMk cId="0" sldId="257"/>
            <ac:picMk id="80" creationId="{00000000-0000-0000-0000-000000000000}"/>
          </ac:picMkLst>
        </pc:picChg>
        <pc:picChg chg="del">
          <ac:chgData name="Gareth Jones" userId="1df24133-20b6-4195-96c6-3f102268981c" providerId="ADAL" clId="{E977E5E0-EB8B-4970-AD1B-1C022F32ACEF}" dt="2024-04-30T15:52:58.927" v="3" actId="478"/>
          <ac:picMkLst>
            <pc:docMk/>
            <pc:sldMk cId="0" sldId="257"/>
            <ac:picMk id="81" creationId="{00000000-0000-0000-0000-000000000000}"/>
          </ac:picMkLst>
        </pc:picChg>
        <pc:picChg chg="del">
          <ac:chgData name="Gareth Jones" userId="1df24133-20b6-4195-96c6-3f102268981c" providerId="ADAL" clId="{E977E5E0-EB8B-4970-AD1B-1C022F32ACEF}" dt="2024-04-30T15:38:45.409" v="0" actId="478"/>
          <ac:picMkLst>
            <pc:docMk/>
            <pc:sldMk cId="0" sldId="257"/>
            <ac:picMk id="82" creationId="{00000000-0000-0000-0000-000000000000}"/>
          </ac:picMkLst>
        </pc:picChg>
        <pc:picChg chg="add del">
          <ac:chgData name="Gareth Jones" userId="1df24133-20b6-4195-96c6-3f102268981c" providerId="ADAL" clId="{E977E5E0-EB8B-4970-AD1B-1C022F32ACEF}" dt="2024-04-30T15:53:23.521" v="6" actId="478"/>
          <ac:picMkLst>
            <pc:docMk/>
            <pc:sldMk cId="0" sldId="257"/>
            <ac:picMk id="1026" creationId="{A031E911-0D76-B7F7-9D94-3BF0571EE7B5}"/>
          </ac:picMkLst>
        </pc:picChg>
        <pc:picChg chg="add del">
          <ac:chgData name="Gareth Jones" userId="1df24133-20b6-4195-96c6-3f102268981c" providerId="ADAL" clId="{E977E5E0-EB8B-4970-AD1B-1C022F32ACEF}" dt="2024-04-30T15:53:35.873" v="8" actId="478"/>
          <ac:picMkLst>
            <pc:docMk/>
            <pc:sldMk cId="0" sldId="257"/>
            <ac:picMk id="1028" creationId="{D217C02A-DD78-2BE3-0AAE-809AA290FDE1}"/>
          </ac:picMkLst>
        </pc:picChg>
        <pc:picChg chg="add mod">
          <ac:chgData name="Gareth Jones" userId="1df24133-20b6-4195-96c6-3f102268981c" providerId="ADAL" clId="{E977E5E0-EB8B-4970-AD1B-1C022F32ACEF}" dt="2024-05-03T15:39:56.276" v="46" actId="1076"/>
          <ac:picMkLst>
            <pc:docMk/>
            <pc:sldMk cId="0" sldId="257"/>
            <ac:picMk id="1030" creationId="{79FEE163-6871-7CF6-ABAB-C68E00732868}"/>
          </ac:picMkLst>
        </pc:picChg>
      </pc:sldChg>
      <pc:sldMasterChg chg="delSldLayout">
        <pc:chgData name="Gareth Jones" userId="1df24133-20b6-4195-96c6-3f102268981c" providerId="ADAL" clId="{E977E5E0-EB8B-4970-AD1B-1C022F32ACEF}" dt="2024-05-03T15:39:24.856" v="40" actId="47"/>
        <pc:sldMasterMkLst>
          <pc:docMk/>
          <pc:sldMasterMk cId="0" sldId="2147483648"/>
        </pc:sldMasterMkLst>
        <pc:sldLayoutChg chg="del">
          <pc:chgData name="Gareth Jones" userId="1df24133-20b6-4195-96c6-3f102268981c" providerId="ADAL" clId="{E977E5E0-EB8B-4970-AD1B-1C022F32ACEF}" dt="2024-05-03T15:39:24.856" v="40" actId="47"/>
          <pc:sldLayoutMkLst>
            <pc:docMk/>
            <pc:sldMasterMk cId="0" sldId="2147483648"/>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Brintons Carpets: A World of Colour</a:t>
            </a:r>
          </a:p>
          <a:p>
            <a:pPr marL="0" lvl="0" indent="0" algn="l" rtl="0">
              <a:lnSpc>
                <a:spcPct val="115000"/>
              </a:lnSpc>
              <a:spcBef>
                <a:spcPts val="1200"/>
              </a:spcBef>
              <a:spcAft>
                <a:spcPts val="0"/>
              </a:spcAft>
              <a:buClr>
                <a:schemeClr val="dk1"/>
              </a:buClr>
              <a:buSzPts val="1100"/>
              <a:buFont typeface="Arial"/>
              <a:buNone/>
            </a:pP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Key Takeaways</a:t>
            </a:r>
            <a:endParaRPr sz="1100" b="1" dirty="0">
              <a:latin typeface="Arial"/>
              <a:ea typeface="Arial"/>
              <a:cs typeface="Arial"/>
              <a:sym typeface="Arial"/>
            </a:endParaRPr>
          </a:p>
          <a:p>
            <a:pPr marL="457200" lvl="0" indent="-22860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a:t>
            </a:r>
            <a:r>
              <a:rPr lang="en-GB" sz="700" dirty="0">
                <a:latin typeface="Times New Roman"/>
                <a:ea typeface="Times New Roman"/>
                <a:cs typeface="Times New Roman"/>
                <a:sym typeface="Times New Roman"/>
              </a:rPr>
              <a:t>         </a:t>
            </a:r>
            <a:r>
              <a:rPr lang="en-GB" sz="1100" dirty="0">
                <a:latin typeface="Arial"/>
                <a:ea typeface="Arial"/>
                <a:cs typeface="Arial"/>
                <a:sym typeface="Arial"/>
              </a:rPr>
              <a:t>Brintons needed to raise brand awareness and distinguish themselves from lower-quality competitors.</a:t>
            </a:r>
            <a:endParaRPr sz="1100" dirty="0">
              <a:latin typeface="Arial"/>
              <a:ea typeface="Arial"/>
              <a:cs typeface="Arial"/>
              <a:sym typeface="Arial"/>
            </a:endParaRPr>
          </a:p>
          <a:p>
            <a:pPr marL="457200" lvl="0" indent="-22860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a:t>
            </a:r>
            <a:r>
              <a:rPr lang="en-GB" sz="700" dirty="0">
                <a:latin typeface="Times New Roman"/>
                <a:ea typeface="Times New Roman"/>
                <a:cs typeface="Times New Roman"/>
                <a:sym typeface="Times New Roman"/>
              </a:rPr>
              <a:t>         </a:t>
            </a:r>
            <a:r>
              <a:rPr lang="en-GB" sz="1100" dirty="0">
                <a:latin typeface="Arial"/>
                <a:ea typeface="Arial"/>
                <a:cs typeface="Arial"/>
                <a:sym typeface="Arial"/>
              </a:rPr>
              <a:t>"Brintons World of Colour" was created, showcasing their range through a colour wheel narrative across Future's platforms.</a:t>
            </a:r>
            <a:endParaRPr sz="1100" dirty="0">
              <a:latin typeface="Arial"/>
              <a:ea typeface="Arial"/>
              <a:cs typeface="Arial"/>
              <a:sym typeface="Arial"/>
            </a:endParaRPr>
          </a:p>
          <a:p>
            <a:pPr marL="457200" lvl="0" indent="-22860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a:t>
            </a:r>
            <a:r>
              <a:rPr lang="en-GB" sz="700" dirty="0">
                <a:latin typeface="Times New Roman"/>
                <a:ea typeface="Times New Roman"/>
                <a:cs typeface="Times New Roman"/>
                <a:sym typeface="Times New Roman"/>
              </a:rPr>
              <a:t>         </a:t>
            </a:r>
            <a:r>
              <a:rPr lang="en-GB" sz="1100" dirty="0">
                <a:latin typeface="Arial"/>
                <a:ea typeface="Arial"/>
                <a:cs typeface="Arial"/>
                <a:sym typeface="Arial"/>
              </a:rPr>
              <a:t>Unprompted awareness increased by 26%, being associated with premium quality saw a 117% uplift and 35% claimed to have bought a Brintons product.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 </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SHORTLISTED - Magnetic Spotlight Awards 2019 for Best Content Partnership (&lt;£100k)</a:t>
            </a:r>
            <a:endParaRPr sz="1100" b="1"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“The partnership </a:t>
            </a:r>
            <a:r>
              <a:rPr lang="en-GB" sz="1100">
                <a:latin typeface="Arial"/>
                <a:ea typeface="Arial"/>
                <a:cs typeface="Arial"/>
                <a:sym typeface="Arial"/>
              </a:rPr>
              <a:t>with Future </a:t>
            </a:r>
            <a:r>
              <a:rPr lang="en-GB" sz="1100" dirty="0">
                <a:latin typeface="Arial"/>
                <a:ea typeface="Arial"/>
                <a:cs typeface="Arial"/>
                <a:sym typeface="Arial"/>
              </a:rPr>
              <a:t>delivered over and above what standard display advertising for Brintons would have. Working with the editorial and advertising teams helped bring the Brintons brand narrative to life with the World of Colour story anchored on the key campaign objectives and enabled Brintons to achieve the key campaign KPIs. Tailoring content to each title with a single overarching theme also helped focus Brintons’ range and appeal to the audience in the most inspirational way.”</a:t>
            </a:r>
            <a:endParaRPr sz="1100"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GB" sz="1100" b="1" i="1" dirty="0">
                <a:latin typeface="Arial"/>
                <a:ea typeface="Arial"/>
                <a:cs typeface="Arial"/>
                <a:sym typeface="Arial"/>
              </a:rPr>
              <a:t>Reece Lloyd, Senior Account Executive, </a:t>
            </a:r>
            <a:r>
              <a:rPr lang="en-GB" sz="1100" b="1" i="1" dirty="0" err="1">
                <a:latin typeface="Arial"/>
                <a:ea typeface="Arial"/>
                <a:cs typeface="Arial"/>
                <a:sym typeface="Arial"/>
              </a:rPr>
              <a:t>MediaCom</a:t>
            </a:r>
            <a:endParaRPr lang="en-GB" sz="1100" b="1" i="1"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endParaRPr sz="1100" b="1" i="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The Challenge</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Brintons Carpets, renowned for their quality and heritage, sought to distinguish themselves from competitors focusing on low-quality, mass-produced offerings. Their 2018/2019 "Bring Your Home to Life" campaign aimed to showcase their diverse product range, emphasising multiple colours, patterns, and exclusive designer collections. As Brintons primarily sells through independent retailers without their own stores or transactional website, bolstering brand awareness was crucial to drive consumer engagement and encourage purchases.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Future were challenged to get ABC1 interiors enthusiasts more ‘hands on’ with Brintons through engaging print and digital content to:</a:t>
            </a:r>
            <a:endParaRPr sz="1100" dirty="0">
              <a:latin typeface="Arial"/>
              <a:ea typeface="Arial"/>
              <a:cs typeface="Arial"/>
              <a:sym typeface="Arial"/>
            </a:endParaRPr>
          </a:p>
          <a:p>
            <a:pPr marL="457200" lvl="0" indent="-228600" algn="l" rtl="0">
              <a:lnSpc>
                <a:spcPct val="115000"/>
              </a:lnSpc>
              <a:spcBef>
                <a:spcPts val="1200"/>
              </a:spcBef>
              <a:spcAft>
                <a:spcPts val="0"/>
              </a:spcAft>
              <a:buClr>
                <a:schemeClr val="dk1"/>
              </a:buClr>
              <a:buSzPts val="1100"/>
              <a:buFont typeface="Arial"/>
              <a:buNone/>
            </a:pPr>
            <a:r>
              <a:rPr lang="en-GB" dirty="0">
                <a:latin typeface="Arial"/>
                <a:ea typeface="Arial"/>
                <a:cs typeface="Arial"/>
                <a:sym typeface="Arial"/>
              </a:rPr>
              <a:t>·</a:t>
            </a:r>
            <a:r>
              <a:rPr lang="en-GB" sz="700" dirty="0">
                <a:latin typeface="Times New Roman"/>
                <a:ea typeface="Times New Roman"/>
                <a:cs typeface="Times New Roman"/>
                <a:sym typeface="Times New Roman"/>
              </a:rPr>
              <a:t>         </a:t>
            </a:r>
            <a:r>
              <a:rPr lang="en-GB" sz="1100" dirty="0">
                <a:latin typeface="Arial"/>
                <a:ea typeface="Arial"/>
                <a:cs typeface="Arial"/>
                <a:sym typeface="Arial"/>
              </a:rPr>
              <a:t>Increase consumer brand saliency and engagement</a:t>
            </a:r>
            <a:endParaRPr sz="1100" dirty="0">
              <a:latin typeface="Arial"/>
              <a:ea typeface="Arial"/>
              <a:cs typeface="Arial"/>
              <a:sym typeface="Arial"/>
            </a:endParaRPr>
          </a:p>
          <a:p>
            <a:pPr marL="457200" lvl="0" indent="-228600" algn="l" rtl="0">
              <a:lnSpc>
                <a:spcPct val="115000"/>
              </a:lnSpc>
              <a:spcBef>
                <a:spcPts val="1200"/>
              </a:spcBef>
              <a:spcAft>
                <a:spcPts val="0"/>
              </a:spcAft>
              <a:buClr>
                <a:schemeClr val="dk1"/>
              </a:buClr>
              <a:buSzPts val="1100"/>
              <a:buFont typeface="Arial"/>
              <a:buNone/>
            </a:pPr>
            <a:r>
              <a:rPr lang="en-GB" dirty="0">
                <a:latin typeface="Arial"/>
                <a:ea typeface="Arial"/>
                <a:cs typeface="Arial"/>
                <a:sym typeface="Arial"/>
              </a:rPr>
              <a:t>·</a:t>
            </a:r>
            <a:r>
              <a:rPr lang="en-GB" sz="700" dirty="0">
                <a:latin typeface="Times New Roman"/>
                <a:ea typeface="Times New Roman"/>
                <a:cs typeface="Times New Roman"/>
                <a:sym typeface="Times New Roman"/>
              </a:rPr>
              <a:t>         </a:t>
            </a:r>
            <a:r>
              <a:rPr lang="en-GB" sz="1100" dirty="0">
                <a:latin typeface="Arial"/>
                <a:ea typeface="Arial"/>
                <a:cs typeface="Arial"/>
                <a:sym typeface="Arial"/>
              </a:rPr>
              <a:t>Encourage potential consumers to specifically ask for Brintons by name</a:t>
            </a:r>
            <a:endParaRPr sz="1100" dirty="0">
              <a:latin typeface="Arial"/>
              <a:ea typeface="Arial"/>
              <a:cs typeface="Arial"/>
              <a:sym typeface="Arial"/>
            </a:endParaRPr>
          </a:p>
          <a:p>
            <a:pPr marL="457200" lvl="0" indent="-228600" algn="l" rtl="0">
              <a:lnSpc>
                <a:spcPct val="115000"/>
              </a:lnSpc>
              <a:spcBef>
                <a:spcPts val="1200"/>
              </a:spcBef>
              <a:spcAft>
                <a:spcPts val="0"/>
              </a:spcAft>
              <a:buClr>
                <a:schemeClr val="dk1"/>
              </a:buClr>
              <a:buSzPts val="1100"/>
              <a:buFont typeface="Arial"/>
              <a:buNone/>
            </a:pPr>
            <a:r>
              <a:rPr lang="en-GB" dirty="0">
                <a:latin typeface="Arial"/>
                <a:ea typeface="Arial"/>
                <a:cs typeface="Arial"/>
                <a:sym typeface="Arial"/>
              </a:rPr>
              <a:t>·</a:t>
            </a:r>
            <a:r>
              <a:rPr lang="en-GB" sz="700" dirty="0">
                <a:latin typeface="Times New Roman"/>
                <a:ea typeface="Times New Roman"/>
                <a:cs typeface="Times New Roman"/>
                <a:sym typeface="Times New Roman"/>
              </a:rPr>
              <a:t>         </a:t>
            </a:r>
            <a:r>
              <a:rPr lang="en-GB" sz="1100" dirty="0">
                <a:latin typeface="Arial"/>
                <a:ea typeface="Arial"/>
                <a:cs typeface="Arial"/>
                <a:sym typeface="Arial"/>
              </a:rPr>
              <a:t>Create content that Brintons could share with their retail stockists – and help upsell their often more expensive products</a:t>
            </a:r>
            <a:endParaRPr sz="1100" dirty="0">
              <a:latin typeface="Arial"/>
              <a:ea typeface="Arial"/>
              <a:cs typeface="Arial"/>
              <a:sym typeface="Arial"/>
            </a:endParaRPr>
          </a:p>
          <a:p>
            <a:pPr marL="457200" lvl="0" indent="-22860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a:t>
            </a:r>
            <a:r>
              <a:rPr lang="en-GB" sz="700" dirty="0">
                <a:latin typeface="Times New Roman"/>
                <a:ea typeface="Times New Roman"/>
                <a:cs typeface="Times New Roman"/>
                <a:sym typeface="Times New Roman"/>
              </a:rPr>
              <a:t>         </a:t>
            </a:r>
            <a:r>
              <a:rPr lang="en-GB" sz="1100" dirty="0">
                <a:latin typeface="Arial"/>
                <a:ea typeface="Arial"/>
                <a:cs typeface="Arial"/>
                <a:sym typeface="Arial"/>
              </a:rPr>
              <a:t>Encourage those who visit the Brintons website to request home samples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 </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The Plan/Execution</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To address the challenge, </a:t>
            </a:r>
            <a:r>
              <a:rPr lang="en-GB" sz="1100" dirty="0" err="1">
                <a:latin typeface="Arial"/>
                <a:ea typeface="Arial"/>
                <a:cs typeface="Arial"/>
                <a:sym typeface="Arial"/>
              </a:rPr>
              <a:t>MediaCom</a:t>
            </a:r>
            <a:r>
              <a:rPr lang="en-GB" sz="1100" dirty="0">
                <a:latin typeface="Arial"/>
                <a:ea typeface="Arial"/>
                <a:cs typeface="Arial"/>
                <a:sym typeface="Arial"/>
              </a:rPr>
              <a:t> collaborated with Future's home portfolio editorial teams, covering Ideal Home, </a:t>
            </a:r>
            <a:r>
              <a:rPr lang="en-GB" sz="1100" dirty="0" err="1">
                <a:latin typeface="Arial"/>
                <a:ea typeface="Arial"/>
                <a:cs typeface="Arial"/>
                <a:sym typeface="Arial"/>
              </a:rPr>
              <a:t>Livingetc</a:t>
            </a:r>
            <a:r>
              <a:rPr lang="en-GB" sz="1100" dirty="0">
                <a:latin typeface="Arial"/>
                <a:ea typeface="Arial"/>
                <a:cs typeface="Arial"/>
                <a:sym typeface="Arial"/>
              </a:rPr>
              <a:t>, Homes &amp; Gardens and Woman &amp; Home. The concept of "Brintons World of Colour" was created, serving as a unifying theme across Future's brands. This concept showcased Brintons' extensive range through a stylish and easily digestible colour wheel narrative, appealing to interiors enthusiasts across Future's platforms. Leveraging Future's authority in home and interiors content, the campaign aimed to inspire consumers with luxurious flooring options for their homes.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u="sng" dirty="0">
                <a:latin typeface="Arial"/>
                <a:ea typeface="Arial"/>
                <a:cs typeface="Arial"/>
                <a:sym typeface="Arial"/>
              </a:rPr>
              <a:t>Print:</a:t>
            </a:r>
            <a:endParaRPr sz="1100" u="sng"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dirty="0">
                <a:latin typeface="Arial"/>
                <a:ea typeface="Arial"/>
                <a:cs typeface="Arial"/>
                <a:sym typeface="Arial"/>
              </a:rPr>
              <a:t>4-page bound-in projects were created on premium stock paper, featuring the colour wheel narrative to showcase Brintons' range.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These premium inserts not only enhanced the magazine experience but also served as valuable tools for retailers to upsell Brintons' products.</a:t>
            </a:r>
            <a:endParaRPr sz="1100" dirty="0">
              <a:latin typeface="Arial"/>
              <a:ea typeface="Arial"/>
              <a:cs typeface="Arial"/>
              <a:sym typeface="Arial"/>
            </a:endParaRPr>
          </a:p>
          <a:p>
            <a:pPr marL="0" lvl="0" indent="0" algn="l" rtl="0">
              <a:lnSpc>
                <a:spcPct val="115000"/>
              </a:lnSpc>
              <a:spcBef>
                <a:spcPts val="2400"/>
              </a:spcBef>
              <a:spcAft>
                <a:spcPts val="0"/>
              </a:spcAft>
              <a:buClr>
                <a:schemeClr val="dk1"/>
              </a:buClr>
              <a:buSzPts val="1100"/>
              <a:buFont typeface="Arial"/>
              <a:buNone/>
            </a:pPr>
            <a:r>
              <a:rPr lang="en-GB" sz="1100" u="sng" dirty="0">
                <a:latin typeface="Arial"/>
                <a:ea typeface="Arial"/>
                <a:cs typeface="Arial"/>
                <a:sym typeface="Arial"/>
              </a:rPr>
              <a:t>Digital:</a:t>
            </a:r>
            <a:endParaRPr sz="1100" u="sng"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dirty="0">
                <a:latin typeface="Arial"/>
                <a:ea typeface="Arial"/>
                <a:cs typeface="Arial"/>
                <a:sym typeface="Arial"/>
              </a:rPr>
              <a:t>Bespoke digital content mirrored the print activity, incorporating product mentions and home styling advice.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A highly interactive colour wheel narrative was developed, allowing users to explore Brintons' products in specific colours, driving inspiration.</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Social media integration across Facebook and Instagram amplified editorial endorsements of Brintons' range.</a:t>
            </a:r>
            <a:endParaRPr sz="1100" dirty="0">
              <a:latin typeface="Arial"/>
              <a:ea typeface="Arial"/>
              <a:cs typeface="Arial"/>
              <a:sym typeface="Arial"/>
            </a:endParaRPr>
          </a:p>
          <a:p>
            <a:pPr marL="0" lvl="0" indent="0" algn="l" rtl="0">
              <a:lnSpc>
                <a:spcPct val="115000"/>
              </a:lnSpc>
              <a:spcBef>
                <a:spcPts val="2400"/>
              </a:spcBef>
              <a:spcAft>
                <a:spcPts val="0"/>
              </a:spcAft>
              <a:buClr>
                <a:schemeClr val="dk1"/>
              </a:buClr>
              <a:buSzPts val="1100"/>
              <a:buFont typeface="Arial"/>
              <a:buNone/>
            </a:pPr>
            <a:r>
              <a:rPr lang="en-GB" sz="1100" dirty="0">
                <a:latin typeface="Arial"/>
                <a:ea typeface="Arial"/>
                <a:cs typeface="Arial"/>
                <a:sym typeface="Arial"/>
              </a:rPr>
              <a:t> </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The Results</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Brintons Carpets witnessed significant success in achieving their objectives and overcoming their business challenges through the campaign:</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dirty="0">
                <a:latin typeface="Arial"/>
                <a:ea typeface="Arial"/>
                <a:cs typeface="Arial"/>
                <a:sym typeface="Arial"/>
              </a:rPr>
              <a:t>Brand Saliency - unprompted awareness of Brintons Carpets increased by 26%, enhancing brand recognition and product visibility.</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Brand Perception – users associating Brintons Carpets with premium quality saw a remarkable 117% uplift, while 125% more associated the brand with style, aligning with the client's focus.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Consideration - 85% of those exposed to the campaign said they would consider Brintons when purchasing a carpet.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Action - 92% reported taking action or intending to do so as a result of the campaign, with 74% actively seeking Brintons online and requesting samples.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Purchase - </a:t>
            </a:r>
            <a:r>
              <a:rPr lang="en-GB" sz="1100" dirty="0">
                <a:solidFill>
                  <a:srgbClr val="0D0D0D"/>
                </a:solidFill>
                <a:latin typeface="Arial"/>
                <a:ea typeface="Arial"/>
                <a:cs typeface="Arial"/>
                <a:sym typeface="Arial"/>
              </a:rPr>
              <a:t>35% claimed to have bought a Brintons Carpets product as a result of the campaign.</a:t>
            </a:r>
            <a:endParaRPr sz="1100" dirty="0">
              <a:solidFill>
                <a:srgbClr val="0D0D0D"/>
              </a:solidFill>
              <a:latin typeface="Arial"/>
              <a:ea typeface="Arial"/>
              <a:cs typeface="Arial"/>
              <a:sym typeface="Arial"/>
            </a:endParaRPr>
          </a:p>
          <a:p>
            <a:pPr marL="0" lvl="0" indent="0" algn="l" rtl="0">
              <a:lnSpc>
                <a:spcPct val="115000"/>
              </a:lnSpc>
              <a:spcBef>
                <a:spcPts val="2400"/>
              </a:spcBef>
              <a:spcAft>
                <a:spcPts val="0"/>
              </a:spcAft>
              <a:buClr>
                <a:schemeClr val="dk1"/>
              </a:buClr>
              <a:buSzPts val="1100"/>
              <a:buFont typeface="Arial"/>
              <a:buNone/>
            </a:pPr>
            <a:r>
              <a:rPr lang="en-GB" sz="1100" dirty="0">
                <a:latin typeface="Arial"/>
                <a:ea typeface="Arial"/>
                <a:cs typeface="Arial"/>
                <a:sym typeface="Arial"/>
              </a:rPr>
              <a:t>*All figures are from Future Campaign Effectiveness Research from a sample of 313 respondents (213 unexposed and 100 exposed)</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5"/>
          <p:cNvSpPr>
            <a:spLocks noGrp="1"/>
          </p:cNvSpPr>
          <p:nvPr>
            <p:ph type="pic" idx="2"/>
          </p:nvPr>
        </p:nvSpPr>
        <p:spPr>
          <a:xfrm>
            <a:off x="7383659" y="365125"/>
            <a:ext cx="2161651" cy="1325563"/>
          </a:xfrm>
          <a:prstGeom prst="rect">
            <a:avLst/>
          </a:prstGeom>
          <a:noFill/>
          <a:ln>
            <a:noFill/>
          </a:ln>
        </p:spPr>
      </p:sp>
      <p:sp>
        <p:nvSpPr>
          <p:cNvPr id="16" name="Google Shape;16;p5"/>
          <p:cNvSpPr>
            <a:spLocks noGrp="1"/>
          </p:cNvSpPr>
          <p:nvPr>
            <p:ph type="pic" idx="3"/>
          </p:nvPr>
        </p:nvSpPr>
        <p:spPr>
          <a:xfrm>
            <a:off x="9639823" y="365124"/>
            <a:ext cx="2161651" cy="1325563"/>
          </a:xfrm>
          <a:prstGeom prst="rect">
            <a:avLst/>
          </a:prstGeom>
          <a:noFill/>
          <a:ln>
            <a:noFill/>
          </a:ln>
        </p:spPr>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sz="3600" dirty="0"/>
              <a:t>Brintons Carpets: A World of Colour</a:t>
            </a:r>
            <a:endParaRPr sz="3600" dirty="0"/>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Challenge</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Brintons Carpets, renowned for their quality and heritage,  needed to differentiate themselves from lower priced competitors.  Collaborating with Future, the focus was on increasing brand awareness, prompting consumers to ask for Brintons by name, aiding retail upselling, and encouraging website visitors to request home samples, targeting ABC1 interiors enthusiasts to drive consumer engagement and purchases.</a:t>
            </a:r>
            <a:endParaRPr sz="1100" dirty="0">
              <a:solidFill>
                <a:schemeClr val="dk1"/>
              </a:solidFill>
              <a:latin typeface="Lora"/>
              <a:ea typeface="Lora"/>
              <a:cs typeface="Lora"/>
              <a:sym typeface="Lora"/>
            </a:endParaRP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Execution</a:t>
            </a:r>
            <a:endParaRPr dirty="0"/>
          </a:p>
          <a:p>
            <a:pPr marL="0" lvl="0" indent="0" algn="l" rtl="0">
              <a:lnSpc>
                <a:spcPct val="120000"/>
              </a:lnSpc>
              <a:spcBef>
                <a:spcPts val="600"/>
              </a:spcBef>
              <a:spcAft>
                <a:spcPts val="0"/>
              </a:spcAft>
              <a:buClr>
                <a:schemeClr val="dk1"/>
              </a:buClr>
              <a:buSzPts val="1100"/>
              <a:buNone/>
            </a:pPr>
            <a:r>
              <a:rPr lang="en-GB" sz="1100" dirty="0" err="1">
                <a:solidFill>
                  <a:schemeClr val="dk1"/>
                </a:solidFill>
                <a:latin typeface="Lora"/>
                <a:ea typeface="Lora"/>
                <a:cs typeface="Lora"/>
                <a:sym typeface="Lora"/>
              </a:rPr>
              <a:t>MediaCom</a:t>
            </a:r>
            <a:r>
              <a:rPr lang="en-GB" sz="1100" dirty="0">
                <a:solidFill>
                  <a:schemeClr val="dk1"/>
                </a:solidFill>
                <a:latin typeface="Lora"/>
                <a:ea typeface="Lora"/>
                <a:cs typeface="Lora"/>
                <a:sym typeface="Lora"/>
              </a:rPr>
              <a:t> collaborated with Future's home portfolio editorial teams, covering Ideal Home, </a:t>
            </a:r>
            <a:r>
              <a:rPr lang="en-GB" sz="1100" dirty="0" err="1">
                <a:solidFill>
                  <a:schemeClr val="dk1"/>
                </a:solidFill>
                <a:latin typeface="Lora"/>
                <a:ea typeface="Lora"/>
                <a:cs typeface="Lora"/>
                <a:sym typeface="Lora"/>
              </a:rPr>
              <a:t>Livingetc</a:t>
            </a:r>
            <a:r>
              <a:rPr lang="en-GB" sz="1100" dirty="0">
                <a:solidFill>
                  <a:schemeClr val="dk1"/>
                </a:solidFill>
                <a:latin typeface="Lora"/>
                <a:ea typeface="Lora"/>
                <a:cs typeface="Lora"/>
                <a:sym typeface="Lora"/>
              </a:rPr>
              <a:t>, Homes &amp; Gardens and Woman &amp; Home. The concept of "Brintons World of Colour" was created, serving as a unifying theme across Future's brands. This concept showcased Brintons' extensive range through a stylish and easily digestible colour wheel narrative, appealing to interiors enthusiasts across Future's platforms. The campaign aimed to inspire consumers with luxurious flooring options for their homes.</a:t>
            </a:r>
            <a:endParaRPr sz="1100" dirty="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Results</a:t>
            </a:r>
            <a:endParaRPr dirty="0"/>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Unprompted awareness of Brintons Carpets increased by 26%.</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Users  associating Brintons Carpets with premium quality saw a remarkable 117% uplift, while 125% more associated the brand with style, aligning with the client's focus.</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85% of those exposed to the campaign said they would consider Brintons when purchasing a carpet.</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92% reported taking action or intending to do so as a result of the campaign, with 74% actively seeking Brintons online and requesting samples.</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Purchase - 35% claimed to have bought a Brintons Carpets product as a result of the campaign.</a:t>
            </a:r>
            <a:endParaRPr sz="1100" dirty="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dirty="0">
              <a:solidFill>
                <a:schemeClr val="dk1"/>
              </a:solidFill>
              <a:latin typeface="Lora"/>
              <a:ea typeface="Lora"/>
              <a:cs typeface="Lora"/>
              <a:sym typeface="Lora"/>
            </a:endParaRPr>
          </a:p>
        </p:txBody>
      </p:sp>
      <p:pic>
        <p:nvPicPr>
          <p:cNvPr id="4" name="Picture Placeholder 3">
            <a:extLst>
              <a:ext uri="{FF2B5EF4-FFF2-40B4-BE49-F238E27FC236}">
                <a16:creationId xmlns:a16="http://schemas.microsoft.com/office/drawing/2014/main" id="{3F1A175B-797D-F5C9-E464-0AE920649D77}"/>
              </a:ext>
            </a:extLst>
          </p:cNvPr>
          <p:cNvPicPr>
            <a:picLocks noGrp="1" noChangeAspect="1" noChangeArrowheads="1"/>
          </p:cNvPicPr>
          <p:nvPr>
            <p:ph type="pic" idx="4"/>
          </p:nvPr>
        </p:nvPicPr>
        <p:blipFill>
          <a:blip r:embed="rId3">
            <a:extLst>
              <a:ext uri="{28A0092B-C50C-407E-A947-70E740481C1C}">
                <a14:useLocalDpi xmlns:a14="http://schemas.microsoft.com/office/drawing/2010/main" val="0"/>
              </a:ext>
            </a:extLst>
          </a:blip>
          <a:srcRect l="16091" r="16091"/>
          <a:stretch>
            <a:fillRect/>
          </a:stretch>
        </p:blipFill>
        <p:spPr bwMode="auto">
          <a:xfrm>
            <a:off x="8445500" y="1914525"/>
            <a:ext cx="3355975" cy="3632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a:extLst>
              <a:ext uri="{FF2B5EF4-FFF2-40B4-BE49-F238E27FC236}">
                <a16:creationId xmlns:a16="http://schemas.microsoft.com/office/drawing/2014/main" id="{79FEE163-6871-7CF6-ABAB-C68E00732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3487" y="708430"/>
            <a:ext cx="1480177" cy="2639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71E5C7F-FDA6-3E07-B868-3164C58EBB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7697"/>
          <a:stretch/>
        </p:blipFill>
        <p:spPr bwMode="auto">
          <a:xfrm>
            <a:off x="7952232" y="466844"/>
            <a:ext cx="1603248" cy="747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02747-8DB9-4EE9-BD94-7723350EA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90B21A-D8CF-4C6D-9C5B-F8E025DF0609}">
  <ds:schemaRefs>
    <ds:schemaRef ds:uri="http://schemas.microsoft.com/sharepoint/events"/>
  </ds:schemaRefs>
</ds:datastoreItem>
</file>

<file path=customXml/itemProps3.xml><?xml version="1.0" encoding="utf-8"?>
<ds:datastoreItem xmlns:ds="http://schemas.openxmlformats.org/officeDocument/2006/customXml" ds:itemID="{B91AA51F-5F06-404A-A70D-AF4831A1A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964</Words>
  <Application>Microsoft Office PowerPoint</Application>
  <PresentationFormat>Widescreen</PresentationFormat>
  <Paragraphs>48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Lora</vt:lpstr>
      <vt:lpstr>Times New Roman</vt:lpstr>
      <vt:lpstr>Lora SemiBold</vt:lpstr>
      <vt:lpstr>Lexend Deca SemiBold</vt:lpstr>
      <vt:lpstr>Arial</vt:lpstr>
      <vt:lpstr>Calibri</vt:lpstr>
      <vt:lpstr>Custom Design</vt:lpstr>
      <vt:lpstr>Brintons Carpets: A World of Colour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Brintons Carpets x TI Media</dc:title>
  <dc:creator>Gareth Jones</dc:creator>
  <cp:lastModifiedBy>Gareth Jones</cp:lastModifiedBy>
  <cp:revision>1</cp:revision>
  <dcterms:created xsi:type="dcterms:W3CDTF">2022-07-07T10:16:09Z</dcterms:created>
  <dcterms:modified xsi:type="dcterms:W3CDTF">2024-05-03T15:40:54Z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