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8gdx9QH6U/f0fqot2dYqm6ihm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22857-D6A3-4DC2-B863-E79285564AE4}" v="10" dt="2024-05-03T14:29:06.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3" autoAdjust="0"/>
  </p:normalViewPr>
  <p:slideViewPr>
    <p:cSldViewPr snapToGrid="0">
      <p:cViewPr varScale="1">
        <p:scale>
          <a:sx n="89" d="100"/>
          <a:sy n="89" d="100"/>
        </p:scale>
        <p:origin x="1398" y="96"/>
      </p:cViewPr>
      <p:guideLst/>
    </p:cSldViewPr>
  </p:slideViewPr>
  <p:notesTextViewPr>
    <p:cViewPr>
      <p:scale>
        <a:sx n="1" d="1"/>
        <a:sy n="1" d="1"/>
      </p:scale>
      <p:origin x="0" y="-270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07622857-D6A3-4DC2-B863-E79285564AE4}"/>
    <pc:docChg chg="custSel delSld modSld modMainMaster">
      <pc:chgData name="Gareth Jones" userId="1df24133-20b6-4195-96c6-3f102268981c" providerId="ADAL" clId="{07622857-D6A3-4DC2-B863-E79285564AE4}" dt="2024-05-10T14:38:32.030" v="36" actId="20577"/>
      <pc:docMkLst>
        <pc:docMk/>
      </pc:docMkLst>
      <pc:sldChg chg="del">
        <pc:chgData name="Gareth Jones" userId="1df24133-20b6-4195-96c6-3f102268981c" providerId="ADAL" clId="{07622857-D6A3-4DC2-B863-E79285564AE4}" dt="2024-05-03T14:27:42.409" v="12" actId="47"/>
        <pc:sldMkLst>
          <pc:docMk/>
          <pc:sldMk cId="0" sldId="256"/>
        </pc:sldMkLst>
      </pc:sldChg>
      <pc:sldChg chg="addSp delSp modSp mod modNotesTx">
        <pc:chgData name="Gareth Jones" userId="1df24133-20b6-4195-96c6-3f102268981c" providerId="ADAL" clId="{07622857-D6A3-4DC2-B863-E79285564AE4}" dt="2024-05-10T14:38:32.030" v="36" actId="20577"/>
        <pc:sldMkLst>
          <pc:docMk/>
          <pc:sldMk cId="0" sldId="257"/>
        </pc:sldMkLst>
        <pc:spChg chg="add del mod">
          <ac:chgData name="Gareth Jones" userId="1df24133-20b6-4195-96c6-3f102268981c" providerId="ADAL" clId="{07622857-D6A3-4DC2-B863-E79285564AE4}" dt="2024-04-24T11:29:07.709" v="1" actId="931"/>
          <ac:spMkLst>
            <pc:docMk/>
            <pc:sldMk cId="0" sldId="257"/>
            <ac:spMk id="3" creationId="{8D971382-06B6-81CE-B2A8-78BE77BB6353}"/>
          </ac:spMkLst>
        </pc:spChg>
        <pc:spChg chg="add del mod">
          <ac:chgData name="Gareth Jones" userId="1df24133-20b6-4195-96c6-3f102268981c" providerId="ADAL" clId="{07622857-D6A3-4DC2-B863-E79285564AE4}" dt="2024-05-03T14:28:09.391" v="15" actId="478"/>
          <ac:spMkLst>
            <pc:docMk/>
            <pc:sldMk cId="0" sldId="257"/>
            <ac:spMk id="3" creationId="{DE4F216E-62CC-5643-46B0-6601D83A5235}"/>
          </ac:spMkLst>
        </pc:spChg>
        <pc:spChg chg="add del mod">
          <ac:chgData name="Gareth Jones" userId="1df24133-20b6-4195-96c6-3f102268981c" providerId="ADAL" clId="{07622857-D6A3-4DC2-B863-E79285564AE4}" dt="2024-04-24T11:30:09.387" v="11" actId="478"/>
          <ac:spMkLst>
            <pc:docMk/>
            <pc:sldMk cId="0" sldId="257"/>
            <ac:spMk id="7" creationId="{EE8A15D3-6F57-188F-ACBB-1FA1BA5ACF23}"/>
          </ac:spMkLst>
        </pc:spChg>
        <pc:picChg chg="add mod">
          <ac:chgData name="Gareth Jones" userId="1df24133-20b6-4195-96c6-3f102268981c" providerId="ADAL" clId="{07622857-D6A3-4DC2-B863-E79285564AE4}" dt="2024-05-03T14:29:01.381" v="16"/>
          <ac:picMkLst>
            <pc:docMk/>
            <pc:sldMk cId="0" sldId="257"/>
            <ac:picMk id="4" creationId="{8D958A8C-37EB-91E3-8F8A-175456DEFFDC}"/>
          </ac:picMkLst>
        </pc:picChg>
        <pc:picChg chg="add mod">
          <ac:chgData name="Gareth Jones" userId="1df24133-20b6-4195-96c6-3f102268981c" providerId="ADAL" clId="{07622857-D6A3-4DC2-B863-E79285564AE4}" dt="2024-04-24T11:29:09.314" v="3" actId="962"/>
          <ac:picMkLst>
            <pc:docMk/>
            <pc:sldMk cId="0" sldId="257"/>
            <ac:picMk id="5" creationId="{26079746-2893-A24F-FA99-8AC049B1DE33}"/>
          </ac:picMkLst>
        </pc:picChg>
        <pc:picChg chg="del">
          <ac:chgData name="Gareth Jones" userId="1df24133-20b6-4195-96c6-3f102268981c" providerId="ADAL" clId="{07622857-D6A3-4DC2-B863-E79285564AE4}" dt="2024-05-03T14:27:45.456" v="13" actId="478"/>
          <ac:picMkLst>
            <pc:docMk/>
            <pc:sldMk cId="0" sldId="257"/>
            <ac:picMk id="80" creationId="{00000000-0000-0000-0000-000000000000}"/>
          </ac:picMkLst>
        </pc:picChg>
        <pc:picChg chg="del">
          <ac:chgData name="Gareth Jones" userId="1df24133-20b6-4195-96c6-3f102268981c" providerId="ADAL" clId="{07622857-D6A3-4DC2-B863-E79285564AE4}" dt="2024-04-24T11:30:08.029" v="10" actId="478"/>
          <ac:picMkLst>
            <pc:docMk/>
            <pc:sldMk cId="0" sldId="257"/>
            <ac:picMk id="81" creationId="{00000000-0000-0000-0000-000000000000}"/>
          </ac:picMkLst>
        </pc:picChg>
        <pc:picChg chg="del">
          <ac:chgData name="Gareth Jones" userId="1df24133-20b6-4195-96c6-3f102268981c" providerId="ADAL" clId="{07622857-D6A3-4DC2-B863-E79285564AE4}" dt="2024-04-24T11:28:31.001" v="0" actId="478"/>
          <ac:picMkLst>
            <pc:docMk/>
            <pc:sldMk cId="0" sldId="257"/>
            <ac:picMk id="82" creationId="{00000000-0000-0000-0000-000000000000}"/>
          </ac:picMkLst>
        </pc:picChg>
        <pc:picChg chg="add mod">
          <ac:chgData name="Gareth Jones" userId="1df24133-20b6-4195-96c6-3f102268981c" providerId="ADAL" clId="{07622857-D6A3-4DC2-B863-E79285564AE4}" dt="2024-05-03T14:29:06.483" v="18" actId="1076"/>
          <ac:picMkLst>
            <pc:docMk/>
            <pc:sldMk cId="0" sldId="257"/>
            <ac:picMk id="1026" creationId="{780B2A8C-29A7-68BE-B229-F1C7385E4EBF}"/>
          </ac:picMkLst>
        </pc:picChg>
      </pc:sldChg>
      <pc:sldMasterChg chg="delSldLayout modSldLayout">
        <pc:chgData name="Gareth Jones" userId="1df24133-20b6-4195-96c6-3f102268981c" providerId="ADAL" clId="{07622857-D6A3-4DC2-B863-E79285564AE4}" dt="2024-05-03T14:27:57.746" v="14" actId="478"/>
        <pc:sldMasterMkLst>
          <pc:docMk/>
          <pc:sldMasterMk cId="0" sldId="2147483648"/>
        </pc:sldMasterMkLst>
        <pc:sldLayoutChg chg="del">
          <pc:chgData name="Gareth Jones" userId="1df24133-20b6-4195-96c6-3f102268981c" providerId="ADAL" clId="{07622857-D6A3-4DC2-B863-E79285564AE4}" dt="2024-05-03T14:27:42.409" v="12" actId="47"/>
          <pc:sldLayoutMkLst>
            <pc:docMk/>
            <pc:sldMasterMk cId="0" sldId="2147483648"/>
            <pc:sldLayoutMk cId="0" sldId="2147483649"/>
          </pc:sldLayoutMkLst>
        </pc:sldLayoutChg>
        <pc:sldLayoutChg chg="delSp mod">
          <pc:chgData name="Gareth Jones" userId="1df24133-20b6-4195-96c6-3f102268981c" providerId="ADAL" clId="{07622857-D6A3-4DC2-B863-E79285564AE4}" dt="2024-05-03T14:27:57.746" v="14" actId="478"/>
          <pc:sldLayoutMkLst>
            <pc:docMk/>
            <pc:sldMasterMk cId="0" sldId="2147483648"/>
            <pc:sldLayoutMk cId="0" sldId="2147483650"/>
          </pc:sldLayoutMkLst>
          <pc:spChg chg="del">
            <ac:chgData name="Gareth Jones" userId="1df24133-20b6-4195-96c6-3f102268981c" providerId="ADAL" clId="{07622857-D6A3-4DC2-B863-E79285564AE4}" dt="2024-05-03T14:27:57.746" v="14" actId="478"/>
            <ac:spMkLst>
              <pc:docMk/>
              <pc:sldMasterMk cId="0" sldId="2147483648"/>
              <pc:sldLayoutMk cId="0" sldId="2147483650"/>
              <ac:spMk id="15" creationId="{00000000-0000-0000-0000-000000000000}"/>
            </ac:spMkLst>
          </pc:spChg>
          <pc:spChg chg="del">
            <ac:chgData name="Gareth Jones" userId="1df24133-20b6-4195-96c6-3f102268981c" providerId="ADAL" clId="{07622857-D6A3-4DC2-B863-E79285564AE4}" dt="2024-05-03T14:27:57.746" v="14"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Key Takeaways</a:t>
            </a:r>
            <a:endParaRPr b="1" dirty="0"/>
          </a:p>
          <a:p>
            <a:pPr marL="0" lvl="0" indent="0" algn="l" rtl="0">
              <a:lnSpc>
                <a:spcPct val="100000"/>
              </a:lnSpc>
              <a:spcBef>
                <a:spcPts val="0"/>
              </a:spcBef>
              <a:spcAft>
                <a:spcPts val="0"/>
              </a:spcAft>
              <a:buSzPts val="1400"/>
              <a:buNone/>
            </a:pPr>
            <a:r>
              <a:rPr lang="en-GB" dirty="0"/>
              <a:t>• With category penetration at its lowest for 15 years, Dulux needed to place their brand at the start of the customer journey to increase brand preference.</a:t>
            </a:r>
            <a:endParaRPr dirty="0"/>
          </a:p>
          <a:p>
            <a:pPr marL="0" lvl="0" indent="0" algn="l" rtl="0">
              <a:lnSpc>
                <a:spcPct val="100000"/>
              </a:lnSpc>
              <a:spcBef>
                <a:spcPts val="0"/>
              </a:spcBef>
              <a:spcAft>
                <a:spcPts val="0"/>
              </a:spcAft>
              <a:buSzPts val="1400"/>
              <a:buNone/>
            </a:pPr>
            <a:r>
              <a:rPr lang="en-GB" dirty="0"/>
              <a:t>• The Dulux Colour Picker Tool was integrated within all print and online content of Ideal Home.</a:t>
            </a:r>
            <a:endParaRPr dirty="0"/>
          </a:p>
          <a:p>
            <a:pPr marL="0" lvl="0" indent="0" algn="l" rtl="0">
              <a:lnSpc>
                <a:spcPct val="100000"/>
              </a:lnSpc>
              <a:spcBef>
                <a:spcPts val="0"/>
              </a:spcBef>
              <a:spcAft>
                <a:spcPts val="0"/>
              </a:spcAft>
              <a:buSzPts val="1400"/>
              <a:buNone/>
            </a:pPr>
            <a:r>
              <a:rPr lang="en-GB" dirty="0"/>
              <a:t>• 76% agreed they would be keen to order a paint sample after using the Colour Picker Tool.</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“We believe in the power of colour. We know that consumers love colour too. We wanted to find a way to plant ourselves firmly at the centre of the consumer journey as a brand that brings colour into people’s homes and gets people closer to us and our array of colours.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Ideal Home was a strong platform for us to partner with to deliver on our ambitions to connect with consumers. We’re really excited about the collaboration with Ideal Home and want to continue this strong route to engaging consumers as they embark on their home interiors improvement journeys.”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Rachel Tozer – Marketing Manager Dulux Communications</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The Challenge</a:t>
            </a:r>
            <a:endParaRPr b="1" dirty="0"/>
          </a:p>
          <a:p>
            <a:pPr marL="0" lvl="0" indent="0" algn="l" rtl="0">
              <a:lnSpc>
                <a:spcPct val="100000"/>
              </a:lnSpc>
              <a:spcBef>
                <a:spcPts val="0"/>
              </a:spcBef>
              <a:spcAft>
                <a:spcPts val="0"/>
              </a:spcAft>
              <a:buSzPts val="1400"/>
              <a:buNone/>
            </a:pPr>
            <a:r>
              <a:rPr lang="en-GB" dirty="0"/>
              <a:t>Dulux, a heritage premium brand, had to compete with a growing range of niche competitors and direct to consumer brands, consequently category penetration was the lowest for 15 years. The customer journey for paint often starts online and here a major sticking point and opportunity was identified – that of colour choice. 285k time-poor ‘Reassurance Seekers’ and 750k brand-agnostic households in need of guidance were identified. If Dulux could address this consumer pain point around colour and place their brand at the start of the customer journey, there was an opportunity to increase brand preference.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b="1" dirty="0"/>
              <a:t>The Plan/Execution</a:t>
            </a:r>
            <a:endParaRPr b="1" dirty="0"/>
          </a:p>
          <a:p>
            <a:pPr marL="0" lvl="0" indent="0" algn="l" rtl="0">
              <a:lnSpc>
                <a:spcPct val="100000"/>
              </a:lnSpc>
              <a:spcBef>
                <a:spcPts val="0"/>
              </a:spcBef>
              <a:spcAft>
                <a:spcPts val="0"/>
              </a:spcAft>
              <a:buSzPts val="1400"/>
              <a:buNone/>
            </a:pPr>
            <a:r>
              <a:rPr lang="en-GB" dirty="0"/>
              <a:t>The Dulux Colour Picker Tool was created and integrated across all editorial content of Ideal Home. Readers could use the Tool to discover the colour scheme and match it exactly to the corresponding Dulux shades. They could then explore complimentary colours, save, and share their palettes for later, or purchase a tester pot there and then. They were also encouraged to use the Dulux Visualiser Tool to bring their chosen colours to life in their own homes. Online articles and the brand’s social platforms amplified the activity, providing inspiration for the Reassurance Seekers in a moment of down time.</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Results</a:t>
            </a:r>
            <a:endParaRPr b="1" dirty="0"/>
          </a:p>
          <a:p>
            <a:pPr marL="0" lvl="0" indent="0" algn="l" rtl="0">
              <a:lnSpc>
                <a:spcPct val="100000"/>
              </a:lnSpc>
              <a:spcBef>
                <a:spcPts val="0"/>
              </a:spcBef>
              <a:spcAft>
                <a:spcPts val="0"/>
              </a:spcAft>
              <a:buSzPts val="1400"/>
              <a:buNone/>
            </a:pPr>
            <a:r>
              <a:rPr lang="en-GB" dirty="0"/>
              <a:t>The campaign exceeded engagement benchmarks putting Dulux front of mind and resulting in high intention to purchase:</a:t>
            </a:r>
            <a:endParaRPr dirty="0"/>
          </a:p>
          <a:p>
            <a:pPr marL="0" lvl="0" indent="0" algn="l" rtl="0">
              <a:lnSpc>
                <a:spcPct val="100000"/>
              </a:lnSpc>
              <a:spcBef>
                <a:spcPts val="0"/>
              </a:spcBef>
              <a:spcAft>
                <a:spcPts val="0"/>
              </a:spcAft>
              <a:buSzPts val="1400"/>
              <a:buNone/>
            </a:pPr>
            <a:r>
              <a:rPr lang="en-GB" dirty="0"/>
              <a:t>• ‘Dulux is a recognised leader in colour’ increased by 24% by the end of the campaign (42% pre-campaign).</a:t>
            </a:r>
            <a:endParaRPr dirty="0"/>
          </a:p>
          <a:p>
            <a:pPr marL="0" lvl="0" indent="0" algn="l" rtl="0">
              <a:lnSpc>
                <a:spcPct val="100000"/>
              </a:lnSpc>
              <a:spcBef>
                <a:spcPts val="0"/>
              </a:spcBef>
              <a:spcAft>
                <a:spcPts val="0"/>
              </a:spcAft>
              <a:buSzPts val="1400"/>
              <a:buNone/>
            </a:pPr>
            <a:r>
              <a:rPr lang="en-GB" dirty="0"/>
              <a:t>• Ideal Home readers were highly engaged, with an average dwell time of 2:12 (vs. a benchmark of 1:30).</a:t>
            </a:r>
            <a:endParaRPr dirty="0"/>
          </a:p>
          <a:p>
            <a:pPr marL="0" lvl="0" indent="0" algn="l" rtl="0">
              <a:lnSpc>
                <a:spcPct val="100000"/>
              </a:lnSpc>
              <a:spcBef>
                <a:spcPts val="0"/>
              </a:spcBef>
              <a:spcAft>
                <a:spcPts val="0"/>
              </a:spcAft>
              <a:buSzPts val="1400"/>
              <a:buNone/>
            </a:pPr>
            <a:r>
              <a:rPr lang="en-GB" dirty="0"/>
              <a:t>• The Colour Picker Tool achieved 205,675 activations across the campaign.</a:t>
            </a:r>
            <a:endParaRPr dirty="0"/>
          </a:p>
          <a:p>
            <a:pPr marL="0" lvl="0" indent="0" algn="l" rtl="0">
              <a:lnSpc>
                <a:spcPct val="100000"/>
              </a:lnSpc>
              <a:spcBef>
                <a:spcPts val="0"/>
              </a:spcBef>
              <a:spcAft>
                <a:spcPts val="0"/>
              </a:spcAft>
              <a:buSzPts val="1400"/>
              <a:buNone/>
            </a:pPr>
            <a:r>
              <a:rPr lang="en-GB" dirty="0"/>
              <a:t>• 84% of users agreed the Colour Picker Tool made Dulux stand out from other brands.</a:t>
            </a:r>
            <a:endParaRPr dirty="0"/>
          </a:p>
          <a:p>
            <a:pPr marL="0" lvl="0" indent="0" algn="l" rtl="0">
              <a:lnSpc>
                <a:spcPct val="100000"/>
              </a:lnSpc>
              <a:spcBef>
                <a:spcPts val="0"/>
              </a:spcBef>
              <a:spcAft>
                <a:spcPts val="0"/>
              </a:spcAft>
              <a:buSzPts val="1400"/>
              <a:buNone/>
            </a:pPr>
            <a:r>
              <a:rPr lang="en-GB" dirty="0"/>
              <a:t>• ‘Dulux is worth paying more for’ increased by 8% by the end of the campaign (38% pre-campaign)</a:t>
            </a:r>
            <a:endParaRPr dirty="0"/>
          </a:p>
          <a:p>
            <a:pPr marL="0" lvl="0" indent="0" algn="l" rtl="0">
              <a:lnSpc>
                <a:spcPct val="100000"/>
              </a:lnSpc>
              <a:spcBef>
                <a:spcPts val="0"/>
              </a:spcBef>
              <a:spcAft>
                <a:spcPts val="0"/>
              </a:spcAft>
              <a:buSzPts val="1400"/>
              <a:buNone/>
            </a:pPr>
            <a:r>
              <a:rPr lang="en-GB" dirty="0"/>
              <a:t>• And the big one – 76% agreed they would be keen to order a paint sample after using the Colour Picker Tool.</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Such was the success of the partnership a second phase is running and the Dulux Colour Picker Tool continues to live on Ideal Home.</a:t>
            </a:r>
            <a:endParaRPr dirty="0"/>
          </a:p>
          <a:p>
            <a:pPr marL="0" lvl="0" indent="0" algn="l" rtl="0">
              <a:lnSpc>
                <a:spcPct val="100000"/>
              </a:lnSpc>
              <a:spcBef>
                <a:spcPts val="0"/>
              </a:spcBef>
              <a:spcAft>
                <a:spcPts val="0"/>
              </a:spcAft>
              <a:buSzPts val="1400"/>
              <a:buNone/>
            </a:pPr>
            <a:endParaRPr dirty="0"/>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Dulux: Dulux Colour Picker</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Dulux, a heritage premium brand, had to compete with a growing range of niche competitors and direct to consumer brands, consequently category penetration was the lowest for 15 years. The customer journey for paint often starts online and colour choice was identified as a major sticking point.. 285k time-poor ‘Reassurance Seekers’ and 750k brand-agnostic households in need of guidance were identified. If Dulux could address this consumer pain point and place their brand at the start of the customer journey, there was an opportunity to increase brand preference.</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The Dulux Colour Picker Tool was created and integrated across all editorial content of Ideal Home. Readers could use the Tool to discover the colour scheme and match it exactly to the corresponding Dulux shades. They could then explore complimentary colours, save their palettes for later, or purchase a tester pot. The Dulux Visualiser Tool brought their chosen colours to life in their own homes. Online articles and the brand’s social platforms amplified the activity, providing inspiration for the Reassurance Seekers in a moment of down time.</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 Colour Picker Tool achieved 205,675 activations across the campaign.</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84% of users agreed the Colour Picker Tool made Dulux stand out from other brands.</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‘Dulux is worth paying more for’ increased by 8% by the end of the campaign (38% pre-campaign).</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76% agreed they would be keen to order a paint sample after using the Colour Picker Tool.</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5" name="Picture Placeholder 4" descr="A screenshot of a website&#10;&#10;Description automatically generated">
            <a:extLst>
              <a:ext uri="{FF2B5EF4-FFF2-40B4-BE49-F238E27FC236}">
                <a16:creationId xmlns:a16="http://schemas.microsoft.com/office/drawing/2014/main" id="{26079746-2893-A24F-FA99-8AC049B1DE33}"/>
              </a:ext>
            </a:extLst>
          </p:cNvPr>
          <p:cNvPicPr>
            <a:picLocks noGrp="1" noChangeAspect="1"/>
          </p:cNvPicPr>
          <p:nvPr>
            <p:ph type="pic" idx="4"/>
          </p:nvPr>
        </p:nvPicPr>
        <p:blipFill>
          <a:blip r:embed="rId3"/>
          <a:srcRect l="7374" r="7374"/>
          <a:stretch>
            <a:fillRect/>
          </a:stretch>
        </p:blipFill>
        <p:spPr/>
      </p:pic>
      <p:pic>
        <p:nvPicPr>
          <p:cNvPr id="1026" name="Picture 2" descr="Dulux | Logopedia | Fandom">
            <a:extLst>
              <a:ext uri="{FF2B5EF4-FFF2-40B4-BE49-F238E27FC236}">
                <a16:creationId xmlns:a16="http://schemas.microsoft.com/office/drawing/2014/main" id="{780B2A8C-29A7-68BE-B229-F1C7385E4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3367" y="466844"/>
            <a:ext cx="1471225" cy="7095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D958A8C-37EB-91E3-8F8A-175456DEFF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697"/>
          <a:stretch/>
        </p:blipFill>
        <p:spPr bwMode="auto">
          <a:xfrm>
            <a:off x="7952232" y="466844"/>
            <a:ext cx="1603248" cy="747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CBA6B93-BDAF-4886-B120-2FB3A59D7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F56E96-BACB-4CDA-BDCA-7FFD5D8381F6}">
  <ds:schemaRefs>
    <ds:schemaRef ds:uri="http://schemas.microsoft.com/sharepoint/v3/contenttype/forms"/>
  </ds:schemaRefs>
</ds:datastoreItem>
</file>

<file path=customXml/itemProps3.xml><?xml version="1.0" encoding="utf-8"?>
<ds:datastoreItem xmlns:ds="http://schemas.openxmlformats.org/officeDocument/2006/customXml" ds:itemID="{E08FC0A7-8BF4-46CB-B87A-1D206AA3C1F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TotalTime>
  <Words>845</Words>
  <Application>Microsoft Office PowerPoint</Application>
  <PresentationFormat>Widescreen</PresentationFormat>
  <Paragraphs>37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Lexend Deca SemiBold</vt:lpstr>
      <vt:lpstr>Lora</vt:lpstr>
      <vt:lpstr>Lora SemiBold</vt:lpstr>
      <vt:lpstr>Custom Design</vt:lpstr>
      <vt:lpstr>Dulux: Dulux Colour Picker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Dulux x Ideal Home</dc:title>
  <dc:creator>Gareth Jones</dc:creator>
  <cp:lastModifiedBy>Gareth Jones</cp:lastModifiedBy>
  <cp:revision>1</cp:revision>
  <dcterms:created xsi:type="dcterms:W3CDTF">2022-07-07T10:16:09Z</dcterms:created>
  <dcterms:modified xsi:type="dcterms:W3CDTF">2024-05-10T14:38:35Z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