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6"/>
  </p:notesMasterIdLst>
  <p:sldIdLst>
    <p:sldId id="257" r:id="rId5"/>
  </p:sldIdLst>
  <p:sldSz cx="12192000" cy="6858000"/>
  <p:notesSz cx="6858000" cy="9144000"/>
  <p:embeddedFontLst>
    <p:embeddedFont>
      <p:font typeface="Lexend Deca SemiBold" pitchFamily="2" charset="0"/>
      <p:regular r:id="rId7"/>
      <p:bold r:id="rId8"/>
    </p:embeddedFont>
    <p:embeddedFont>
      <p:font typeface="Lora" pitchFamily="2" charset="0"/>
      <p:regular r:id="rId9"/>
      <p:bold r:id="rId10"/>
      <p:italic r:id="rId11"/>
      <p:boldItalic r:id="rId12"/>
    </p:embeddedFont>
    <p:embeddedFont>
      <p:font typeface="Lora SemiBold" pitchFamily="2" charset="0"/>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joOloctLur3Yy9HshJyV1T/E1eg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145998-7C2A-408D-BF2F-9CB0C46FACC1}" v="24" dt="2024-05-03T14:24:31.0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1.xml"/><Relationship Id="rId15" Type="http://customschemas.google.com/relationships/presentationmetadata" Target="metadata"/><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font3.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eth Jones" userId="1df24133-20b6-4195-96c6-3f102268981c" providerId="ADAL" clId="{FB145998-7C2A-408D-BF2F-9CB0C46FACC1}"/>
    <pc:docChg chg="custSel delSld modSld">
      <pc:chgData name="Gareth Jones" userId="1df24133-20b6-4195-96c6-3f102268981c" providerId="ADAL" clId="{FB145998-7C2A-408D-BF2F-9CB0C46FACC1}" dt="2024-05-03T14:24:31.048" v="34" actId="1035"/>
      <pc:docMkLst>
        <pc:docMk/>
      </pc:docMkLst>
      <pc:sldChg chg="del">
        <pc:chgData name="Gareth Jones" userId="1df24133-20b6-4195-96c6-3f102268981c" providerId="ADAL" clId="{FB145998-7C2A-408D-BF2F-9CB0C46FACC1}" dt="2024-05-03T14:23:46.241" v="27" actId="47"/>
        <pc:sldMkLst>
          <pc:docMk/>
          <pc:sldMk cId="0" sldId="256"/>
        </pc:sldMkLst>
      </pc:sldChg>
      <pc:sldChg chg="addSp delSp modSp mod">
        <pc:chgData name="Gareth Jones" userId="1df24133-20b6-4195-96c6-3f102268981c" providerId="ADAL" clId="{FB145998-7C2A-408D-BF2F-9CB0C46FACC1}" dt="2024-05-03T14:24:31.048" v="34" actId="1035"/>
        <pc:sldMkLst>
          <pc:docMk/>
          <pc:sldMk cId="0" sldId="257"/>
        </pc:sldMkLst>
        <pc:spChg chg="add del mod">
          <ac:chgData name="Gareth Jones" userId="1df24133-20b6-4195-96c6-3f102268981c" providerId="ADAL" clId="{FB145998-7C2A-408D-BF2F-9CB0C46FACC1}" dt="2024-04-24T11:17:00.864" v="1" actId="931"/>
          <ac:spMkLst>
            <pc:docMk/>
            <pc:sldMk cId="0" sldId="257"/>
            <ac:spMk id="3" creationId="{B2A821B4-5F16-9636-C592-ABAE1086415C}"/>
          </ac:spMkLst>
        </pc:spChg>
        <pc:spChg chg="add del mod">
          <ac:chgData name="Gareth Jones" userId="1df24133-20b6-4195-96c6-3f102268981c" providerId="ADAL" clId="{FB145998-7C2A-408D-BF2F-9CB0C46FACC1}" dt="2024-04-24T11:17:10.553" v="5" actId="931"/>
          <ac:spMkLst>
            <pc:docMk/>
            <pc:sldMk cId="0" sldId="257"/>
            <ac:spMk id="7" creationId="{55F986AC-7385-C90B-7877-F24C4C6E6942}"/>
          </ac:spMkLst>
        </pc:spChg>
        <pc:spChg chg="add del mod">
          <ac:chgData name="Gareth Jones" userId="1df24133-20b6-4195-96c6-3f102268981c" providerId="ADAL" clId="{FB145998-7C2A-408D-BF2F-9CB0C46FACC1}" dt="2024-04-24T11:18:38.568" v="10" actId="478"/>
          <ac:spMkLst>
            <pc:docMk/>
            <pc:sldMk cId="0" sldId="257"/>
            <ac:spMk id="12" creationId="{98CAF9B3-5FC6-03CC-BD17-E7CF8799A46F}"/>
          </ac:spMkLst>
        </pc:spChg>
        <pc:spChg chg="add del mod">
          <ac:chgData name="Gareth Jones" userId="1df24133-20b6-4195-96c6-3f102268981c" providerId="ADAL" clId="{FB145998-7C2A-408D-BF2F-9CB0C46FACC1}" dt="2024-04-24T11:19:40.470" v="18" actId="478"/>
          <ac:spMkLst>
            <pc:docMk/>
            <pc:sldMk cId="0" sldId="257"/>
            <ac:spMk id="15" creationId="{4FC2821F-786E-4B2B-8D88-C597E3539BE8}"/>
          </ac:spMkLst>
        </pc:spChg>
        <pc:picChg chg="add mod">
          <ac:chgData name="Gareth Jones" userId="1df24133-20b6-4195-96c6-3f102268981c" providerId="ADAL" clId="{FB145998-7C2A-408D-BF2F-9CB0C46FACC1}" dt="2024-05-03T14:24:01.789" v="29"/>
          <ac:picMkLst>
            <pc:docMk/>
            <pc:sldMk cId="0" sldId="257"/>
            <ac:picMk id="2" creationId="{33D75ADD-DD37-1B87-E705-3D3F83B71498}"/>
          </ac:picMkLst>
        </pc:picChg>
        <pc:picChg chg="add del mod">
          <ac:chgData name="Gareth Jones" userId="1df24133-20b6-4195-96c6-3f102268981c" providerId="ADAL" clId="{FB145998-7C2A-408D-BF2F-9CB0C46FACC1}" dt="2024-04-24T11:17:04.456" v="4" actId="478"/>
          <ac:picMkLst>
            <pc:docMk/>
            <pc:sldMk cId="0" sldId="257"/>
            <ac:picMk id="5" creationId="{C2BD9EC9-4577-BBEE-AB8B-2C00D71B059B}"/>
          </ac:picMkLst>
        </pc:picChg>
        <pc:picChg chg="add mod">
          <ac:chgData name="Gareth Jones" userId="1df24133-20b6-4195-96c6-3f102268981c" providerId="ADAL" clId="{FB145998-7C2A-408D-BF2F-9CB0C46FACC1}" dt="2024-04-24T11:17:11.440" v="7" actId="962"/>
          <ac:picMkLst>
            <pc:docMk/>
            <pc:sldMk cId="0" sldId="257"/>
            <ac:picMk id="9" creationId="{CEAE0BBD-256C-7FC9-1F6E-58D11AF9BC24}"/>
          </ac:picMkLst>
        </pc:picChg>
        <pc:picChg chg="add del mod">
          <ac:chgData name="Gareth Jones" userId="1df24133-20b6-4195-96c6-3f102268981c" providerId="ADAL" clId="{FB145998-7C2A-408D-BF2F-9CB0C46FACC1}" dt="2024-05-03T14:23:53.785" v="28" actId="478"/>
          <ac:picMkLst>
            <pc:docMk/>
            <pc:sldMk cId="0" sldId="257"/>
            <ac:picMk id="10" creationId="{7772C4BF-A40B-4C07-3528-6E1FAB37F8E7}"/>
          </ac:picMkLst>
        </pc:picChg>
        <pc:picChg chg="add mod">
          <ac:chgData name="Gareth Jones" userId="1df24133-20b6-4195-96c6-3f102268981c" providerId="ADAL" clId="{FB145998-7C2A-408D-BF2F-9CB0C46FACC1}" dt="2024-05-03T14:24:31.048" v="34" actId="1035"/>
          <ac:picMkLst>
            <pc:docMk/>
            <pc:sldMk cId="0" sldId="257"/>
            <ac:picMk id="13" creationId="{3B13A56F-E269-D62C-E2EB-4B5337B35252}"/>
          </ac:picMkLst>
        </pc:picChg>
        <pc:picChg chg="del">
          <ac:chgData name="Gareth Jones" userId="1df24133-20b6-4195-96c6-3f102268981c" providerId="ADAL" clId="{FB145998-7C2A-408D-BF2F-9CB0C46FACC1}" dt="2024-04-24T11:18:37.351" v="9" actId="478"/>
          <ac:picMkLst>
            <pc:docMk/>
            <pc:sldMk cId="0" sldId="257"/>
            <ac:picMk id="80" creationId="{00000000-0000-0000-0000-000000000000}"/>
          </ac:picMkLst>
        </pc:picChg>
        <pc:picChg chg="del">
          <ac:chgData name="Gareth Jones" userId="1df24133-20b6-4195-96c6-3f102268981c" providerId="ADAL" clId="{FB145998-7C2A-408D-BF2F-9CB0C46FACC1}" dt="2024-04-24T11:19:39.411" v="17" actId="478"/>
          <ac:picMkLst>
            <pc:docMk/>
            <pc:sldMk cId="0" sldId="257"/>
            <ac:picMk id="81" creationId="{00000000-0000-0000-0000-000000000000}"/>
          </ac:picMkLst>
        </pc:picChg>
        <pc:picChg chg="del">
          <ac:chgData name="Gareth Jones" userId="1df24133-20b6-4195-96c6-3f102268981c" providerId="ADAL" clId="{FB145998-7C2A-408D-BF2F-9CB0C46FACC1}" dt="2024-04-24T11:16:13.518" v="0" actId="478"/>
          <ac:picMkLst>
            <pc:docMk/>
            <pc:sldMk cId="0" sldId="257"/>
            <ac:picMk id="82" creationId="{00000000-0000-0000-0000-000000000000}"/>
          </ac:picMkLst>
        </pc:picChg>
        <pc:picChg chg="add del mod">
          <ac:chgData name="Gareth Jones" userId="1df24133-20b6-4195-96c6-3f102268981c" providerId="ADAL" clId="{FB145998-7C2A-408D-BF2F-9CB0C46FACC1}" dt="2024-04-24T11:19:15.622" v="15" actId="21"/>
          <ac:picMkLst>
            <pc:docMk/>
            <pc:sldMk cId="0" sldId="257"/>
            <ac:picMk id="1026" creationId="{3B13A56F-E269-D62C-E2EB-4B5337B35252}"/>
          </ac:picMkLst>
        </pc:picChg>
      </pc:sldChg>
      <pc:sldMasterChg chg="delSldLayout">
        <pc:chgData name="Gareth Jones" userId="1df24133-20b6-4195-96c6-3f102268981c" providerId="ADAL" clId="{FB145998-7C2A-408D-BF2F-9CB0C46FACC1}" dt="2024-05-03T14:23:46.241" v="27" actId="47"/>
        <pc:sldMasterMkLst>
          <pc:docMk/>
          <pc:sldMasterMk cId="0" sldId="2147483648"/>
        </pc:sldMasterMkLst>
        <pc:sldLayoutChg chg="del">
          <pc:chgData name="Gareth Jones" userId="1df24133-20b6-4195-96c6-3f102268981c" providerId="ADAL" clId="{FB145998-7C2A-408D-BF2F-9CB0C46FACC1}" dt="2024-05-03T14:23:46.241" v="27" actId="47"/>
          <pc:sldLayoutMkLst>
            <pc:docMk/>
            <pc:sldMasterMk cId="0" sldId="2147483648"/>
            <pc:sldLayoutMk cId="0" sldId="214748364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381000" lvl="0" indent="0" algn="l" rtl="0">
              <a:lnSpc>
                <a:spcPct val="115000"/>
              </a:lnSpc>
              <a:spcBef>
                <a:spcPts val="1200"/>
              </a:spcBef>
              <a:spcAft>
                <a:spcPts val="0"/>
              </a:spcAft>
              <a:buClr>
                <a:schemeClr val="dk1"/>
              </a:buClr>
              <a:buSzPts val="1100"/>
              <a:buFont typeface="Arial"/>
              <a:buNone/>
            </a:pPr>
            <a:r>
              <a:rPr lang="en-GB" sz="1100" b="1">
                <a:latin typeface="Arial"/>
                <a:ea typeface="Arial"/>
                <a:cs typeface="Arial"/>
                <a:sym typeface="Arial"/>
              </a:rPr>
              <a:t>Key Takeaways</a:t>
            </a:r>
            <a:endParaRPr sz="1100" b="1">
              <a:latin typeface="Arial"/>
              <a:ea typeface="Arial"/>
              <a:cs typeface="Arial"/>
              <a:sym typeface="Arial"/>
            </a:endParaRPr>
          </a:p>
          <a:p>
            <a:pPr marL="457200" marR="381000" lvl="0" indent="-298450" algn="l" rtl="0">
              <a:lnSpc>
                <a:spcPct val="115000"/>
              </a:lnSpc>
              <a:spcBef>
                <a:spcPts val="1200"/>
              </a:spcBef>
              <a:spcAft>
                <a:spcPts val="0"/>
              </a:spcAft>
              <a:buClr>
                <a:schemeClr val="dk1"/>
              </a:buClr>
              <a:buSzPts val="1100"/>
              <a:buChar char="●"/>
            </a:pPr>
            <a:r>
              <a:rPr lang="en-GB" sz="1100">
                <a:latin typeface="Arial"/>
                <a:ea typeface="Arial"/>
                <a:cs typeface="Arial"/>
                <a:sym typeface="Arial"/>
              </a:rPr>
              <a:t>The Department of Education was keen to drive more people to consider a teaching career.</a:t>
            </a:r>
            <a:endParaRPr sz="1100">
              <a:latin typeface="Arial"/>
              <a:ea typeface="Arial"/>
              <a:cs typeface="Arial"/>
              <a:sym typeface="Arial"/>
            </a:endParaRPr>
          </a:p>
          <a:p>
            <a:pPr marL="457200" marR="3810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They partnered with Hearst to run a print and digital campaign showcasing how teachers have shaped peoples’ lives.</a:t>
            </a:r>
            <a:endParaRPr sz="1100">
              <a:latin typeface="Arial"/>
              <a:ea typeface="Arial"/>
              <a:cs typeface="Arial"/>
              <a:sym typeface="Arial"/>
            </a:endParaRPr>
          </a:p>
          <a:p>
            <a:pPr marL="457200" marR="3810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27% said that they would consider a career in teaching, while 13% registered at the Get into Teaching website.</a:t>
            </a:r>
            <a:endParaRPr sz="1100">
              <a:latin typeface="Arial"/>
              <a:ea typeface="Arial"/>
              <a:cs typeface="Arial"/>
              <a:sym typeface="Arial"/>
            </a:endParaRPr>
          </a:p>
          <a:p>
            <a:pPr marL="0" marR="38100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"Hearst delivered a holistic, insightful and diverse campaign using a strategic range of channels and publications to reach our target audiences. Outstanding account and project management made for a fun and thorough partnership, whilst passionate editorial helped to deliver engaging and creative content. Hearst used their unique tone of voice to shine a light on a career in teaching and its benefits to their audience, and built consideration of teaching as a career option through regular prompts across the breadth of the campaign. An absolute pleasure of a campaign to work on!"</a:t>
            </a:r>
            <a:endParaRPr sz="1100">
              <a:latin typeface="Arial"/>
              <a:ea typeface="Arial"/>
              <a:cs typeface="Arial"/>
              <a:sym typeface="Arial"/>
            </a:endParaRPr>
          </a:p>
          <a:p>
            <a:pPr marL="0" marR="38100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Louis DaSliva, Partnerships Campaign Manager, Department for Education</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https://vimeo.com/507551846</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b="1">
                <a:latin typeface="Arial"/>
                <a:ea typeface="Arial"/>
                <a:cs typeface="Arial"/>
                <a:sym typeface="Arial"/>
              </a:rPr>
              <a:t>The Challenge</a:t>
            </a:r>
            <a:endParaRPr sz="1100" b="1">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The decision to teach is often littered with barriers that communications can help to overcome, for example 20% of people do not teach due to encountering negative opinions from friends and family. Teachers also have a huge influence on those that are considering a teaching career. The ATL campaign Teaching Shapes Lives’ and the campaign idea of ‘Every Lesson Shapes a Life’ remained an important part of the overall strategy, but the Department for Education were keen to drive increased relevance and positivity, translating desire to teach into action, pulling people through to registration.</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b="1">
                <a:latin typeface="Arial"/>
                <a:ea typeface="Arial"/>
                <a:cs typeface="Arial"/>
                <a:sym typeface="Arial"/>
              </a:rPr>
              <a:t>The Plan/Execution</a:t>
            </a:r>
            <a:endParaRPr sz="1100" b="1">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Hearst's ‘Real Influencer Network’ was designed to reach an audience who saw work not just as a means of income but as a source of purpose and meaning. The campaign was brought to life through tailored executions in Cosmopolitan, ELLE, Digital Spy, Men’s Health and Red across three themes:</a:t>
            </a:r>
            <a:endParaRPr sz="1100">
              <a:latin typeface="Arial"/>
              <a:ea typeface="Arial"/>
              <a:cs typeface="Arial"/>
              <a:sym typeface="Arial"/>
            </a:endParaRPr>
          </a:p>
          <a:p>
            <a:pPr marL="914400" lvl="0" indent="-298450" algn="l" rtl="0">
              <a:lnSpc>
                <a:spcPct val="115000"/>
              </a:lnSpc>
              <a:spcBef>
                <a:spcPts val="1200"/>
              </a:spcBef>
              <a:spcAft>
                <a:spcPts val="0"/>
              </a:spcAft>
              <a:buClr>
                <a:schemeClr val="dk1"/>
              </a:buClr>
              <a:buSzPts val="1100"/>
              <a:buChar char="●"/>
            </a:pPr>
            <a:r>
              <a:rPr lang="en-GB" sz="1100">
                <a:latin typeface="Arial"/>
                <a:ea typeface="Arial"/>
                <a:cs typeface="Arial"/>
                <a:sym typeface="Arial"/>
              </a:rPr>
              <a:t>Back to school - showcasing the true influence and creativity of teachers in real environments</a:t>
            </a:r>
            <a:endParaRPr sz="1100">
              <a:latin typeface="Arial"/>
              <a:ea typeface="Arial"/>
              <a:cs typeface="Arial"/>
              <a:sym typeface="Arial"/>
            </a:endParaRPr>
          </a:p>
          <a:p>
            <a:pPr marL="9144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The teacher who… - building on the emotional connection readers have with Editors to reveal how teachers have shaped their success.</a:t>
            </a:r>
            <a:endParaRPr sz="1100">
              <a:latin typeface="Arial"/>
              <a:ea typeface="Arial"/>
              <a:cs typeface="Arial"/>
              <a:sym typeface="Arial"/>
            </a:endParaRPr>
          </a:p>
          <a:p>
            <a:pPr marL="9144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Why I teach… prove that we all have something to offer teaching and how teachers made the switch and the impact it has made on their lives.</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The ‘Back to School’ content strand was led by celebrity influencer videos across Cosmo (Maya Jama), ELLE (Clara Amfo), Men’s Health (Gareth Thomas) and Digital Spy (Naomie Ackie). The videos were distributed socially, built for IGTV and supported by an interview with the celebrity in article format.</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Print activity featured a thank you letter series from the Editors to their teachers, as well as interviews with inspirational teachers. Print advertorials were placed within the magazine career sections for maximum impact and engagement. Socially led video content supported the print features. The campaign activity had to be paused due to Covid-19, but was adapted and restarted.</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b="1">
                <a:latin typeface="Arial"/>
                <a:ea typeface="Arial"/>
                <a:cs typeface="Arial"/>
                <a:sym typeface="Arial"/>
              </a:rPr>
              <a:t>Results</a:t>
            </a:r>
            <a:endParaRPr sz="1100" b="1">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Post-campaign research showed:</a:t>
            </a:r>
            <a:endParaRPr sz="1100">
              <a:latin typeface="Arial"/>
              <a:ea typeface="Arial"/>
              <a:cs typeface="Arial"/>
              <a:sym typeface="Arial"/>
            </a:endParaRPr>
          </a:p>
          <a:p>
            <a:pPr marL="914400" lvl="0" indent="-298450" algn="l" rtl="0">
              <a:lnSpc>
                <a:spcPct val="115000"/>
              </a:lnSpc>
              <a:spcBef>
                <a:spcPts val="1200"/>
              </a:spcBef>
              <a:spcAft>
                <a:spcPts val="0"/>
              </a:spcAft>
              <a:buClr>
                <a:schemeClr val="dk1"/>
              </a:buClr>
              <a:buSzPts val="1100"/>
              <a:buChar char="●"/>
            </a:pPr>
            <a:r>
              <a:rPr lang="en-GB" sz="700">
                <a:latin typeface="Times New Roman"/>
                <a:ea typeface="Times New Roman"/>
                <a:cs typeface="Times New Roman"/>
                <a:sym typeface="Times New Roman"/>
              </a:rPr>
              <a:t> </a:t>
            </a:r>
            <a:r>
              <a:rPr lang="en-GB" sz="1100">
                <a:latin typeface="Arial"/>
                <a:ea typeface="Arial"/>
                <a:cs typeface="Arial"/>
                <a:sym typeface="Arial"/>
              </a:rPr>
              <a:t>51% took a direct action as a result of seeing the campaign – including 13% immediately registering at the Get into Teaching website.</a:t>
            </a:r>
            <a:endParaRPr sz="1100">
              <a:latin typeface="Arial"/>
              <a:ea typeface="Arial"/>
              <a:cs typeface="Arial"/>
              <a:sym typeface="Arial"/>
            </a:endParaRPr>
          </a:p>
          <a:p>
            <a:pPr marL="914400" lvl="0" indent="-298450" algn="l" rtl="0">
              <a:lnSpc>
                <a:spcPct val="115000"/>
              </a:lnSpc>
              <a:spcBef>
                <a:spcPts val="0"/>
              </a:spcBef>
              <a:spcAft>
                <a:spcPts val="0"/>
              </a:spcAft>
              <a:buClr>
                <a:schemeClr val="dk1"/>
              </a:buClr>
              <a:buSzPts val="1100"/>
              <a:buChar char="●"/>
            </a:pPr>
            <a:r>
              <a:rPr lang="en-GB" sz="700">
                <a:latin typeface="Times New Roman"/>
                <a:ea typeface="Times New Roman"/>
                <a:cs typeface="Times New Roman"/>
                <a:sym typeface="Times New Roman"/>
              </a:rPr>
              <a:t> </a:t>
            </a:r>
            <a:r>
              <a:rPr lang="en-GB" sz="1100">
                <a:latin typeface="Arial"/>
                <a:ea typeface="Arial"/>
                <a:cs typeface="Arial"/>
                <a:sym typeface="Arial"/>
              </a:rPr>
              <a:t>5000 clicks to the client’s website from the digital articles.</a:t>
            </a:r>
            <a:endParaRPr sz="1100">
              <a:latin typeface="Arial"/>
              <a:ea typeface="Arial"/>
              <a:cs typeface="Arial"/>
              <a:sym typeface="Arial"/>
            </a:endParaRPr>
          </a:p>
          <a:p>
            <a:pPr marL="9144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27% of all respondents said that they would consider a career in teaching, with a further 24% claiming they ‘might’ consider it.</a:t>
            </a:r>
            <a:endParaRPr sz="1100">
              <a:latin typeface="Arial"/>
              <a:ea typeface="Arial"/>
              <a:cs typeface="Arial"/>
              <a:sym typeface="Arial"/>
            </a:endParaRPr>
          </a:p>
          <a:p>
            <a:pPr marL="914400" lvl="0" indent="-298450" algn="l" rtl="0">
              <a:lnSpc>
                <a:spcPct val="115000"/>
              </a:lnSpc>
              <a:spcBef>
                <a:spcPts val="0"/>
              </a:spcBef>
              <a:spcAft>
                <a:spcPts val="0"/>
              </a:spcAft>
              <a:buClr>
                <a:schemeClr val="dk1"/>
              </a:buClr>
              <a:buSzPts val="1100"/>
              <a:buChar char="●"/>
            </a:pPr>
            <a:r>
              <a:rPr lang="en-GB" sz="700">
                <a:latin typeface="Times New Roman"/>
                <a:ea typeface="Times New Roman"/>
                <a:cs typeface="Times New Roman"/>
                <a:sym typeface="Times New Roman"/>
              </a:rPr>
              <a:t> </a:t>
            </a:r>
            <a:r>
              <a:rPr lang="en-GB" sz="1100">
                <a:latin typeface="Arial"/>
                <a:ea typeface="Arial"/>
                <a:cs typeface="Arial"/>
                <a:sym typeface="Arial"/>
              </a:rPr>
              <a:t>Among 18–34s who recalled the activity, consideration of teaching as a career rose from 31% to 41% and likelihood to recommend to friends or family rose from 28% to 41%.</a:t>
            </a:r>
            <a:endParaRPr sz="1100">
              <a:latin typeface="Arial"/>
              <a:ea typeface="Arial"/>
              <a:cs typeface="Arial"/>
              <a:sym typeface="Arial"/>
            </a:endParaRPr>
          </a:p>
          <a:p>
            <a:pPr marL="0" lvl="0" indent="0" algn="l" rtl="0">
              <a:lnSpc>
                <a:spcPct val="115000"/>
              </a:lnSpc>
              <a:spcBef>
                <a:spcPts val="1200"/>
              </a:spcBef>
              <a:spcAft>
                <a:spcPts val="0"/>
              </a:spcAft>
              <a:buClr>
                <a:schemeClr val="dk1"/>
              </a:buClr>
              <a:buSzPts val="1100"/>
              <a:buFont typeface="Arial"/>
              <a:buNone/>
            </a:pPr>
            <a:r>
              <a:rPr lang="en-GB" sz="1100">
                <a:latin typeface="Arial"/>
                <a:ea typeface="Arial"/>
                <a:cs typeface="Arial"/>
                <a:sym typeface="Arial"/>
              </a:rPr>
              <a:t>Furthermore, the content achieved high levels of engagement:</a:t>
            </a:r>
            <a:endParaRPr sz="1100">
              <a:latin typeface="Arial"/>
              <a:ea typeface="Arial"/>
              <a:cs typeface="Arial"/>
              <a:sym typeface="Arial"/>
            </a:endParaRPr>
          </a:p>
          <a:p>
            <a:pPr marL="914400" lvl="0" indent="-298450" algn="l" rtl="0">
              <a:lnSpc>
                <a:spcPct val="115000"/>
              </a:lnSpc>
              <a:spcBef>
                <a:spcPts val="1200"/>
              </a:spcBef>
              <a:spcAft>
                <a:spcPts val="0"/>
              </a:spcAft>
              <a:buClr>
                <a:schemeClr val="dk1"/>
              </a:buClr>
              <a:buSzPts val="1100"/>
              <a:buChar char="●"/>
            </a:pPr>
            <a:r>
              <a:rPr lang="en-GB" sz="1100">
                <a:latin typeface="Arial"/>
                <a:ea typeface="Arial"/>
                <a:cs typeface="Arial"/>
                <a:sym typeface="Arial"/>
              </a:rPr>
              <a:t>Branded videos achieved a social reach of 2.35M with an average VCR of 20% Vs 12-18% benchmark.</a:t>
            </a:r>
            <a:endParaRPr sz="1100">
              <a:latin typeface="Arial"/>
              <a:ea typeface="Arial"/>
              <a:cs typeface="Arial"/>
              <a:sym typeface="Arial"/>
            </a:endParaRPr>
          </a:p>
          <a:p>
            <a:pPr marL="9144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The Snapchat run of channel activity achieved an average screen time of 2.09 Vs 1.19 benchmark.</a:t>
            </a:r>
            <a:endParaRPr sz="1100">
              <a:latin typeface="Arial"/>
              <a:ea typeface="Arial"/>
              <a:cs typeface="Arial"/>
              <a:sym typeface="Arial"/>
            </a:endParaRPr>
          </a:p>
          <a:p>
            <a:pPr marL="9144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Digital display activity overachieved by 118% against guaranteed ad impressions achieving an average CTR of 0.53% Vs 0.26% benchmark.</a:t>
            </a:r>
            <a:endParaRPr sz="1100">
              <a:latin typeface="Arial"/>
              <a:ea typeface="Arial"/>
              <a:cs typeface="Arial"/>
              <a:sym typeface="Arial"/>
            </a:endParaRPr>
          </a:p>
          <a:p>
            <a:pPr marL="9144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Engagement with the campaign was significant, with over 620 positive comments, over 20,000 positive reactions, 2000 shares and over 4500 saves.</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00000"/>
              </a:lnSpc>
              <a:spcBef>
                <a:spcPts val="0"/>
              </a:spcBef>
              <a:spcAft>
                <a:spcPts val="0"/>
              </a:spcAft>
              <a:buSzPts val="1400"/>
              <a:buNone/>
            </a:pPr>
            <a:endParaRPr/>
          </a:p>
        </p:txBody>
      </p:sp>
      <p:sp>
        <p:nvSpPr>
          <p:cNvPr id="77" name="Google Shape;7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Pale slide">
  <p:cSld name="2_Pale slide">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390524" y="365125"/>
            <a:ext cx="6898622"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5" name="Google Shape;15;p5"/>
          <p:cNvSpPr>
            <a:spLocks noGrp="1"/>
          </p:cNvSpPr>
          <p:nvPr>
            <p:ph type="pic" idx="2"/>
          </p:nvPr>
        </p:nvSpPr>
        <p:spPr>
          <a:xfrm>
            <a:off x="7383659" y="365125"/>
            <a:ext cx="2161651" cy="1325563"/>
          </a:xfrm>
          <a:prstGeom prst="rect">
            <a:avLst/>
          </a:prstGeom>
          <a:noFill/>
          <a:ln>
            <a:noFill/>
          </a:ln>
        </p:spPr>
      </p:sp>
      <p:sp>
        <p:nvSpPr>
          <p:cNvPr id="16" name="Google Shape;16;p5"/>
          <p:cNvSpPr>
            <a:spLocks noGrp="1"/>
          </p:cNvSpPr>
          <p:nvPr>
            <p:ph type="pic" idx="3"/>
          </p:nvPr>
        </p:nvSpPr>
        <p:spPr>
          <a:xfrm>
            <a:off x="9639823" y="365124"/>
            <a:ext cx="2161651" cy="1325563"/>
          </a:xfrm>
          <a:prstGeom prst="rect">
            <a:avLst/>
          </a:prstGeom>
          <a:noFill/>
          <a:ln>
            <a:noFill/>
          </a:ln>
        </p:spPr>
      </p:sp>
      <p:sp>
        <p:nvSpPr>
          <p:cNvPr id="17" name="Google Shape;17;p5"/>
          <p:cNvSpPr>
            <a:spLocks noGrp="1"/>
          </p:cNvSpPr>
          <p:nvPr>
            <p:ph type="pic" idx="4"/>
          </p:nvPr>
        </p:nvSpPr>
        <p:spPr>
          <a:xfrm>
            <a:off x="8445260" y="1915155"/>
            <a:ext cx="3356214" cy="3631630"/>
          </a:xfrm>
          <a:prstGeom prst="rect">
            <a:avLst/>
          </a:prstGeom>
          <a:solidFill>
            <a:schemeClr val="accent2"/>
          </a:solidFill>
          <a:ln>
            <a:noFill/>
          </a:ln>
        </p:spPr>
      </p:sp>
      <p:sp>
        <p:nvSpPr>
          <p:cNvPr id="18" name="Google Shape;18;p5"/>
          <p:cNvSpPr txBox="1">
            <a:spLocks noGrp="1"/>
          </p:cNvSpPr>
          <p:nvPr>
            <p:ph type="body" idx="1"/>
          </p:nvPr>
        </p:nvSpPr>
        <p:spPr>
          <a:xfrm>
            <a:off x="408813" y="1915155"/>
            <a:ext cx="7751775" cy="457692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2"/>
              </a:buClr>
              <a:buSzPts val="1400"/>
              <a:buFont typeface="Arial"/>
              <a:buNone/>
              <a:defRPr sz="1400" b="0" i="0" u="none" strike="noStrike" cap="none">
                <a:solidFill>
                  <a:schemeClr val="dk2"/>
                </a:solidFill>
                <a:latin typeface="Lexend Deca SemiBold"/>
                <a:ea typeface="Lexend Deca SemiBold"/>
                <a:cs typeface="Lexend Deca SemiBold"/>
                <a:sym typeface="Lexend Deca SemiBold"/>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pic>
        <p:nvPicPr>
          <p:cNvPr id="19" name="Google Shape;19;p5" descr="A letter n made of blue dots&#10;&#10;Description automatically generated"/>
          <p:cNvPicPr preferRelativeResize="0"/>
          <p:nvPr/>
        </p:nvPicPr>
        <p:blipFill rotWithShape="1">
          <a:blip r:embed="rId2">
            <a:alphaModFix/>
          </a:blip>
          <a:srcRect/>
          <a:stretch/>
        </p:blipFill>
        <p:spPr>
          <a:xfrm>
            <a:off x="9264681" y="6009390"/>
            <a:ext cx="2282119" cy="286287"/>
          </a:xfrm>
          <a:prstGeom prst="rect">
            <a:avLst/>
          </a:prstGeom>
          <a:noFill/>
          <a:ln>
            <a:noFill/>
          </a:ln>
        </p:spPr>
      </p:pic>
      <p:pic>
        <p:nvPicPr>
          <p:cNvPr id="20" name="Google Shape;20;p5" descr="A black and grey logo&#10;&#10;Description automatically generated"/>
          <p:cNvPicPr preferRelativeResize="0"/>
          <p:nvPr/>
        </p:nvPicPr>
        <p:blipFill rotWithShape="1">
          <a:blip r:embed="rId3">
            <a:alphaModFix/>
          </a:blip>
          <a:srcRect/>
          <a:stretch/>
        </p:blipFill>
        <p:spPr>
          <a:xfrm>
            <a:off x="8579544" y="5760871"/>
            <a:ext cx="473214" cy="80022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ark slide with image">
  <p:cSld name="Dark slide with image">
    <p:bg>
      <p:bgPr>
        <a:solidFill>
          <a:schemeClr val="dk1"/>
        </a:solidFill>
        <a:effectLst/>
      </p:bgPr>
    </p:bg>
    <p:spTree>
      <p:nvGrpSpPr>
        <p:cNvPr id="1" name="Shape 51"/>
        <p:cNvGrpSpPr/>
        <p:nvPr/>
      </p:nvGrpSpPr>
      <p:grpSpPr>
        <a:xfrm>
          <a:off x="0" y="0"/>
          <a:ext cx="0" cy="0"/>
          <a:chOff x="0" y="0"/>
          <a:chExt cx="0" cy="0"/>
        </a:xfrm>
      </p:grpSpPr>
      <p:sp>
        <p:nvSpPr>
          <p:cNvPr id="52" name="Google Shape;52;p14"/>
          <p:cNvSpPr txBox="1">
            <a:spLocks noGrp="1"/>
          </p:cNvSpPr>
          <p:nvPr>
            <p:ph type="body" idx="1"/>
          </p:nvPr>
        </p:nvSpPr>
        <p:spPr>
          <a:xfrm>
            <a:off x="390525" y="1846053"/>
            <a:ext cx="6877049"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Arial"/>
              <a:buChar char="•"/>
              <a:defRPr sz="2400" b="0" i="0" u="none" strike="noStrike" cap="none">
                <a:solidFill>
                  <a:schemeClr val="accent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lt2"/>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lt2"/>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lt2"/>
                </a:solidFill>
                <a:latin typeface="Lora"/>
                <a:ea typeface="Lora"/>
                <a:cs typeface="Lora"/>
                <a:sym typeface="Lora"/>
              </a:defRPr>
            </a:lvl4pPr>
            <a:lvl5pPr marL="2286000" marR="0" lvl="4" indent="-304800" algn="l" rtl="0">
              <a:lnSpc>
                <a:spcPct val="100000"/>
              </a:lnSpc>
              <a:spcBef>
                <a:spcPts val="500"/>
              </a:spcBef>
              <a:spcAft>
                <a:spcPts val="0"/>
              </a:spcAft>
              <a:buClr>
                <a:schemeClr val="lt2"/>
              </a:buClr>
              <a:buSzPts val="1200"/>
              <a:buFont typeface="Arial"/>
              <a:buChar char="•"/>
              <a:defRPr sz="1200" b="0" i="0" u="none" strike="noStrike" cap="none">
                <a:solidFill>
                  <a:schemeClr val="lt2"/>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53" name="Google Shape;53;p14"/>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4" name="Google Shape;54;p14"/>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5" name="Google Shape;55;p14"/>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6" name="Google Shape;56;p14"/>
          <p:cNvSpPr>
            <a:spLocks noGrp="1"/>
          </p:cNvSpPr>
          <p:nvPr>
            <p:ph type="pic" idx="2"/>
          </p:nvPr>
        </p:nvSpPr>
        <p:spPr>
          <a:xfrm>
            <a:off x="7759725" y="1846054"/>
            <a:ext cx="4041750" cy="4705560"/>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ark slide with chart">
  <p:cSld name="Dark slide with chart">
    <p:bg>
      <p:bgPr>
        <a:solidFill>
          <a:schemeClr val="accent5"/>
        </a:solidFill>
        <a:effectLst/>
      </p:bgPr>
    </p:bg>
    <p:spTree>
      <p:nvGrpSpPr>
        <p:cNvPr id="1" name="Shape 57"/>
        <p:cNvGrpSpPr/>
        <p:nvPr/>
      </p:nvGrpSpPr>
      <p:grpSpPr>
        <a:xfrm>
          <a:off x="0" y="0"/>
          <a:ext cx="0" cy="0"/>
          <a:chOff x="0" y="0"/>
          <a:chExt cx="0" cy="0"/>
        </a:xfrm>
      </p:grpSpPr>
      <p:sp>
        <p:nvSpPr>
          <p:cNvPr id="58" name="Google Shape;58;p15"/>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9" name="Google Shape;59;p15"/>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0" name="Google Shape;60;p15"/>
          <p:cNvSpPr>
            <a:spLocks noGrp="1"/>
          </p:cNvSpPr>
          <p:nvPr>
            <p:ph type="chart" idx="2"/>
          </p:nvPr>
        </p:nvSpPr>
        <p:spPr>
          <a:xfrm>
            <a:off x="390525" y="1924050"/>
            <a:ext cx="11410950" cy="436245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lt2"/>
              </a:buClr>
              <a:buSzPts val="2800"/>
              <a:buFont typeface="Arial"/>
              <a:buNone/>
              <a:defRPr sz="2800" b="0" i="0" u="none" strike="noStrike" cap="none">
                <a:solidFill>
                  <a:schemeClr val="lt2"/>
                </a:solidFill>
                <a:latin typeface="Lora"/>
                <a:ea typeface="Lora"/>
                <a:cs typeface="Lora"/>
                <a:sym typeface="Lora"/>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61" name="Google Shape;61;p15"/>
          <p:cNvSpPr txBox="1">
            <a:spLocks noGrp="1"/>
          </p:cNvSpPr>
          <p:nvPr>
            <p:ph type="body" idx="1"/>
          </p:nvPr>
        </p:nvSpPr>
        <p:spPr>
          <a:xfrm>
            <a:off x="7924800" y="6400800"/>
            <a:ext cx="3876675" cy="371475"/>
          </a:xfrm>
          <a:prstGeom prst="rect">
            <a:avLst/>
          </a:prstGeom>
          <a:noFill/>
          <a:ln>
            <a:noFill/>
          </a:ln>
        </p:spPr>
        <p:txBody>
          <a:bodyPr spcFirstLastPara="1" wrap="square" lIns="91425" tIns="45700" rIns="91425" bIns="45700" anchor="ctr" anchorCtr="0">
            <a:noAutofit/>
          </a:bodyPr>
          <a:lstStyle>
            <a:lvl1pPr marL="457200" marR="0" lvl="0" indent="-228600" algn="r" rtl="0">
              <a:lnSpc>
                <a:spcPct val="90000"/>
              </a:lnSpc>
              <a:spcBef>
                <a:spcPts val="1000"/>
              </a:spcBef>
              <a:spcAft>
                <a:spcPts val="0"/>
              </a:spcAft>
              <a:buClr>
                <a:schemeClr val="lt2"/>
              </a:buClr>
              <a:buSzPts val="1200"/>
              <a:buFont typeface="Arial"/>
              <a:buNone/>
              <a:defRPr sz="1200" b="0" i="0" u="none" strike="noStrike" cap="none">
                <a:solidFill>
                  <a:schemeClr val="lt2"/>
                </a:solidFill>
                <a:latin typeface="Lora"/>
                <a:ea typeface="Lora"/>
                <a:cs typeface="Lora"/>
                <a:sym typeface="Lor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Front cover">
  <p:cSld name="1_Front cover">
    <p:bg>
      <p:bgPr>
        <a:solidFill>
          <a:schemeClr val="dk2"/>
        </a:solid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643567" y="2766217"/>
            <a:ext cx="6085935"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2"/>
              </a:buClr>
              <a:buSzPts val="4400"/>
              <a:buFont typeface="Lexend Deca SemiBold"/>
              <a:buNone/>
              <a:defRPr sz="44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23" name="Google Shape;23;p6" descr="A white and black logo&#10;&#10;Description automatically generated"/>
          <p:cNvPicPr preferRelativeResize="0"/>
          <p:nvPr/>
        </p:nvPicPr>
        <p:blipFill rotWithShape="1">
          <a:blip r:embed="rId2">
            <a:alphaModFix/>
          </a:blip>
          <a:srcRect/>
          <a:stretch/>
        </p:blipFill>
        <p:spPr>
          <a:xfrm>
            <a:off x="706338" y="729947"/>
            <a:ext cx="763321" cy="1291927"/>
          </a:xfrm>
          <a:prstGeom prst="rect">
            <a:avLst/>
          </a:prstGeom>
          <a:noFill/>
          <a:ln>
            <a:noFill/>
          </a:ln>
        </p:spPr>
      </p:pic>
      <p:pic>
        <p:nvPicPr>
          <p:cNvPr id="24" name="Google Shape;24;p6" descr="A letter n made of blue dots&#10;&#10;Description automatically generated"/>
          <p:cNvPicPr preferRelativeResize="0"/>
          <p:nvPr/>
        </p:nvPicPr>
        <p:blipFill rotWithShape="1">
          <a:blip r:embed="rId3">
            <a:alphaModFix/>
          </a:blip>
          <a:srcRect/>
          <a:stretch/>
        </p:blipFill>
        <p:spPr>
          <a:xfrm>
            <a:off x="1916133" y="1216389"/>
            <a:ext cx="3093304" cy="38804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vider">
  <p:cSld name="Divider">
    <p:bg>
      <p:bgPr>
        <a:solidFill>
          <a:schemeClr val="accent3"/>
        </a:solidFill>
        <a:effectLst/>
      </p:bgPr>
    </p:bg>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5891842" y="2766218"/>
            <a:ext cx="5323936"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2"/>
              </a:buClr>
              <a:buSzPts val="4400"/>
              <a:buFont typeface="Lexend Deca SemiBold"/>
              <a:buNone/>
              <a:defRPr sz="44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7" name="Google Shape;27;p7"/>
          <p:cNvSpPr>
            <a:spLocks noGrp="1"/>
          </p:cNvSpPr>
          <p:nvPr>
            <p:ph type="pic" idx="2"/>
          </p:nvPr>
        </p:nvSpPr>
        <p:spPr>
          <a:xfrm>
            <a:off x="838200" y="1199130"/>
            <a:ext cx="4210050" cy="4459737"/>
          </a:xfrm>
          <a:prstGeom prst="round1Rect">
            <a:avLst>
              <a:gd name="adj" fmla="val 50000"/>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ale slide">
  <p:cSld name="Pale slide">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0" name="Google Shape;30;p8"/>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Pale slide">
  <p:cSld name="1_Pale slide">
    <p:spTree>
      <p:nvGrpSpPr>
        <p:cNvPr id="1" name="Shape 3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ale slide with image">
  <p:cSld name="Pale slide with image">
    <p:spTree>
      <p:nvGrpSpPr>
        <p:cNvPr id="1" name="Shape 32"/>
        <p:cNvGrpSpPr/>
        <p:nvPr/>
      </p:nvGrpSpPr>
      <p:grpSpPr>
        <a:xfrm>
          <a:off x="0" y="0"/>
          <a:ext cx="0" cy="0"/>
          <a:chOff x="0" y="0"/>
          <a:chExt cx="0" cy="0"/>
        </a:xfrm>
      </p:grpSpPr>
      <p:sp>
        <p:nvSpPr>
          <p:cNvPr id="33" name="Google Shape;33;p10"/>
          <p:cNvSpPr>
            <a:spLocks noGrp="1"/>
          </p:cNvSpPr>
          <p:nvPr>
            <p:ph type="pic" idx="2"/>
          </p:nvPr>
        </p:nvSpPr>
        <p:spPr>
          <a:xfrm>
            <a:off x="7759725" y="1846054"/>
            <a:ext cx="4041750" cy="4705560"/>
          </a:xfrm>
          <a:prstGeom prst="rect">
            <a:avLst/>
          </a:prstGeom>
          <a:noFill/>
          <a:ln>
            <a:noFill/>
          </a:ln>
        </p:spPr>
      </p:sp>
      <p:sp>
        <p:nvSpPr>
          <p:cNvPr id="34" name="Google Shape;34;p10"/>
          <p:cNvSpPr txBox="1">
            <a:spLocks noGrp="1"/>
          </p:cNvSpPr>
          <p:nvPr>
            <p:ph type="body" idx="1"/>
          </p:nvPr>
        </p:nvSpPr>
        <p:spPr>
          <a:xfrm>
            <a:off x="390525" y="1846053"/>
            <a:ext cx="6875488"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Lora SemiBold"/>
              <a:buChar char="•"/>
              <a:defRPr sz="2400" b="0" i="0" u="none" strike="noStrike" cap="none">
                <a:solidFill>
                  <a:schemeClr val="dk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dk1"/>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dk1"/>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dk1"/>
                </a:solidFill>
                <a:latin typeface="Lora"/>
                <a:ea typeface="Lora"/>
                <a:cs typeface="Lora"/>
                <a:sym typeface="Lora"/>
              </a:defRPr>
            </a:lvl4pPr>
            <a:lvl5pPr marL="2286000" marR="0" lvl="4" indent="-304800" algn="l" rtl="0">
              <a:lnSpc>
                <a:spcPct val="100000"/>
              </a:lnSpc>
              <a:spcBef>
                <a:spcPts val="500"/>
              </a:spcBef>
              <a:spcAft>
                <a:spcPts val="0"/>
              </a:spcAft>
              <a:buClr>
                <a:schemeClr val="dk1"/>
              </a:buClr>
              <a:buSzPts val="1200"/>
              <a:buFont typeface="Arial"/>
              <a:buChar char="•"/>
              <a:defRPr sz="12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35" name="Google Shape;35;p10"/>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6" name="Google Shape;36;p10"/>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37" name="Google Shape;37;p10"/>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Pale slide with image">
  <p:cSld name="1_Pale slide with image">
    <p:spTree>
      <p:nvGrpSpPr>
        <p:cNvPr id="1" name="Shape 38"/>
        <p:cNvGrpSpPr/>
        <p:nvPr/>
      </p:nvGrpSpPr>
      <p:grpSpPr>
        <a:xfrm>
          <a:off x="0" y="0"/>
          <a:ext cx="0" cy="0"/>
          <a:chOff x="0" y="0"/>
          <a:chExt cx="0" cy="0"/>
        </a:xfrm>
      </p:grpSpPr>
      <p:sp>
        <p:nvSpPr>
          <p:cNvPr id="39" name="Google Shape;39;p11"/>
          <p:cNvSpPr txBox="1">
            <a:spLocks noGrp="1"/>
          </p:cNvSpPr>
          <p:nvPr>
            <p:ph type="body" idx="1"/>
          </p:nvPr>
        </p:nvSpPr>
        <p:spPr>
          <a:xfrm>
            <a:off x="390525" y="1846053"/>
            <a:ext cx="5705475"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Lora SemiBold"/>
              <a:buChar char="•"/>
              <a:defRPr sz="2400" b="0" i="0" u="none" strike="noStrike" cap="none">
                <a:solidFill>
                  <a:schemeClr val="dk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dk1"/>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dk1"/>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dk1"/>
                </a:solidFill>
                <a:latin typeface="Lora"/>
                <a:ea typeface="Lora"/>
                <a:cs typeface="Lora"/>
                <a:sym typeface="Lora"/>
              </a:defRPr>
            </a:lvl4pPr>
            <a:lvl5pPr marL="2286000" marR="0" lvl="4" indent="-304800" algn="l" rtl="0">
              <a:lnSpc>
                <a:spcPct val="100000"/>
              </a:lnSpc>
              <a:spcBef>
                <a:spcPts val="500"/>
              </a:spcBef>
              <a:spcAft>
                <a:spcPts val="0"/>
              </a:spcAft>
              <a:buClr>
                <a:schemeClr val="dk1"/>
              </a:buClr>
              <a:buSzPts val="1200"/>
              <a:buFont typeface="Arial"/>
              <a:buChar char="•"/>
              <a:defRPr sz="12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40" name="Google Shape;40;p11"/>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1" name="Google Shape;41;p11"/>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42" name="Google Shape;42;p11"/>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ale slide with chart">
  <p:cSld name="Pale slide with chart">
    <p:spTree>
      <p:nvGrpSpPr>
        <p:cNvPr id="1" name="Shape 43"/>
        <p:cNvGrpSpPr/>
        <p:nvPr/>
      </p:nvGrpSpPr>
      <p:grpSpPr>
        <a:xfrm>
          <a:off x="0" y="0"/>
          <a:ext cx="0" cy="0"/>
          <a:chOff x="0" y="0"/>
          <a:chExt cx="0" cy="0"/>
        </a:xfrm>
      </p:grpSpPr>
      <p:sp>
        <p:nvSpPr>
          <p:cNvPr id="44" name="Google Shape;44;p12"/>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5" name="Google Shape;45;p12"/>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46" name="Google Shape;46;p12"/>
          <p:cNvSpPr>
            <a:spLocks noGrp="1"/>
          </p:cNvSpPr>
          <p:nvPr>
            <p:ph type="chart" idx="2"/>
          </p:nvPr>
        </p:nvSpPr>
        <p:spPr>
          <a:xfrm>
            <a:off x="390525" y="1924050"/>
            <a:ext cx="11410950" cy="436245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2800"/>
              <a:buFont typeface="Arial"/>
              <a:buNone/>
              <a:defRPr sz="2800" b="0" i="0" u="none" strike="noStrike" cap="none">
                <a:solidFill>
                  <a:schemeClr val="dk1"/>
                </a:solidFill>
                <a:latin typeface="Lora"/>
                <a:ea typeface="Lora"/>
                <a:cs typeface="Lora"/>
                <a:sym typeface="Lora"/>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47" name="Google Shape;47;p12"/>
          <p:cNvSpPr txBox="1">
            <a:spLocks noGrp="1"/>
          </p:cNvSpPr>
          <p:nvPr>
            <p:ph type="body" idx="1"/>
          </p:nvPr>
        </p:nvSpPr>
        <p:spPr>
          <a:xfrm>
            <a:off x="7924800" y="6400800"/>
            <a:ext cx="3876675" cy="371475"/>
          </a:xfrm>
          <a:prstGeom prst="rect">
            <a:avLst/>
          </a:prstGeom>
          <a:noFill/>
          <a:ln>
            <a:noFill/>
          </a:ln>
        </p:spPr>
        <p:txBody>
          <a:bodyPr spcFirstLastPara="1" wrap="square" lIns="91425" tIns="45700" rIns="91425" bIns="45700" anchor="ctr" anchorCtr="0">
            <a:noAutofit/>
          </a:bodyPr>
          <a:lstStyle>
            <a:lvl1pPr marL="457200" marR="0" lvl="0" indent="-228600" algn="r" rtl="0">
              <a:lnSpc>
                <a:spcPct val="90000"/>
              </a:lnSpc>
              <a:spcBef>
                <a:spcPts val="1000"/>
              </a:spcBef>
              <a:spcAft>
                <a:spcPts val="0"/>
              </a:spcAft>
              <a:buClr>
                <a:schemeClr val="dk1"/>
              </a:buClr>
              <a:buSzPts val="1200"/>
              <a:buFont typeface="Arial"/>
              <a:buNone/>
              <a:defRPr sz="1200" b="0" i="0" u="none" strike="noStrike" cap="none">
                <a:solidFill>
                  <a:schemeClr val="dk1"/>
                </a:solidFill>
                <a:latin typeface="Lora"/>
                <a:ea typeface="Lora"/>
                <a:cs typeface="Lora"/>
                <a:sym typeface="Lor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ark slide">
  <p:cSld name="Dark slide">
    <p:bg>
      <p:bgPr>
        <a:solidFill>
          <a:schemeClr val="accent5"/>
        </a:solidFill>
        <a:effectLst/>
      </p:bgPr>
    </p:bg>
    <p:spTree>
      <p:nvGrpSpPr>
        <p:cNvPr id="1" name="Shape 48"/>
        <p:cNvGrpSpPr/>
        <p:nvPr/>
      </p:nvGrpSpPr>
      <p:grpSpPr>
        <a:xfrm>
          <a:off x="0" y="0"/>
          <a:ext cx="0" cy="0"/>
          <a:chOff x="0" y="0"/>
          <a:chExt cx="0" cy="0"/>
        </a:xfrm>
      </p:grpSpPr>
      <p:sp>
        <p:nvSpPr>
          <p:cNvPr id="49" name="Google Shape;49;p13"/>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0" name="Google Shape;50;p13"/>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
          <p:cNvSpPr txBox="1">
            <a:spLocks noGrp="1"/>
          </p:cNvSpPr>
          <p:nvPr>
            <p:ph type="title"/>
          </p:nvPr>
        </p:nvSpPr>
        <p:spPr>
          <a:xfrm>
            <a:off x="390524" y="365125"/>
            <a:ext cx="6898500" cy="13257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5"/>
              </a:buClr>
              <a:buSzPts val="4000"/>
              <a:buFont typeface="Lexend Deca SemiBold"/>
              <a:buNone/>
            </a:pPr>
            <a:r>
              <a:rPr lang="en-GB" sz="3900"/>
              <a:t>Department for Education: Get into Teaching</a:t>
            </a:r>
            <a:endParaRPr sz="3900"/>
          </a:p>
        </p:txBody>
      </p:sp>
      <p:sp>
        <p:nvSpPr>
          <p:cNvPr id="83" name="Google Shape;83;p2"/>
          <p:cNvSpPr txBox="1">
            <a:spLocks noGrp="1"/>
          </p:cNvSpPr>
          <p:nvPr>
            <p:ph type="body" idx="1"/>
          </p:nvPr>
        </p:nvSpPr>
        <p:spPr>
          <a:xfrm>
            <a:off x="408825" y="1584925"/>
            <a:ext cx="7751700" cy="4907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1600"/>
              <a:buNone/>
            </a:pPr>
            <a:r>
              <a:rPr lang="en-GB" sz="1600" dirty="0">
                <a:solidFill>
                  <a:schemeClr val="dk2"/>
                </a:solidFill>
                <a:latin typeface="Lexend Deca SemiBold"/>
                <a:ea typeface="Lexend Deca SemiBold"/>
                <a:cs typeface="Lexend Deca SemiBold"/>
                <a:sym typeface="Lexend Deca SemiBold"/>
              </a:rPr>
              <a:t>The Challenge</a:t>
            </a:r>
            <a:endParaRPr dirty="0"/>
          </a:p>
          <a:p>
            <a:pPr marL="0" lvl="0" indent="0" algn="l" rtl="0">
              <a:lnSpc>
                <a:spcPct val="120000"/>
              </a:lnSpc>
              <a:spcBef>
                <a:spcPts val="600"/>
              </a:spcBef>
              <a:spcAft>
                <a:spcPts val="0"/>
              </a:spcAft>
              <a:buClr>
                <a:schemeClr val="dk1"/>
              </a:buClr>
              <a:buSzPts val="1100"/>
              <a:buNone/>
            </a:pPr>
            <a:r>
              <a:rPr lang="en-GB" sz="1100" dirty="0">
                <a:solidFill>
                  <a:schemeClr val="dk1"/>
                </a:solidFill>
                <a:latin typeface="Lora"/>
                <a:ea typeface="Lora"/>
                <a:cs typeface="Lora"/>
                <a:sym typeface="Lora"/>
              </a:rPr>
              <a:t>The decision to teach is often littered with barriers that communications can help to overcome. Teachers also have a huge influence on those that are considering a teaching career. The ATL campaign Teaching Shapes Lives’ and the campaign idea of ‘Every Lesson Shapes a Life’ remained an important part of the overall strategy, but the Department for Education were keen to drive increased relevance and positivity, translating desire to teach into action, pulling people through to registration.</a:t>
            </a:r>
            <a:endParaRPr sz="1100" dirty="0"/>
          </a:p>
          <a:p>
            <a:pPr marL="0" lvl="0" indent="0" algn="l" rtl="0">
              <a:lnSpc>
                <a:spcPct val="100000"/>
              </a:lnSpc>
              <a:spcBef>
                <a:spcPts val="1200"/>
              </a:spcBef>
              <a:spcAft>
                <a:spcPts val="0"/>
              </a:spcAft>
              <a:buClr>
                <a:schemeClr val="dk2"/>
              </a:buClr>
              <a:buSzPts val="1600"/>
              <a:buNone/>
            </a:pPr>
            <a:r>
              <a:rPr lang="en-GB" sz="1600" dirty="0">
                <a:solidFill>
                  <a:schemeClr val="dk2"/>
                </a:solidFill>
                <a:latin typeface="Lexend Deca SemiBold"/>
                <a:ea typeface="Lexend Deca SemiBold"/>
                <a:cs typeface="Lexend Deca SemiBold"/>
                <a:sym typeface="Lexend Deca SemiBold"/>
              </a:rPr>
              <a:t>The Execution</a:t>
            </a:r>
            <a:endParaRPr dirty="0"/>
          </a:p>
          <a:p>
            <a:pPr marL="0" lvl="0" indent="0" algn="l" rtl="0">
              <a:lnSpc>
                <a:spcPct val="115000"/>
              </a:lnSpc>
              <a:spcBef>
                <a:spcPts val="1200"/>
              </a:spcBef>
              <a:spcAft>
                <a:spcPts val="0"/>
              </a:spcAft>
              <a:buNone/>
            </a:pPr>
            <a:r>
              <a:rPr lang="en-GB" sz="1100" dirty="0">
                <a:solidFill>
                  <a:schemeClr val="dk1"/>
                </a:solidFill>
                <a:latin typeface="Lora"/>
                <a:ea typeface="Lora"/>
                <a:cs typeface="Lora"/>
                <a:sym typeface="Lora"/>
              </a:rPr>
              <a:t>Hearst's ‘Real Influencer Network’ featured tailored executions in Cosmopolitan, ELLE, Digital Spy, Men’s Health and Red, showcasing the true influence and creativity of teachers. Celebrity influencer videos for each brand were distributed socially, built for IGTV and supported by an interview with the celebrity in article format. Print activity featured a thank you letter series from the Editors to their teachers, as well as interviews with inspirational teachers. Print advertorials were placed within the magazine career sections for maximum impact, supported by socially led video content.</a:t>
            </a:r>
            <a:endParaRPr sz="1100" dirty="0">
              <a:solidFill>
                <a:schemeClr val="dk1"/>
              </a:solidFill>
              <a:latin typeface="Lora"/>
              <a:ea typeface="Lora"/>
              <a:cs typeface="Lora"/>
              <a:sym typeface="Lora"/>
            </a:endParaRPr>
          </a:p>
          <a:p>
            <a:pPr marL="0" lvl="0" indent="0" algn="l" rtl="0">
              <a:lnSpc>
                <a:spcPct val="100000"/>
              </a:lnSpc>
              <a:spcBef>
                <a:spcPts val="1200"/>
              </a:spcBef>
              <a:spcAft>
                <a:spcPts val="0"/>
              </a:spcAft>
              <a:buClr>
                <a:schemeClr val="dk2"/>
              </a:buClr>
              <a:buSzPts val="1600"/>
              <a:buNone/>
            </a:pPr>
            <a:r>
              <a:rPr lang="en-GB" sz="1600" dirty="0">
                <a:solidFill>
                  <a:schemeClr val="dk2"/>
                </a:solidFill>
                <a:latin typeface="Lexend Deca SemiBold"/>
                <a:ea typeface="Lexend Deca SemiBold"/>
                <a:cs typeface="Lexend Deca SemiBold"/>
                <a:sym typeface="Lexend Deca SemiBold"/>
              </a:rPr>
              <a:t>The Results</a:t>
            </a:r>
            <a:endParaRPr dirty="0"/>
          </a:p>
          <a:p>
            <a:pPr marL="171450" lvl="0" indent="-171450" algn="l" rtl="0">
              <a:lnSpc>
                <a:spcPct val="110000"/>
              </a:lnSpc>
              <a:spcBef>
                <a:spcPts val="600"/>
              </a:spcBef>
              <a:spcAft>
                <a:spcPts val="0"/>
              </a:spcAft>
              <a:buClr>
                <a:schemeClr val="dk1"/>
              </a:buClr>
              <a:buSzPts val="1100"/>
              <a:buFont typeface="Arial"/>
              <a:buChar char="•"/>
            </a:pPr>
            <a:r>
              <a:rPr lang="en-GB" sz="1100" dirty="0">
                <a:solidFill>
                  <a:schemeClr val="dk1"/>
                </a:solidFill>
                <a:latin typeface="Lora"/>
                <a:ea typeface="Lora"/>
                <a:cs typeface="Lora"/>
                <a:sym typeface="Lora"/>
              </a:rPr>
              <a:t>51% took a direct action as a result of seeing the campaign – including 13% immediately registering at the Get into Teaching website.</a:t>
            </a:r>
            <a:endParaRPr sz="1100" dirty="0">
              <a:solidFill>
                <a:schemeClr val="dk1"/>
              </a:solidFill>
              <a:latin typeface="Lora"/>
              <a:ea typeface="Lora"/>
              <a:cs typeface="Lora"/>
              <a:sym typeface="Lora"/>
            </a:endParaRPr>
          </a:p>
          <a:p>
            <a:pPr marL="171450" lvl="0" indent="-171450" algn="l" rtl="0">
              <a:lnSpc>
                <a:spcPct val="110000"/>
              </a:lnSpc>
              <a:spcBef>
                <a:spcPts val="600"/>
              </a:spcBef>
              <a:spcAft>
                <a:spcPts val="0"/>
              </a:spcAft>
              <a:buClr>
                <a:schemeClr val="dk1"/>
              </a:buClr>
              <a:buSzPts val="1100"/>
              <a:buFont typeface="Arial"/>
              <a:buChar char="•"/>
            </a:pPr>
            <a:r>
              <a:rPr lang="en-GB" sz="1100" dirty="0">
                <a:solidFill>
                  <a:schemeClr val="dk1"/>
                </a:solidFill>
                <a:latin typeface="Lora"/>
                <a:ea typeface="Lora"/>
                <a:cs typeface="Lora"/>
                <a:sym typeface="Lora"/>
              </a:rPr>
              <a:t>5000 clicks to the client’s website from the digital articles.</a:t>
            </a:r>
            <a:endParaRPr sz="1100" dirty="0">
              <a:solidFill>
                <a:schemeClr val="dk1"/>
              </a:solidFill>
              <a:latin typeface="Lora"/>
              <a:ea typeface="Lora"/>
              <a:cs typeface="Lora"/>
              <a:sym typeface="Lora"/>
            </a:endParaRPr>
          </a:p>
          <a:p>
            <a:pPr marL="171450" lvl="0" indent="-171450" algn="l" rtl="0">
              <a:lnSpc>
                <a:spcPct val="110000"/>
              </a:lnSpc>
              <a:spcBef>
                <a:spcPts val="600"/>
              </a:spcBef>
              <a:spcAft>
                <a:spcPts val="0"/>
              </a:spcAft>
              <a:buClr>
                <a:schemeClr val="dk1"/>
              </a:buClr>
              <a:buSzPts val="1100"/>
              <a:buFont typeface="Arial"/>
              <a:buChar char="•"/>
            </a:pPr>
            <a:r>
              <a:rPr lang="en-GB" sz="1100" dirty="0">
                <a:solidFill>
                  <a:schemeClr val="dk1"/>
                </a:solidFill>
                <a:latin typeface="Lora"/>
                <a:ea typeface="Lora"/>
                <a:cs typeface="Lora"/>
                <a:sym typeface="Lora"/>
              </a:rPr>
              <a:t>27% of all respondents said that they would consider a career in teaching, with a further 24% claiming they ‘might’ consider it.</a:t>
            </a:r>
            <a:endParaRPr sz="1100" dirty="0">
              <a:solidFill>
                <a:schemeClr val="dk1"/>
              </a:solidFill>
              <a:latin typeface="Lora"/>
              <a:ea typeface="Lora"/>
              <a:cs typeface="Lora"/>
              <a:sym typeface="Lora"/>
            </a:endParaRPr>
          </a:p>
          <a:p>
            <a:pPr marL="171450" lvl="0" indent="-171450" algn="l" rtl="0">
              <a:lnSpc>
                <a:spcPct val="110000"/>
              </a:lnSpc>
              <a:spcBef>
                <a:spcPts val="600"/>
              </a:spcBef>
              <a:spcAft>
                <a:spcPts val="0"/>
              </a:spcAft>
              <a:buClr>
                <a:schemeClr val="dk1"/>
              </a:buClr>
              <a:buSzPts val="1100"/>
              <a:buFont typeface="Arial"/>
              <a:buChar char="•"/>
            </a:pPr>
            <a:r>
              <a:rPr lang="en-GB" sz="1100" dirty="0">
                <a:solidFill>
                  <a:schemeClr val="dk1"/>
                </a:solidFill>
                <a:latin typeface="Lora"/>
                <a:ea typeface="Lora"/>
                <a:cs typeface="Lora"/>
                <a:sym typeface="Lora"/>
              </a:rPr>
              <a:t>Among 18–34s who recalled the activity, consideration of teaching as a career rose from 31% to 41%.</a:t>
            </a:r>
            <a:endParaRPr sz="1100" dirty="0">
              <a:solidFill>
                <a:schemeClr val="dk1"/>
              </a:solidFill>
              <a:latin typeface="Lora"/>
              <a:ea typeface="Lora"/>
              <a:cs typeface="Lora"/>
              <a:sym typeface="Lora"/>
            </a:endParaRPr>
          </a:p>
        </p:txBody>
      </p:sp>
      <p:pic>
        <p:nvPicPr>
          <p:cNvPr id="9" name="Picture Placeholder 8" descr="A person in a suit standing in front of a red door&#10;&#10;Description automatically generated">
            <a:extLst>
              <a:ext uri="{FF2B5EF4-FFF2-40B4-BE49-F238E27FC236}">
                <a16:creationId xmlns:a16="http://schemas.microsoft.com/office/drawing/2014/main" id="{CEAE0BBD-256C-7FC9-1F6E-58D11AF9BC24}"/>
              </a:ext>
            </a:extLst>
          </p:cNvPr>
          <p:cNvPicPr>
            <a:picLocks noGrp="1" noChangeAspect="1"/>
          </p:cNvPicPr>
          <p:nvPr>
            <p:ph type="pic" idx="4"/>
          </p:nvPr>
        </p:nvPicPr>
        <p:blipFill>
          <a:blip r:embed="rId3"/>
          <a:srcRect t="19595" b="19595"/>
          <a:stretch>
            <a:fillRect/>
          </a:stretch>
        </p:blipFill>
        <p:spPr/>
      </p:pic>
      <p:pic>
        <p:nvPicPr>
          <p:cNvPr id="13" name="Picture 2" descr="Department for Education - Wikipedia">
            <a:extLst>
              <a:ext uri="{FF2B5EF4-FFF2-40B4-BE49-F238E27FC236}">
                <a16:creationId xmlns:a16="http://schemas.microsoft.com/office/drawing/2014/main" id="{3B13A56F-E269-D62C-E2EB-4B5337B352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92638" y="383414"/>
            <a:ext cx="1261784" cy="74129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Hearst Magazines cashback, discount codes and deals | Easyfundraising">
            <a:extLst>
              <a:ext uri="{FF2B5EF4-FFF2-40B4-BE49-F238E27FC236}">
                <a16:creationId xmlns:a16="http://schemas.microsoft.com/office/drawing/2014/main" id="{33D75ADD-DD37-1B87-E705-3D3F83B714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4261" y="237317"/>
            <a:ext cx="1180003" cy="11800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Custom Design">
  <a:themeElements>
    <a:clrScheme name="PPA">
      <a:dk1>
        <a:srgbClr val="30373F"/>
      </a:dk1>
      <a:lt1>
        <a:srgbClr val="E9E2DB"/>
      </a:lt1>
      <a:dk2>
        <a:srgbClr val="5600E1"/>
      </a:dk2>
      <a:lt2>
        <a:srgbClr val="E9E2DB"/>
      </a:lt2>
      <a:accent1>
        <a:srgbClr val="FF6025"/>
      </a:accent1>
      <a:accent2>
        <a:srgbClr val="FFACB8"/>
      </a:accent2>
      <a:accent3>
        <a:srgbClr val="5600E1"/>
      </a:accent3>
      <a:accent4>
        <a:srgbClr val="E9E2DB"/>
      </a:accent4>
      <a:accent5>
        <a:srgbClr val="30373F"/>
      </a:accent5>
      <a:accent6>
        <a:srgbClr val="FFB59B"/>
      </a:accent6>
      <a:hlink>
        <a:srgbClr val="FF6025"/>
      </a:hlink>
      <a:folHlink>
        <a:srgbClr val="FFACB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BE65FF47A3D046BCC2F23E261C24B6" ma:contentTypeVersion="18" ma:contentTypeDescription="Create a new document." ma:contentTypeScope="" ma:versionID="18624abb6c315a7372c68c3bc6bb4b77">
  <xsd:schema xmlns:xsd="http://www.w3.org/2001/XMLSchema" xmlns:xs="http://www.w3.org/2001/XMLSchema" xmlns:p="http://schemas.microsoft.com/office/2006/metadata/properties" xmlns:ns2="610442a4-1f6f-42f7-b604-54c2340d1bb4" xmlns:ns3="4b6c9c3d-280d-406b-bce5-57a15c848e0d" targetNamespace="http://schemas.microsoft.com/office/2006/metadata/properties" ma:root="true" ma:fieldsID="00f8cdfe99427a68477a82b7f0b4fc9b" ns2:_="" ns3:_="">
    <xsd:import namespace="610442a4-1f6f-42f7-b604-54c2340d1bb4"/>
    <xsd:import namespace="4b6c9c3d-280d-406b-bce5-57a15c848e0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2:SharedWithUsers" minOccurs="0"/>
                <xsd:element ref="ns2:SharedWithDetails"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0442a4-1f6f-42f7-b604-54c2340d1bb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ddbb02e8-69ee-464d-a4d0-892b5893a829}" ma:internalName="TaxCatchAll" ma:showField="CatchAllData" ma:web="610442a4-1f6f-42f7-b604-54c2340d1bb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b6c9c3d-280d-406b-bce5-57a15c848e0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1688b651-f5c6-494b-ad33-e0914d30de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9AF1D8-D659-4CFB-96CC-9BC47A87BA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0442a4-1f6f-42f7-b604-54c2340d1bb4"/>
    <ds:schemaRef ds:uri="4b6c9c3d-280d-406b-bce5-57a15c848e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CB1177-15A2-41BD-AF5A-BD8C5EF4B132}">
  <ds:schemaRefs>
    <ds:schemaRef ds:uri="http://schemas.microsoft.com/sharepoint/events"/>
  </ds:schemaRefs>
</ds:datastoreItem>
</file>

<file path=customXml/itemProps3.xml><?xml version="1.0" encoding="utf-8"?>
<ds:datastoreItem xmlns:ds="http://schemas.openxmlformats.org/officeDocument/2006/customXml" ds:itemID="{CF0F2CCF-C00D-446F-B1EF-69D0D00AA1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1022</Words>
  <Application>Microsoft Office PowerPoint</Application>
  <PresentationFormat>Widescreen</PresentationFormat>
  <Paragraphs>38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Lora</vt:lpstr>
      <vt:lpstr>Times New Roman</vt:lpstr>
      <vt:lpstr>Lora SemiBold</vt:lpstr>
      <vt:lpstr>Lexend Deca SemiBold</vt:lpstr>
      <vt:lpstr>Arial</vt:lpstr>
      <vt:lpstr>Calibri</vt:lpstr>
      <vt:lpstr>Custom Design</vt:lpstr>
      <vt:lpstr>Department for Education: Get into Teaching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for Education x Hearst</dc:title>
  <dc:creator>Gareth Jones</dc:creator>
  <cp:lastModifiedBy>Gareth Jones</cp:lastModifiedBy>
  <cp:revision>1</cp:revision>
  <dcterms:created xsi:type="dcterms:W3CDTF">2022-07-07T10:16:09Z</dcterms:created>
  <dcterms:modified xsi:type="dcterms:W3CDTF">2024-05-03T14:24:34Z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0x010100D7BE65FF47A3D046BCC2F23E261C24B6</vt:lpwstr>
  </property>
  <property fmtid="{D5CDD505-2E9C-101B-9397-08002B2CF9AE}" pid="3" name="MediaServiceImageTags">
    <vt:lpwstr/>
  </property>
  <property fmtid="{D5CDD505-2E9C-101B-9397-08002B2CF9AE}" pid="4" name="_dlc_DocIdItemGuid">
    <vt:lpwstr>63aae766-1199-4016-b7c5-26aa8eba4749</vt:lpwstr>
  </property>
</Properties>
</file>