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6"/>
  </p:notesMasterIdLst>
  <p:sldIdLst>
    <p:sldId id="257" r:id="rId5"/>
  </p:sldIdLst>
  <p:sldSz cx="12192000" cy="6858000"/>
  <p:notesSz cx="6858000" cy="9144000"/>
  <p:embeddedFontLst>
    <p:embeddedFont>
      <p:font typeface="Lexend Deca SemiBold" pitchFamily="2" charset="0"/>
      <p:regular r:id="rId7"/>
      <p:bold r:id="rId8"/>
    </p:embeddedFont>
    <p:embeddedFont>
      <p:font typeface="Lora" pitchFamily="2" charset="0"/>
      <p:regular r:id="rId9"/>
      <p:bold r:id="rId10"/>
      <p:italic r:id="rId11"/>
      <p:boldItalic r:id="rId12"/>
    </p:embeddedFont>
    <p:embeddedFont>
      <p:font typeface="Lora SemiBold" pitchFamily="2" charset="0"/>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J0ctnCReihoWCdJeseGFL//aFL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C4619F-4910-48C5-B1FF-DAD339A33F9E}" v="24" dt="2024-05-03T13:08:23.8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138" autoAdjust="0"/>
  </p:normalViewPr>
  <p:slideViewPr>
    <p:cSldViewPr snapToGrid="0">
      <p:cViewPr varScale="1">
        <p:scale>
          <a:sx n="67" d="100"/>
          <a:sy n="67" d="100"/>
        </p:scale>
        <p:origin x="2238" y="78"/>
      </p:cViewPr>
      <p:guideLst/>
    </p:cSldViewPr>
  </p:slideViewPr>
  <p:notesTextViewPr>
    <p:cViewPr>
      <p:scale>
        <a:sx n="1" d="1"/>
        <a:sy n="1" d="1"/>
      </p:scale>
      <p:origin x="0" y="-144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customschemas.google.com/relationships/presentationmetadata" Target="meta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font3.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eth Jones" userId="1df24133-20b6-4195-96c6-3f102268981c" providerId="ADAL" clId="{B6C4619F-4910-48C5-B1FF-DAD339A33F9E}"/>
    <pc:docChg chg="custSel delSld modSld modMainMaster">
      <pc:chgData name="Gareth Jones" userId="1df24133-20b6-4195-96c6-3f102268981c" providerId="ADAL" clId="{B6C4619F-4910-48C5-B1FF-DAD339A33F9E}" dt="2024-05-03T13:11:04.725" v="49" actId="313"/>
      <pc:docMkLst>
        <pc:docMk/>
      </pc:docMkLst>
      <pc:sldChg chg="del">
        <pc:chgData name="Gareth Jones" userId="1df24133-20b6-4195-96c6-3f102268981c" providerId="ADAL" clId="{B6C4619F-4910-48C5-B1FF-DAD339A33F9E}" dt="2024-05-03T13:08:02.378" v="39" actId="47"/>
        <pc:sldMkLst>
          <pc:docMk/>
          <pc:sldMk cId="0" sldId="256"/>
        </pc:sldMkLst>
      </pc:sldChg>
      <pc:sldChg chg="addSp delSp modSp mod modNotesTx">
        <pc:chgData name="Gareth Jones" userId="1df24133-20b6-4195-96c6-3f102268981c" providerId="ADAL" clId="{B6C4619F-4910-48C5-B1FF-DAD339A33F9E}" dt="2024-05-03T13:11:04.725" v="49" actId="313"/>
        <pc:sldMkLst>
          <pc:docMk/>
          <pc:sldMk cId="0" sldId="257"/>
        </pc:sldMkLst>
        <pc:spChg chg="add del mod">
          <ac:chgData name="Gareth Jones" userId="1df24133-20b6-4195-96c6-3f102268981c" providerId="ADAL" clId="{B6C4619F-4910-48C5-B1FF-DAD339A33F9E}" dt="2024-04-24T10:12:43.527" v="1" actId="931"/>
          <ac:spMkLst>
            <pc:docMk/>
            <pc:sldMk cId="0" sldId="257"/>
            <ac:spMk id="3" creationId="{89D93AB3-4D33-70AE-2493-79BEDF4958CD}"/>
          </ac:spMkLst>
        </pc:spChg>
        <pc:spChg chg="add del mod">
          <ac:chgData name="Gareth Jones" userId="1df24133-20b6-4195-96c6-3f102268981c" providerId="ADAL" clId="{B6C4619F-4910-48C5-B1FF-DAD339A33F9E}" dt="2024-04-24T10:13:25.635" v="5" actId="931"/>
          <ac:spMkLst>
            <pc:docMk/>
            <pc:sldMk cId="0" sldId="257"/>
            <ac:spMk id="7" creationId="{32618655-4086-2EDA-0A14-80FB8F53A9AA}"/>
          </ac:spMkLst>
        </pc:spChg>
        <pc:spChg chg="add del mod">
          <ac:chgData name="Gareth Jones" userId="1df24133-20b6-4195-96c6-3f102268981c" providerId="ADAL" clId="{B6C4619F-4910-48C5-B1FF-DAD339A33F9E}" dt="2024-04-24T10:14:04.404" v="9" actId="931"/>
          <ac:spMkLst>
            <pc:docMk/>
            <pc:sldMk cId="0" sldId="257"/>
            <ac:spMk id="11" creationId="{A7C25B9C-7C6C-892D-1614-1757908A9ABE}"/>
          </ac:spMkLst>
        </pc:spChg>
        <pc:spChg chg="add del mod">
          <ac:chgData name="Gareth Jones" userId="1df24133-20b6-4195-96c6-3f102268981c" providerId="ADAL" clId="{B6C4619F-4910-48C5-B1FF-DAD339A33F9E}" dt="2024-04-24T10:20:14.959" v="22" actId="478"/>
          <ac:spMkLst>
            <pc:docMk/>
            <pc:sldMk cId="0" sldId="257"/>
            <ac:spMk id="15" creationId="{DDFB983C-33A6-20AB-DDAD-8FF4E5C97D3D}"/>
          </ac:spMkLst>
        </pc:spChg>
        <pc:spChg chg="add del mod">
          <ac:chgData name="Gareth Jones" userId="1df24133-20b6-4195-96c6-3f102268981c" providerId="ADAL" clId="{B6C4619F-4910-48C5-B1FF-DAD339A33F9E}" dt="2024-04-24T10:48:14.819" v="32" actId="478"/>
          <ac:spMkLst>
            <pc:docMk/>
            <pc:sldMk cId="0" sldId="257"/>
            <ac:spMk id="17" creationId="{BC7B6960-AB23-FDEB-29F5-354E637CB8C8}"/>
          </ac:spMkLst>
        </pc:spChg>
        <pc:spChg chg="mod">
          <ac:chgData name="Gareth Jones" userId="1df24133-20b6-4195-96c6-3f102268981c" providerId="ADAL" clId="{B6C4619F-4910-48C5-B1FF-DAD339A33F9E}" dt="2024-05-03T13:09:55.321" v="47" actId="20577"/>
          <ac:spMkLst>
            <pc:docMk/>
            <pc:sldMk cId="0" sldId="257"/>
            <ac:spMk id="83" creationId="{00000000-0000-0000-0000-000000000000}"/>
          </ac:spMkLst>
        </pc:spChg>
        <pc:picChg chg="add mod">
          <ac:chgData name="Gareth Jones" userId="1df24133-20b6-4195-96c6-3f102268981c" providerId="ADAL" clId="{B6C4619F-4910-48C5-B1FF-DAD339A33F9E}" dt="2024-05-03T13:08:20.293" v="40"/>
          <ac:picMkLst>
            <pc:docMk/>
            <pc:sldMk cId="0" sldId="257"/>
            <ac:picMk id="2" creationId="{EC5C5F49-0BAA-C694-BAC9-4EE8856CE099}"/>
          </ac:picMkLst>
        </pc:picChg>
        <pc:picChg chg="add del mod">
          <ac:chgData name="Gareth Jones" userId="1df24133-20b6-4195-96c6-3f102268981c" providerId="ADAL" clId="{B6C4619F-4910-48C5-B1FF-DAD339A33F9E}" dt="2024-04-24T10:12:46.862" v="4" actId="478"/>
          <ac:picMkLst>
            <pc:docMk/>
            <pc:sldMk cId="0" sldId="257"/>
            <ac:picMk id="5" creationId="{1B22BB85-181D-F7E4-50E0-E9511764DBA3}"/>
          </ac:picMkLst>
        </pc:picChg>
        <pc:picChg chg="add del mod">
          <ac:chgData name="Gareth Jones" userId="1df24133-20b6-4195-96c6-3f102268981c" providerId="ADAL" clId="{B6C4619F-4910-48C5-B1FF-DAD339A33F9E}" dt="2024-04-24T10:13:28.444" v="8" actId="478"/>
          <ac:picMkLst>
            <pc:docMk/>
            <pc:sldMk cId="0" sldId="257"/>
            <ac:picMk id="9" creationId="{78308A41-0683-F296-68D7-37B96965EC27}"/>
          </ac:picMkLst>
        </pc:picChg>
        <pc:picChg chg="add mod modCrop">
          <ac:chgData name="Gareth Jones" userId="1df24133-20b6-4195-96c6-3f102268981c" providerId="ADAL" clId="{B6C4619F-4910-48C5-B1FF-DAD339A33F9E}" dt="2024-04-24T10:14:32.552" v="14" actId="207"/>
          <ac:picMkLst>
            <pc:docMk/>
            <pc:sldMk cId="0" sldId="257"/>
            <ac:picMk id="13" creationId="{5BB2D8F4-E986-B7E8-56E6-4D59E479FD5D}"/>
          </ac:picMkLst>
        </pc:picChg>
        <pc:picChg chg="del">
          <ac:chgData name="Gareth Jones" userId="1df24133-20b6-4195-96c6-3f102268981c" providerId="ADAL" clId="{B6C4619F-4910-48C5-B1FF-DAD339A33F9E}" dt="2024-04-24T10:20:13.640" v="21" actId="478"/>
          <ac:picMkLst>
            <pc:docMk/>
            <pc:sldMk cId="0" sldId="257"/>
            <ac:picMk id="80" creationId="{00000000-0000-0000-0000-000000000000}"/>
          </ac:picMkLst>
        </pc:picChg>
        <pc:picChg chg="del">
          <ac:chgData name="Gareth Jones" userId="1df24133-20b6-4195-96c6-3f102268981c" providerId="ADAL" clId="{B6C4619F-4910-48C5-B1FF-DAD339A33F9E}" dt="2024-04-24T10:48:13.243" v="31" actId="478"/>
          <ac:picMkLst>
            <pc:docMk/>
            <pc:sldMk cId="0" sldId="257"/>
            <ac:picMk id="81" creationId="{00000000-0000-0000-0000-000000000000}"/>
          </ac:picMkLst>
        </pc:picChg>
        <pc:picChg chg="del">
          <ac:chgData name="Gareth Jones" userId="1df24133-20b6-4195-96c6-3f102268981c" providerId="ADAL" clId="{B6C4619F-4910-48C5-B1FF-DAD339A33F9E}" dt="2024-04-24T10:10:18.139" v="0" actId="478"/>
          <ac:picMkLst>
            <pc:docMk/>
            <pc:sldMk cId="0" sldId="257"/>
            <ac:picMk id="82" creationId="{00000000-0000-0000-0000-000000000000}"/>
          </ac:picMkLst>
        </pc:picChg>
        <pc:picChg chg="add del mod">
          <ac:chgData name="Gareth Jones" userId="1df24133-20b6-4195-96c6-3f102268981c" providerId="ADAL" clId="{B6C4619F-4910-48C5-B1FF-DAD339A33F9E}" dt="2024-05-01T09:50:24.609" v="38" actId="478"/>
          <ac:picMkLst>
            <pc:docMk/>
            <pc:sldMk cId="0" sldId="257"/>
            <ac:picMk id="1026" creationId="{C6C75223-6702-A93C-E1C0-8A1CD491F101}"/>
          </ac:picMkLst>
        </pc:picChg>
        <pc:picChg chg="add mod">
          <ac:chgData name="Gareth Jones" userId="1df24133-20b6-4195-96c6-3f102268981c" providerId="ADAL" clId="{B6C4619F-4910-48C5-B1FF-DAD339A33F9E}" dt="2024-05-03T13:08:23.861" v="41" actId="1076"/>
          <ac:picMkLst>
            <pc:docMk/>
            <pc:sldMk cId="0" sldId="257"/>
            <ac:picMk id="1028" creationId="{3A70AF08-7D41-E399-2F8D-22A34129BB21}"/>
          </ac:picMkLst>
        </pc:picChg>
      </pc:sldChg>
      <pc:sldMasterChg chg="delSldLayout modSldLayout">
        <pc:chgData name="Gareth Jones" userId="1df24133-20b6-4195-96c6-3f102268981c" providerId="ADAL" clId="{B6C4619F-4910-48C5-B1FF-DAD339A33F9E}" dt="2024-05-03T13:08:02.378" v="39" actId="47"/>
        <pc:sldMasterMkLst>
          <pc:docMk/>
          <pc:sldMasterMk cId="0" sldId="2147483648"/>
        </pc:sldMasterMkLst>
        <pc:sldLayoutChg chg="del">
          <pc:chgData name="Gareth Jones" userId="1df24133-20b6-4195-96c6-3f102268981c" providerId="ADAL" clId="{B6C4619F-4910-48C5-B1FF-DAD339A33F9E}" dt="2024-05-03T13:08:02.378" v="39" actId="47"/>
          <pc:sldLayoutMkLst>
            <pc:docMk/>
            <pc:sldMasterMk cId="0" sldId="2147483648"/>
            <pc:sldLayoutMk cId="0" sldId="2147483649"/>
          </pc:sldLayoutMkLst>
        </pc:sldLayoutChg>
        <pc:sldLayoutChg chg="delSp mod">
          <pc:chgData name="Gareth Jones" userId="1df24133-20b6-4195-96c6-3f102268981c" providerId="ADAL" clId="{B6C4619F-4910-48C5-B1FF-DAD339A33F9E}" dt="2024-05-01T09:50:20.847" v="37" actId="478"/>
          <pc:sldLayoutMkLst>
            <pc:docMk/>
            <pc:sldMasterMk cId="0" sldId="2147483648"/>
            <pc:sldLayoutMk cId="0" sldId="2147483650"/>
          </pc:sldLayoutMkLst>
          <pc:spChg chg="del">
            <ac:chgData name="Gareth Jones" userId="1df24133-20b6-4195-96c6-3f102268981c" providerId="ADAL" clId="{B6C4619F-4910-48C5-B1FF-DAD339A33F9E}" dt="2024-05-01T09:50:20.847" v="37" actId="478"/>
            <ac:spMkLst>
              <pc:docMk/>
              <pc:sldMasterMk cId="0" sldId="2147483648"/>
              <pc:sldLayoutMk cId="0" sldId="2147483650"/>
              <ac:spMk id="15" creationId="{00000000-0000-0000-0000-000000000000}"/>
            </ac:spMkLst>
          </pc:spChg>
          <pc:spChg chg="del">
            <ac:chgData name="Gareth Jones" userId="1df24133-20b6-4195-96c6-3f102268981c" providerId="ADAL" clId="{B6C4619F-4910-48C5-B1FF-DAD339A33F9E}" dt="2024-05-01T09:50:20.847" v="37" actId="478"/>
            <ac:spMkLst>
              <pc:docMk/>
              <pc:sldMasterMk cId="0" sldId="2147483648"/>
              <pc:sldLayoutMk cId="0" sldId="2147483650"/>
              <ac:spMk id="1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100" b="1" dirty="0">
                <a:latin typeface="Arial"/>
                <a:ea typeface="Arial"/>
                <a:cs typeface="Arial"/>
                <a:sym typeface="Arial"/>
              </a:rPr>
              <a:t>Key Takeaways</a:t>
            </a:r>
            <a:endParaRPr sz="1100" b="1"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b="1" dirty="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dirty="0">
                <a:latin typeface="Arial"/>
                <a:ea typeface="Arial"/>
                <a:cs typeface="Arial"/>
                <a:sym typeface="Arial"/>
              </a:rPr>
              <a:t>Channel 4 needed to create buzz around new series of End of the F**king World so it would be watched on their channel rather than Netflix.</a:t>
            </a:r>
            <a:endParaRPr sz="1100" dirty="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dirty="0">
                <a:latin typeface="Arial"/>
                <a:ea typeface="Arial"/>
                <a:cs typeface="Arial"/>
                <a:sym typeface="Arial"/>
              </a:rPr>
              <a:t>Partnering with Future Publishing’s Den of Geek, fans were invited to illustrate their theories about the series 1 cliff-hanger.</a:t>
            </a:r>
            <a:endParaRPr sz="1100" dirty="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dirty="0">
                <a:latin typeface="Arial"/>
                <a:ea typeface="Arial"/>
                <a:cs typeface="Arial"/>
                <a:sym typeface="Arial"/>
              </a:rPr>
              <a:t>The campaign drove the highest awareness of a C4 show amongst 16-34s for three years, with attribution to C4 up 11% and association with Netflix down 15%.</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dirty="0">
                <a:latin typeface="Arial"/>
                <a:ea typeface="Arial"/>
                <a:cs typeface="Arial"/>
                <a:sym typeface="Arial"/>
              </a:rPr>
              <a:t>“For The End of the F***</a:t>
            </a:r>
            <a:r>
              <a:rPr lang="en-GB" sz="1100" dirty="0" err="1">
                <a:latin typeface="Arial"/>
                <a:ea typeface="Arial"/>
                <a:cs typeface="Arial"/>
                <a:sym typeface="Arial"/>
              </a:rPr>
              <a:t>ing</a:t>
            </a:r>
            <a:r>
              <a:rPr lang="en-GB" sz="1100" dirty="0">
                <a:latin typeface="Arial"/>
                <a:ea typeface="Arial"/>
                <a:cs typeface="Arial"/>
                <a:sym typeface="Arial"/>
              </a:rPr>
              <a:t> World’s return, we really wanted to give fans of the show something to be excited about. So, in partnership with Den of Geek, 4creative produced a magazine of real fan theories of what people thought might happen after THAT cliffhanger from Series 1, which we then distributed to hundreds of excited fans at Comic-Con 2020. A huge goal for the campaign was drumming up excitement amongst fans, and the fan theory magazine did this in spades."</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dirty="0">
                <a:latin typeface="Arial"/>
                <a:ea typeface="Arial"/>
                <a:cs typeface="Arial"/>
                <a:sym typeface="Arial"/>
              </a:rPr>
              <a:t>Alan Moss, Marketing C4</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b="1"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dirty="0">
                <a:latin typeface="Arial"/>
                <a:ea typeface="Arial"/>
                <a:cs typeface="Arial"/>
                <a:sym typeface="Arial"/>
              </a:rPr>
              <a:t>The Challenge</a:t>
            </a:r>
            <a:endParaRPr sz="1100" b="1"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dirty="0">
                <a:latin typeface="Arial"/>
                <a:ea typeface="Arial"/>
                <a:cs typeface="Arial"/>
                <a:sym typeface="Arial"/>
              </a:rPr>
              <a:t>A homegrown, critically acclaimed comedy-drama, The End of the F**king World (TEOTFW) was an international hit and, in November 2019, it returned home to Channel 4. The challenge was to defeat the world’s most popular streaming platform Netflix and get TEOTFW superfans to tune into the new series on C4 instead of waiting for it to appear on Netflix, all on a tiny budget.</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dirty="0">
                <a:latin typeface="Arial"/>
                <a:ea typeface="Arial"/>
                <a:cs typeface="Arial"/>
                <a:sym typeface="Arial"/>
              </a:rPr>
              <a:t>The Plan/Execution</a:t>
            </a:r>
            <a:endParaRPr sz="1100" b="1"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b="1"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dirty="0">
                <a:latin typeface="Arial"/>
                <a:ea typeface="Arial"/>
                <a:cs typeface="Arial"/>
                <a:sym typeface="Arial"/>
              </a:rPr>
              <a:t>TEOTFW was based on a graphic novel and had an existing, enthusiastic fanbase, a group mostly under-30, who had grown up on social media. The first season ended on a massive cliff-hanger and the aim was to get this socially active, meme ready fanbase sharing their theories about the second series. To steal attention from Netflix on a minimal budget, this campaign focussed in on fan culture in the hope of roping in a broader audience.</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dirty="0">
                <a:latin typeface="Arial"/>
                <a:ea typeface="Arial"/>
                <a:cs typeface="Arial"/>
                <a:sym typeface="Arial"/>
              </a:rPr>
              <a:t>To better fuel the conversation amongst the fanbase before the launch, C4 partnered with Den of Geek, </a:t>
            </a:r>
            <a:r>
              <a:rPr lang="en-GB" sz="1100">
                <a:latin typeface="Arial"/>
                <a:ea typeface="Arial"/>
                <a:cs typeface="Arial"/>
                <a:sym typeface="Arial"/>
              </a:rPr>
              <a:t>the Future </a:t>
            </a:r>
            <a:r>
              <a:rPr lang="en-GB" sz="1100" dirty="0">
                <a:latin typeface="Arial"/>
                <a:ea typeface="Arial"/>
                <a:cs typeface="Arial"/>
                <a:sym typeface="Arial"/>
              </a:rPr>
              <a:t>Publishing-owned home of cult TV and film.</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dirty="0">
                <a:latin typeface="Arial"/>
                <a:ea typeface="Arial"/>
                <a:cs typeface="Arial"/>
                <a:sym typeface="Arial"/>
              </a:rPr>
              <a:t>First, to prime the fanbase, TEOTFW went on tour to Comic Con, the world’s biggest comic convention and a Den of Geek partner. With the convention hosting TEOTFW’s biggest fans, a stand with the stars in tow was created, helping enthusiasts get the inside track on series 2, dressing up in costume and re-enacting their favourite scenes in a replica of the set, and have a 4Creative artist illustrate their theories about the series 1 cliff-hanger.</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dirty="0">
                <a:latin typeface="Arial"/>
                <a:ea typeface="Arial"/>
                <a:cs typeface="Arial"/>
                <a:sym typeface="Arial"/>
              </a:rPr>
              <a:t>Then, to promote these theories, comic books of illustrations were created – first online and then as a limited-edition series of 5,000. The physical copies were distributed to TEOTFW’s biggest fans, with the last pages left blank to allow them to sketch and then share their own theory about the cliff-hanger – which they did in their thousands, generating a tidal wave of online conversation ahead of the launch.</a:t>
            </a: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dirty="0">
                <a:latin typeface="Arial"/>
                <a:ea typeface="Arial"/>
                <a:cs typeface="Arial"/>
                <a:sym typeface="Arial"/>
              </a:rPr>
              <a:t>The Results</a:t>
            </a:r>
            <a:endParaRPr sz="1100" b="1"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b="1" dirty="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dirty="0">
                <a:latin typeface="Arial"/>
                <a:ea typeface="Arial"/>
                <a:cs typeface="Arial"/>
                <a:sym typeface="Arial"/>
              </a:rPr>
              <a:t>Overall, the campaign reached 1.8m (more than 90%) of the audience and generated even more attention organically through PR and social conversation.</a:t>
            </a:r>
            <a:endParaRPr sz="1100" dirty="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dirty="0">
                <a:latin typeface="Arial"/>
                <a:ea typeface="Arial"/>
                <a:cs typeface="Arial"/>
                <a:sym typeface="Arial"/>
              </a:rPr>
              <a:t>The campaign drove the highest awareness of a C4 show amongst 16-34s for three years, with attribution to C4 up 11% and association with Netflix down 15%.</a:t>
            </a:r>
            <a:endParaRPr sz="1100" dirty="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dirty="0">
                <a:latin typeface="Arial"/>
                <a:ea typeface="Arial"/>
                <a:cs typeface="Arial"/>
                <a:sym typeface="Arial"/>
              </a:rPr>
              <a:t>The launch episode achieved 1m viewers, up 75% on series 1 viewing.</a:t>
            </a:r>
            <a:endParaRPr sz="1100" dirty="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dirty="0">
                <a:latin typeface="Arial"/>
                <a:ea typeface="Arial"/>
                <a:cs typeface="Arial"/>
                <a:sym typeface="Arial"/>
              </a:rPr>
              <a:t>The entire series totalled 5.6m views in 28 days, making it the second biggest show on All4 ever, the single biggest show for 16-24s on All4 in 2019, and the single biggest C4 drama in 2020 for the same audience.</a:t>
            </a:r>
            <a:endParaRPr dirty="0"/>
          </a:p>
        </p:txBody>
      </p:sp>
      <p:sp>
        <p:nvSpPr>
          <p:cNvPr id="77" name="Google Shape;7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Pale slide" userDrawn="1">
  <p:cSld name="2_Pale slide">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Google Shape;17;p5"/>
          <p:cNvSpPr>
            <a:spLocks noGrp="1"/>
          </p:cNvSpPr>
          <p:nvPr>
            <p:ph type="pic" idx="4"/>
          </p:nvPr>
        </p:nvSpPr>
        <p:spPr>
          <a:xfrm>
            <a:off x="8445260" y="1915155"/>
            <a:ext cx="3356214" cy="3631630"/>
          </a:xfrm>
          <a:prstGeom prst="rect">
            <a:avLst/>
          </a:prstGeom>
          <a:solidFill>
            <a:schemeClr val="accent2"/>
          </a:solidFill>
          <a:ln>
            <a:noFill/>
          </a:ln>
        </p:spPr>
      </p:sp>
      <p:sp>
        <p:nvSpPr>
          <p:cNvPr id="18" name="Google Shape;18;p5"/>
          <p:cNvSpPr txBox="1">
            <a:spLocks noGrp="1"/>
          </p:cNvSpPr>
          <p:nvPr>
            <p:ph type="body" idx="1"/>
          </p:nvPr>
        </p:nvSpPr>
        <p:spPr>
          <a:xfrm>
            <a:off x="408813" y="1915155"/>
            <a:ext cx="7751775" cy="457692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2"/>
              </a:buClr>
              <a:buSzPts val="1400"/>
              <a:buFont typeface="Arial"/>
              <a:buNone/>
              <a:defRPr sz="1400" b="0" i="0" u="none" strike="noStrike" cap="none">
                <a:solidFill>
                  <a:schemeClr val="dk2"/>
                </a:solidFill>
                <a:latin typeface="Lexend Deca SemiBold"/>
                <a:ea typeface="Lexend Deca SemiBold"/>
                <a:cs typeface="Lexend Deca SemiBold"/>
                <a:sym typeface="Lexend Deca SemiBold"/>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pic>
        <p:nvPicPr>
          <p:cNvPr id="19" name="Google Shape;19;p5" descr="A letter n made of blue dots&#10;&#10;Description automatically generated"/>
          <p:cNvPicPr preferRelativeResize="0"/>
          <p:nvPr/>
        </p:nvPicPr>
        <p:blipFill rotWithShape="1">
          <a:blip r:embed="rId2">
            <a:alphaModFix/>
          </a:blip>
          <a:srcRect/>
          <a:stretch/>
        </p:blipFill>
        <p:spPr>
          <a:xfrm>
            <a:off x="9264681" y="6009390"/>
            <a:ext cx="2282119" cy="286287"/>
          </a:xfrm>
          <a:prstGeom prst="rect">
            <a:avLst/>
          </a:prstGeom>
          <a:noFill/>
          <a:ln>
            <a:noFill/>
          </a:ln>
        </p:spPr>
      </p:pic>
      <p:pic>
        <p:nvPicPr>
          <p:cNvPr id="20" name="Google Shape;20;p5" descr="A black and grey logo&#10;&#10;Description automatically generated"/>
          <p:cNvPicPr preferRelativeResize="0"/>
          <p:nvPr/>
        </p:nvPicPr>
        <p:blipFill rotWithShape="1">
          <a:blip r:embed="rId3">
            <a:alphaModFix/>
          </a:blip>
          <a:srcRect/>
          <a:stretch/>
        </p:blipFill>
        <p:spPr>
          <a:xfrm>
            <a:off x="8579544" y="5760871"/>
            <a:ext cx="473214" cy="8002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ark slide with image">
  <p:cSld name="Dark slide with image">
    <p:bg>
      <p:bgPr>
        <a:solidFill>
          <a:schemeClr val="dk1"/>
        </a:solidFill>
        <a:effectLst/>
      </p:bgPr>
    </p:bg>
    <p:spTree>
      <p:nvGrpSpPr>
        <p:cNvPr id="1" name="Shape 51"/>
        <p:cNvGrpSpPr/>
        <p:nvPr/>
      </p:nvGrpSpPr>
      <p:grpSpPr>
        <a:xfrm>
          <a:off x="0" y="0"/>
          <a:ext cx="0" cy="0"/>
          <a:chOff x="0" y="0"/>
          <a:chExt cx="0" cy="0"/>
        </a:xfrm>
      </p:grpSpPr>
      <p:sp>
        <p:nvSpPr>
          <p:cNvPr id="52" name="Google Shape;52;p14"/>
          <p:cNvSpPr txBox="1">
            <a:spLocks noGrp="1"/>
          </p:cNvSpPr>
          <p:nvPr>
            <p:ph type="body" idx="1"/>
          </p:nvPr>
        </p:nvSpPr>
        <p:spPr>
          <a:xfrm>
            <a:off x="390525" y="1846053"/>
            <a:ext cx="6877049"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Arial"/>
              <a:buChar char="•"/>
              <a:defRPr sz="2400" b="0" i="0" u="none" strike="noStrike" cap="none">
                <a:solidFill>
                  <a:schemeClr val="accent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lt2"/>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lt2"/>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lt2"/>
                </a:solidFill>
                <a:latin typeface="Lora"/>
                <a:ea typeface="Lora"/>
                <a:cs typeface="Lora"/>
                <a:sym typeface="Lora"/>
              </a:defRPr>
            </a:lvl4pPr>
            <a:lvl5pPr marL="2286000" marR="0" lvl="4" indent="-304800" algn="l" rtl="0">
              <a:lnSpc>
                <a:spcPct val="100000"/>
              </a:lnSpc>
              <a:spcBef>
                <a:spcPts val="500"/>
              </a:spcBef>
              <a:spcAft>
                <a:spcPts val="0"/>
              </a:spcAft>
              <a:buClr>
                <a:schemeClr val="lt2"/>
              </a:buClr>
              <a:buSzPts val="1200"/>
              <a:buFont typeface="Arial"/>
              <a:buChar char="•"/>
              <a:defRPr sz="1200" b="0" i="0" u="none" strike="noStrike" cap="none">
                <a:solidFill>
                  <a:schemeClr val="lt2"/>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53" name="Google Shape;53;p14"/>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4" name="Google Shape;54;p14"/>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5" name="Google Shape;55;p14"/>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6" name="Google Shape;56;p14"/>
          <p:cNvSpPr>
            <a:spLocks noGrp="1"/>
          </p:cNvSpPr>
          <p:nvPr>
            <p:ph type="pic" idx="2"/>
          </p:nvPr>
        </p:nvSpPr>
        <p:spPr>
          <a:xfrm>
            <a:off x="7759725" y="1846054"/>
            <a:ext cx="4041750" cy="4705560"/>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ark slide with chart">
  <p:cSld name="Dark slide with chart">
    <p:bg>
      <p:bgPr>
        <a:solidFill>
          <a:schemeClr val="accent5"/>
        </a:solidFill>
        <a:effectLst/>
      </p:bgPr>
    </p:bg>
    <p:spTree>
      <p:nvGrpSpPr>
        <p:cNvPr id="1" name="Shape 57"/>
        <p:cNvGrpSpPr/>
        <p:nvPr/>
      </p:nvGrpSpPr>
      <p:grpSpPr>
        <a:xfrm>
          <a:off x="0" y="0"/>
          <a:ext cx="0" cy="0"/>
          <a:chOff x="0" y="0"/>
          <a:chExt cx="0" cy="0"/>
        </a:xfrm>
      </p:grpSpPr>
      <p:sp>
        <p:nvSpPr>
          <p:cNvPr id="58" name="Google Shape;58;p15"/>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9" name="Google Shape;59;p15"/>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0" name="Google Shape;60;p15"/>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lt2"/>
              </a:buClr>
              <a:buSzPts val="2800"/>
              <a:buFont typeface="Arial"/>
              <a:buNone/>
              <a:defRPr sz="2800" b="0" i="0" u="none" strike="noStrike" cap="none">
                <a:solidFill>
                  <a:schemeClr val="lt2"/>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61" name="Google Shape;61;p15"/>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lt2"/>
              </a:buClr>
              <a:buSzPts val="1200"/>
              <a:buFont typeface="Arial"/>
              <a:buNone/>
              <a:defRPr sz="1200" b="0" i="0" u="none" strike="noStrike" cap="none">
                <a:solidFill>
                  <a:schemeClr val="lt2"/>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Front cover">
  <p:cSld name="1_Front cover">
    <p:bg>
      <p:bgPr>
        <a:solidFill>
          <a:schemeClr val="dk2"/>
        </a:solid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643567" y="2766217"/>
            <a:ext cx="6085935"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3" name="Google Shape;23;p6" descr="A white and black logo&#10;&#10;Description automatically generated"/>
          <p:cNvPicPr preferRelativeResize="0"/>
          <p:nvPr/>
        </p:nvPicPr>
        <p:blipFill rotWithShape="1">
          <a:blip r:embed="rId2">
            <a:alphaModFix/>
          </a:blip>
          <a:srcRect/>
          <a:stretch/>
        </p:blipFill>
        <p:spPr>
          <a:xfrm>
            <a:off x="706338" y="729947"/>
            <a:ext cx="763321" cy="1291927"/>
          </a:xfrm>
          <a:prstGeom prst="rect">
            <a:avLst/>
          </a:prstGeom>
          <a:noFill/>
          <a:ln>
            <a:noFill/>
          </a:ln>
        </p:spPr>
      </p:pic>
      <p:pic>
        <p:nvPicPr>
          <p:cNvPr id="24" name="Google Shape;24;p6" descr="A letter n made of blue dots&#10;&#10;Description automatically generated"/>
          <p:cNvPicPr preferRelativeResize="0"/>
          <p:nvPr/>
        </p:nvPicPr>
        <p:blipFill rotWithShape="1">
          <a:blip r:embed="rId3">
            <a:alphaModFix/>
          </a:blip>
          <a:srcRect/>
          <a:stretch/>
        </p:blipFill>
        <p:spPr>
          <a:xfrm>
            <a:off x="1916133" y="1216389"/>
            <a:ext cx="3093304" cy="3880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vider">
  <p:cSld name="Divider">
    <p:bg>
      <p:bgPr>
        <a:solidFill>
          <a:schemeClr val="accent3"/>
        </a:solid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5891842" y="2766218"/>
            <a:ext cx="5323936"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7" name="Google Shape;27;p7"/>
          <p:cNvSpPr>
            <a:spLocks noGrp="1"/>
          </p:cNvSpPr>
          <p:nvPr>
            <p:ph type="pic" idx="2"/>
          </p:nvPr>
        </p:nvSpPr>
        <p:spPr>
          <a:xfrm>
            <a:off x="838200" y="1199130"/>
            <a:ext cx="4210050" cy="4459737"/>
          </a:xfrm>
          <a:prstGeom prst="round1Rect">
            <a:avLst>
              <a:gd name="adj" fmla="val 50000"/>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ale slide">
  <p:cSld name="Pale slide">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0" name="Google Shape;30;p8"/>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Pale slide">
  <p:cSld name="1_Pale slide">
    <p:spTree>
      <p:nvGrpSpPr>
        <p:cNvPr id="1" name="Shape 3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ale slide with image">
  <p:cSld name="Pale slide with image">
    <p:spTree>
      <p:nvGrpSpPr>
        <p:cNvPr id="1" name="Shape 32"/>
        <p:cNvGrpSpPr/>
        <p:nvPr/>
      </p:nvGrpSpPr>
      <p:grpSpPr>
        <a:xfrm>
          <a:off x="0" y="0"/>
          <a:ext cx="0" cy="0"/>
          <a:chOff x="0" y="0"/>
          <a:chExt cx="0" cy="0"/>
        </a:xfrm>
      </p:grpSpPr>
      <p:sp>
        <p:nvSpPr>
          <p:cNvPr id="33" name="Google Shape;33;p10"/>
          <p:cNvSpPr>
            <a:spLocks noGrp="1"/>
          </p:cNvSpPr>
          <p:nvPr>
            <p:ph type="pic" idx="2"/>
          </p:nvPr>
        </p:nvSpPr>
        <p:spPr>
          <a:xfrm>
            <a:off x="7759725" y="1846054"/>
            <a:ext cx="4041750" cy="4705560"/>
          </a:xfrm>
          <a:prstGeom prst="rect">
            <a:avLst/>
          </a:prstGeom>
          <a:noFill/>
          <a:ln>
            <a:noFill/>
          </a:ln>
        </p:spPr>
      </p:sp>
      <p:sp>
        <p:nvSpPr>
          <p:cNvPr id="34" name="Google Shape;34;p10"/>
          <p:cNvSpPr txBox="1">
            <a:spLocks noGrp="1"/>
          </p:cNvSpPr>
          <p:nvPr>
            <p:ph type="body" idx="1"/>
          </p:nvPr>
        </p:nvSpPr>
        <p:spPr>
          <a:xfrm>
            <a:off x="390525" y="1846053"/>
            <a:ext cx="6875488"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35" name="Google Shape;35;p10"/>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6" name="Google Shape;36;p10"/>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37" name="Google Shape;37;p10"/>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Pale slide with image">
  <p:cSld name="1_Pale slide with image">
    <p:spTree>
      <p:nvGrpSpPr>
        <p:cNvPr id="1" name="Shape 38"/>
        <p:cNvGrpSpPr/>
        <p:nvPr/>
      </p:nvGrpSpPr>
      <p:grpSpPr>
        <a:xfrm>
          <a:off x="0" y="0"/>
          <a:ext cx="0" cy="0"/>
          <a:chOff x="0" y="0"/>
          <a:chExt cx="0" cy="0"/>
        </a:xfrm>
      </p:grpSpPr>
      <p:sp>
        <p:nvSpPr>
          <p:cNvPr id="39" name="Google Shape;39;p11"/>
          <p:cNvSpPr txBox="1">
            <a:spLocks noGrp="1"/>
          </p:cNvSpPr>
          <p:nvPr>
            <p:ph type="body" idx="1"/>
          </p:nvPr>
        </p:nvSpPr>
        <p:spPr>
          <a:xfrm>
            <a:off x="390525" y="1846053"/>
            <a:ext cx="5705475"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0" name="Google Shape;40;p11"/>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1" name="Google Shape;41;p11"/>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2" name="Google Shape;42;p11"/>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ale slide with chart">
  <p:cSld name="Pale slide with chart">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5" name="Google Shape;45;p12"/>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6" name="Google Shape;46;p12"/>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7" name="Google Shape;47;p12"/>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ark slide">
  <p:cSld name="Dark slide">
    <p:bg>
      <p:bgPr>
        <a:solidFill>
          <a:schemeClr val="accent5"/>
        </a:solidFill>
        <a:effectLst/>
      </p:bgPr>
    </p:bg>
    <p:spTree>
      <p:nvGrpSpPr>
        <p:cNvPr id="1" name="Shape 48"/>
        <p:cNvGrpSpPr/>
        <p:nvPr/>
      </p:nvGrpSpPr>
      <p:grpSpPr>
        <a:xfrm>
          <a:off x="0" y="0"/>
          <a:ext cx="0" cy="0"/>
          <a:chOff x="0" y="0"/>
          <a:chExt cx="0" cy="0"/>
        </a:xfrm>
      </p:grpSpPr>
      <p:sp>
        <p:nvSpPr>
          <p:cNvPr id="49" name="Google Shape;49;p13"/>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0" name="Google Shape;50;p13"/>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5"/>
              </a:buClr>
              <a:buSzPts val="4000"/>
              <a:buFont typeface="Lexend Deca SemiBold"/>
              <a:buNone/>
            </a:pPr>
            <a:r>
              <a:rPr lang="en-GB"/>
              <a:t>Channel 4: The End of the F***ing World</a:t>
            </a:r>
            <a:endParaRPr/>
          </a:p>
        </p:txBody>
      </p:sp>
      <p:sp>
        <p:nvSpPr>
          <p:cNvPr id="83" name="Google Shape;83;p2"/>
          <p:cNvSpPr txBox="1">
            <a:spLocks noGrp="1"/>
          </p:cNvSpPr>
          <p:nvPr>
            <p:ph type="body" idx="1"/>
          </p:nvPr>
        </p:nvSpPr>
        <p:spPr>
          <a:xfrm>
            <a:off x="408825" y="1584925"/>
            <a:ext cx="7751700" cy="4907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1600"/>
              <a:buNone/>
            </a:pPr>
            <a:r>
              <a:rPr lang="en-GB" sz="1600" dirty="0">
                <a:solidFill>
                  <a:schemeClr val="dk2"/>
                </a:solidFill>
                <a:latin typeface="Lexend Deca SemiBold"/>
                <a:ea typeface="Lexend Deca SemiBold"/>
                <a:cs typeface="Lexend Deca SemiBold"/>
                <a:sym typeface="Lexend Deca SemiBold"/>
              </a:rPr>
              <a:t>The Challenge</a:t>
            </a:r>
            <a:endParaRPr dirty="0"/>
          </a:p>
          <a:p>
            <a:pPr marL="0" lvl="0" indent="0" algn="l" rtl="0">
              <a:lnSpc>
                <a:spcPct val="120000"/>
              </a:lnSpc>
              <a:spcBef>
                <a:spcPts val="600"/>
              </a:spcBef>
              <a:spcAft>
                <a:spcPts val="0"/>
              </a:spcAft>
              <a:buClr>
                <a:schemeClr val="dk1"/>
              </a:buClr>
              <a:buSzPts val="1100"/>
              <a:buNone/>
            </a:pPr>
            <a:r>
              <a:rPr lang="en-GB" sz="1100" dirty="0">
                <a:solidFill>
                  <a:schemeClr val="dk1"/>
                </a:solidFill>
                <a:latin typeface="Lora"/>
                <a:ea typeface="Lora"/>
                <a:cs typeface="Lora"/>
                <a:sym typeface="Lora"/>
              </a:rPr>
              <a:t>A homegrown, critically acclaimed comedy-drama, The End of the F**king World (TEOTFW) was an international hit and, in November 2019, it returned home to Channel 4. The challenge was to defeat the world’s most popular streaming platform Netflix and get TEOTFW superfans to tune into the new series on C4 instead of waiting for it to appear on Netflix, all on a tiny budget.</a:t>
            </a:r>
            <a:endParaRPr sz="1100" dirty="0"/>
          </a:p>
          <a:p>
            <a:pPr marL="0" lvl="0" indent="0" algn="l" rtl="0">
              <a:lnSpc>
                <a:spcPct val="100000"/>
              </a:lnSpc>
              <a:spcBef>
                <a:spcPts val="1200"/>
              </a:spcBef>
              <a:spcAft>
                <a:spcPts val="0"/>
              </a:spcAft>
              <a:buClr>
                <a:schemeClr val="dk2"/>
              </a:buClr>
              <a:buSzPts val="1600"/>
              <a:buNone/>
            </a:pPr>
            <a:r>
              <a:rPr lang="en-GB" sz="1600" dirty="0">
                <a:solidFill>
                  <a:schemeClr val="dk2"/>
                </a:solidFill>
                <a:latin typeface="Lexend Deca SemiBold"/>
                <a:ea typeface="Lexend Deca SemiBold"/>
                <a:cs typeface="Lexend Deca SemiBold"/>
                <a:sym typeface="Lexend Deca SemiBold"/>
              </a:rPr>
              <a:t>The Execution</a:t>
            </a:r>
            <a:endParaRPr dirty="0"/>
          </a:p>
          <a:p>
            <a:pPr marL="0" lvl="0" indent="0" algn="l" rtl="0">
              <a:lnSpc>
                <a:spcPct val="120000"/>
              </a:lnSpc>
              <a:spcBef>
                <a:spcPts val="600"/>
              </a:spcBef>
              <a:spcAft>
                <a:spcPts val="0"/>
              </a:spcAft>
              <a:buClr>
                <a:schemeClr val="dk1"/>
              </a:buClr>
              <a:buSzPts val="1100"/>
              <a:buNone/>
            </a:pPr>
            <a:r>
              <a:rPr lang="en-GB" sz="1100" dirty="0">
                <a:solidFill>
                  <a:schemeClr val="dk1"/>
                </a:solidFill>
                <a:latin typeface="Lora"/>
                <a:ea typeface="Lora"/>
                <a:cs typeface="Lora"/>
                <a:sym typeface="Lora"/>
              </a:rPr>
              <a:t>C4 partnered with Den of Geek, the Future Publishing-owned home of cult TV and film. TEOTFW went on tour to Comic Con, where a stand with the stars in tow was created, helping enthusiasts get the inside track on series 2, dressing up in costume and re-enacting their favourite scenes in a replica of the set. A 4Creative artist illustrated their theories about the series 1 cliff-hanger. To promote these theories, comic books of illustrations were created – first online and then as a limited-edition series of 5,000. The physical copies were distributed to TEOTFW’s biggest fans, with the last pages left blank to allow them to sketch and then share their own theory about the cliff-hanger.</a:t>
            </a:r>
            <a:endParaRPr sz="1100" dirty="0">
              <a:solidFill>
                <a:schemeClr val="dk2"/>
              </a:solidFill>
              <a:latin typeface="Lexend Deca SemiBold"/>
              <a:ea typeface="Lexend Deca SemiBold"/>
              <a:cs typeface="Lexend Deca SemiBold"/>
              <a:sym typeface="Lexend Deca SemiBold"/>
            </a:endParaRPr>
          </a:p>
          <a:p>
            <a:pPr marL="0" lvl="0" indent="0" algn="l" rtl="0">
              <a:lnSpc>
                <a:spcPct val="100000"/>
              </a:lnSpc>
              <a:spcBef>
                <a:spcPts val="1200"/>
              </a:spcBef>
              <a:spcAft>
                <a:spcPts val="0"/>
              </a:spcAft>
              <a:buClr>
                <a:schemeClr val="dk2"/>
              </a:buClr>
              <a:buSzPts val="1600"/>
              <a:buNone/>
            </a:pPr>
            <a:r>
              <a:rPr lang="en-GB" sz="1600" dirty="0">
                <a:solidFill>
                  <a:schemeClr val="dk2"/>
                </a:solidFill>
                <a:latin typeface="Lexend Deca SemiBold"/>
                <a:ea typeface="Lexend Deca SemiBold"/>
                <a:cs typeface="Lexend Deca SemiBold"/>
                <a:sym typeface="Lexend Deca SemiBold"/>
              </a:rPr>
              <a:t>The Results</a:t>
            </a:r>
            <a:endParaRPr dirty="0"/>
          </a:p>
          <a:p>
            <a:pPr marL="171450" lvl="0" indent="-171450" algn="l" rtl="0">
              <a:lnSpc>
                <a:spcPct val="110000"/>
              </a:lnSpc>
              <a:spcBef>
                <a:spcPts val="600"/>
              </a:spcBef>
              <a:spcAft>
                <a:spcPts val="0"/>
              </a:spcAft>
              <a:buClr>
                <a:schemeClr val="dk1"/>
              </a:buClr>
              <a:buSzPts val="1100"/>
              <a:buFont typeface="Arial"/>
              <a:buChar char="•"/>
            </a:pPr>
            <a:r>
              <a:rPr lang="en-GB" sz="1100" dirty="0">
                <a:solidFill>
                  <a:schemeClr val="dk1"/>
                </a:solidFill>
                <a:latin typeface="Lora"/>
                <a:ea typeface="Lora"/>
                <a:cs typeface="Lora"/>
                <a:sym typeface="Lora"/>
              </a:rPr>
              <a:t>The campaign reached more than 90% of the audience and generated even more attention organically through PR and social conversation.</a:t>
            </a:r>
            <a:endParaRPr sz="1100" dirty="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dirty="0">
                <a:solidFill>
                  <a:schemeClr val="dk1"/>
                </a:solidFill>
                <a:latin typeface="Lora"/>
                <a:ea typeface="Lora"/>
                <a:cs typeface="Lora"/>
                <a:sym typeface="Lora"/>
              </a:rPr>
              <a:t>The campaign drove the highest awareness of a C4 show amongst 16-34s for three years, with attribution to C4 up 11% and association with Netflix down 15%.</a:t>
            </a:r>
            <a:endParaRPr sz="1100" dirty="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dirty="0">
                <a:solidFill>
                  <a:schemeClr val="dk1"/>
                </a:solidFill>
                <a:latin typeface="Lora"/>
                <a:ea typeface="Lora"/>
                <a:cs typeface="Lora"/>
                <a:sym typeface="Lora"/>
              </a:rPr>
              <a:t>The launch episode achieved 1m viewers, up 75% on series 1 viewing.</a:t>
            </a:r>
            <a:endParaRPr sz="1100" dirty="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dirty="0">
                <a:solidFill>
                  <a:schemeClr val="dk1"/>
                </a:solidFill>
                <a:latin typeface="Lora"/>
                <a:ea typeface="Lora"/>
                <a:cs typeface="Lora"/>
                <a:sym typeface="Lora"/>
              </a:rPr>
              <a:t>The entire series totalled 5.6m views in 28 days, making it the second biggest show on All4 ever, the single biggest show for 16-24s on All4 in 2019, and the single biggest C4 drama in 2020 for the same audience.</a:t>
            </a:r>
            <a:endParaRPr sz="1100" dirty="0">
              <a:solidFill>
                <a:schemeClr val="dk1"/>
              </a:solidFill>
              <a:latin typeface="Lora"/>
              <a:ea typeface="Lora"/>
              <a:cs typeface="Lora"/>
              <a:sym typeface="Lora"/>
            </a:endParaRPr>
          </a:p>
          <a:p>
            <a:pPr marL="457200" lvl="0" indent="0" algn="l" rtl="0">
              <a:lnSpc>
                <a:spcPct val="110000"/>
              </a:lnSpc>
              <a:spcBef>
                <a:spcPts val="600"/>
              </a:spcBef>
              <a:spcAft>
                <a:spcPts val="0"/>
              </a:spcAft>
              <a:buNone/>
            </a:pPr>
            <a:endParaRPr sz="1100" dirty="0">
              <a:solidFill>
                <a:schemeClr val="dk1"/>
              </a:solidFill>
              <a:latin typeface="Lora"/>
              <a:ea typeface="Lora"/>
              <a:cs typeface="Lora"/>
              <a:sym typeface="Lora"/>
            </a:endParaRPr>
          </a:p>
        </p:txBody>
      </p:sp>
      <p:pic>
        <p:nvPicPr>
          <p:cNvPr id="13" name="Picture Placeholder 12" descr="A cartoon of two people&#10;&#10;Description automatically generated">
            <a:extLst>
              <a:ext uri="{FF2B5EF4-FFF2-40B4-BE49-F238E27FC236}">
                <a16:creationId xmlns:a16="http://schemas.microsoft.com/office/drawing/2014/main" id="{5BB2D8F4-E986-B7E8-56E6-4D59E479FD5D}"/>
              </a:ext>
            </a:extLst>
          </p:cNvPr>
          <p:cNvPicPr>
            <a:picLocks noGrp="1" noChangeAspect="1"/>
          </p:cNvPicPr>
          <p:nvPr>
            <p:ph type="pic" idx="4"/>
          </p:nvPr>
        </p:nvPicPr>
        <p:blipFill rotWithShape="1">
          <a:blip r:embed="rId3"/>
          <a:srcRect l="-22852" t="-5907" r="-20733" b="-5533"/>
          <a:stretch/>
        </p:blipFill>
        <p:spPr>
          <a:xfrm>
            <a:off x="8445260" y="1915155"/>
            <a:ext cx="3356214" cy="3631630"/>
          </a:xfrm>
          <a:noFill/>
        </p:spPr>
      </p:pic>
      <p:pic>
        <p:nvPicPr>
          <p:cNvPr id="1028" name="Picture 4" descr="Channel 4 Logo PNG Vector (SVG) Free Download">
            <a:extLst>
              <a:ext uri="{FF2B5EF4-FFF2-40B4-BE49-F238E27FC236}">
                <a16:creationId xmlns:a16="http://schemas.microsoft.com/office/drawing/2014/main" id="{3A70AF08-7D41-E399-2F8D-22A34129BB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78440" y="365125"/>
            <a:ext cx="651141" cy="87992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EC5C5F49-0BAA-C694-BAC9-4EE8856CE09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27697"/>
          <a:stretch/>
        </p:blipFill>
        <p:spPr bwMode="auto">
          <a:xfrm>
            <a:off x="7952232" y="466844"/>
            <a:ext cx="1603248" cy="7471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ustom Design">
  <a:themeElements>
    <a:clrScheme name="PPA">
      <a:dk1>
        <a:srgbClr val="30373F"/>
      </a:dk1>
      <a:lt1>
        <a:srgbClr val="E9E2DB"/>
      </a:lt1>
      <a:dk2>
        <a:srgbClr val="5600E1"/>
      </a:dk2>
      <a:lt2>
        <a:srgbClr val="E9E2DB"/>
      </a:lt2>
      <a:accent1>
        <a:srgbClr val="FF6025"/>
      </a:accent1>
      <a:accent2>
        <a:srgbClr val="FFACB8"/>
      </a:accent2>
      <a:accent3>
        <a:srgbClr val="5600E1"/>
      </a:accent3>
      <a:accent4>
        <a:srgbClr val="E9E2DB"/>
      </a:accent4>
      <a:accent5>
        <a:srgbClr val="30373F"/>
      </a:accent5>
      <a:accent6>
        <a:srgbClr val="FFB59B"/>
      </a:accent6>
      <a:hlink>
        <a:srgbClr val="FF6025"/>
      </a:hlink>
      <a:folHlink>
        <a:srgbClr val="FFACB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BE65FF47A3D046BCC2F23E261C24B6" ma:contentTypeVersion="18" ma:contentTypeDescription="Create a new document." ma:contentTypeScope="" ma:versionID="18624abb6c315a7372c68c3bc6bb4b77">
  <xsd:schema xmlns:xsd="http://www.w3.org/2001/XMLSchema" xmlns:xs="http://www.w3.org/2001/XMLSchema" xmlns:p="http://schemas.microsoft.com/office/2006/metadata/properties" xmlns:ns2="610442a4-1f6f-42f7-b604-54c2340d1bb4" xmlns:ns3="4b6c9c3d-280d-406b-bce5-57a15c848e0d" targetNamespace="http://schemas.microsoft.com/office/2006/metadata/properties" ma:root="true" ma:fieldsID="00f8cdfe99427a68477a82b7f0b4fc9b" ns2:_="" ns3:_="">
    <xsd:import namespace="610442a4-1f6f-42f7-b604-54c2340d1bb4"/>
    <xsd:import namespace="4b6c9c3d-280d-406b-bce5-57a15c848e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2:SharedWithUsers" minOccurs="0"/>
                <xsd:element ref="ns2:SharedWithDetails"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0442a4-1f6f-42f7-b604-54c2340d1b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ddbb02e8-69ee-464d-a4d0-892b5893a829}" ma:internalName="TaxCatchAll" ma:showField="CatchAllData" ma:web="610442a4-1f6f-42f7-b604-54c2340d1b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6c9c3d-280d-406b-bce5-57a15c848e0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1688b651-f5c6-494b-ad33-e0914d30de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4A16DCF-7623-4EE9-B1EA-96AC7DBEAB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0442a4-1f6f-42f7-b604-54c2340d1bb4"/>
    <ds:schemaRef ds:uri="4b6c9c3d-280d-406b-bce5-57a15c848e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8785D3-7BF4-41E5-B09D-F047B6E621A8}">
  <ds:schemaRefs>
    <ds:schemaRef ds:uri="http://schemas.microsoft.com/sharepoint/v3/contenttype/forms"/>
  </ds:schemaRefs>
</ds:datastoreItem>
</file>

<file path=customXml/itemProps3.xml><?xml version="1.0" encoding="utf-8"?>
<ds:datastoreItem xmlns:ds="http://schemas.openxmlformats.org/officeDocument/2006/customXml" ds:itemID="{FBCEEF34-612E-496D-8722-3FC642D34F1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375</TotalTime>
  <Words>982</Words>
  <Application>Microsoft Office PowerPoint</Application>
  <PresentationFormat>Widescreen</PresentationFormat>
  <Paragraphs>40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Lora</vt:lpstr>
      <vt:lpstr>Lora SemiBold</vt:lpstr>
      <vt:lpstr>Lexend Deca SemiBold</vt:lpstr>
      <vt:lpstr>Arial</vt:lpstr>
      <vt:lpstr>Calibri</vt:lpstr>
      <vt:lpstr>Custom Design</vt:lpstr>
      <vt:lpstr>Channel 4: The End of the F***ing World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4 x Dennis</dc:title>
  <dc:creator>Gareth Jones</dc:creator>
  <cp:lastModifiedBy>Gareth Jones</cp:lastModifiedBy>
  <cp:revision>1</cp:revision>
  <dcterms:created xsi:type="dcterms:W3CDTF">2022-07-07T10:16:09Z</dcterms:created>
  <dcterms:modified xsi:type="dcterms:W3CDTF">2024-05-03T13:11:09Z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0x010100D7BE65FF47A3D046BCC2F23E261C24B6</vt:lpwstr>
  </property>
  <property fmtid="{D5CDD505-2E9C-101B-9397-08002B2CF9AE}" pid="3" name="MediaServiceImageTags">
    <vt:lpwstr/>
  </property>
  <property fmtid="{D5CDD505-2E9C-101B-9397-08002B2CF9AE}" pid="4" name="_dlc_DocIdItemGuid">
    <vt:lpwstr>63aae766-1199-4016-b7c5-26aa8eba4749</vt:lpwstr>
  </property>
</Properties>
</file>