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83" r:id="rId2"/>
    <p:sldId id="256" r:id="rId3"/>
    <p:sldId id="257" r:id="rId4"/>
    <p:sldId id="258" r:id="rId5"/>
  </p:sldIdLst>
  <p:sldSz cx="12192000" cy="6858000"/>
  <p:notesSz cx="6742113" cy="9872663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467"/>
    <a:srgbClr val="46C6CF"/>
    <a:srgbClr val="0D364F"/>
    <a:srgbClr val="0E466B"/>
    <a:srgbClr val="F3A840"/>
    <a:srgbClr val="85C140"/>
    <a:srgbClr val="00B3BE"/>
    <a:srgbClr val="F1E532"/>
    <a:srgbClr val="EF8C1E"/>
    <a:srgbClr val="E95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7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A3C-4900-8326-EF7C7EA05E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Magazines</c:v>
                </c:pt>
                <c:pt idx="1">
                  <c:v>TV</c:v>
                </c:pt>
                <c:pt idx="2">
                  <c:v>Radio</c:v>
                </c:pt>
                <c:pt idx="3">
                  <c:v>Newspapers</c:v>
                </c:pt>
                <c:pt idx="4">
                  <c:v>Social Media</c:v>
                </c:pt>
                <c:pt idx="5">
                  <c:v>Facebook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0.82</c:v>
                </c:pt>
                <c:pt idx="1">
                  <c:v>0.75</c:v>
                </c:pt>
                <c:pt idx="2">
                  <c:v>0.67</c:v>
                </c:pt>
                <c:pt idx="3">
                  <c:v>0.64</c:v>
                </c:pt>
                <c:pt idx="4">
                  <c:v>0.41</c:v>
                </c:pt>
                <c:pt idx="5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C-4900-8326-EF7C7EA05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757009088"/>
        <c:axId val="497047328"/>
      </c:barChart>
      <c:catAx>
        <c:axId val="7570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047328"/>
        <c:crosses val="autoZero"/>
        <c:auto val="1"/>
        <c:lblAlgn val="ctr"/>
        <c:lblOffset val="100"/>
        <c:noMultiLvlLbl val="0"/>
      </c:catAx>
      <c:valAx>
        <c:axId val="49704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570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67-4756-9BF3-2B0E9ECB4D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Magazines</c:v>
                </c:pt>
                <c:pt idx="1">
                  <c:v>TV</c:v>
                </c:pt>
                <c:pt idx="2">
                  <c:v>Radio</c:v>
                </c:pt>
                <c:pt idx="3">
                  <c:v>Newspapers</c:v>
                </c:pt>
                <c:pt idx="4">
                  <c:v>Social Media</c:v>
                </c:pt>
                <c:pt idx="5">
                  <c:v>Facebook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</c:v>
                </c:pt>
                <c:pt idx="1">
                  <c:v>0.7</c:v>
                </c:pt>
                <c:pt idx="2">
                  <c:v>0.66</c:v>
                </c:pt>
                <c:pt idx="3">
                  <c:v>0.63</c:v>
                </c:pt>
                <c:pt idx="4">
                  <c:v>0.39</c:v>
                </c:pt>
                <c:pt idx="5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7-4756-9BF3-2B0E9ECB4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757009088"/>
        <c:axId val="497047328"/>
      </c:barChart>
      <c:catAx>
        <c:axId val="7570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047328"/>
        <c:crosses val="autoZero"/>
        <c:auto val="1"/>
        <c:lblAlgn val="ctr"/>
        <c:lblOffset val="100"/>
        <c:noMultiLvlLbl val="0"/>
      </c:catAx>
      <c:valAx>
        <c:axId val="49704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570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FE-49F0-979A-DB0FF96C2E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Magazines</c:v>
                </c:pt>
                <c:pt idx="1">
                  <c:v>TV</c:v>
                </c:pt>
                <c:pt idx="2">
                  <c:v>Newspapers</c:v>
                </c:pt>
                <c:pt idx="3">
                  <c:v>Radio</c:v>
                </c:pt>
                <c:pt idx="4">
                  <c:v>Social Media</c:v>
                </c:pt>
                <c:pt idx="5">
                  <c:v>Facebook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0.84</c:v>
                </c:pt>
                <c:pt idx="1">
                  <c:v>0.63</c:v>
                </c:pt>
                <c:pt idx="2">
                  <c:v>0.57999999999999996</c:v>
                </c:pt>
                <c:pt idx="3">
                  <c:v>0.54</c:v>
                </c:pt>
                <c:pt idx="4">
                  <c:v>0.41</c:v>
                </c:pt>
                <c:pt idx="5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E-49F0-979A-DB0FF96C2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757009088"/>
        <c:axId val="497047328"/>
      </c:barChart>
      <c:catAx>
        <c:axId val="7570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047328"/>
        <c:crosses val="autoZero"/>
        <c:auto val="1"/>
        <c:lblAlgn val="ctr"/>
        <c:lblOffset val="100"/>
        <c:noMultiLvlLbl val="0"/>
      </c:catAx>
      <c:valAx>
        <c:axId val="49704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570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0960E-24B3-4172-B720-377E8B8CAC3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10DD-5D2B-4A18-A098-27F26E6D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4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98BB60-3AE4-4854-AE4F-B35F8CC54B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b"/>
          <a:lstStyle/>
          <a:p>
            <a:pPr algn="r"/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E188B17-45B7-4223-9AE5-F26DE5FFF0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9245" y="6427355"/>
            <a:ext cx="9513167" cy="254000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Source: </a:t>
            </a:r>
          </a:p>
        </p:txBody>
      </p:sp>
      <p:pic>
        <p:nvPicPr>
          <p:cNvPr id="15" name="Picture 14" descr="LOGO MINI.png">
            <a:extLst>
              <a:ext uri="{FF2B5EF4-FFF2-40B4-BE49-F238E27FC236}">
                <a16:creationId xmlns:a16="http://schemas.microsoft.com/office/drawing/2014/main" id="{9D2861C3-BCDC-48D7-B890-BAA435DCD7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993" y="359564"/>
            <a:ext cx="594419" cy="54186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B99C0-0658-4724-8E4C-F34415EF8C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1793" y="384501"/>
            <a:ext cx="10674091" cy="541867"/>
          </a:xfrm>
        </p:spPr>
        <p:txBody>
          <a:bodyPr anchor="b"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HEADER HERE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DF08372-4AE9-4E1D-A2A2-B0CC261666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1793" y="933235"/>
            <a:ext cx="10674091" cy="54186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INSERT HEADER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86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bg>
      <p:bgPr>
        <a:solidFill>
          <a:srgbClr val="0434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43"/>
          <p:cNvSpPr>
            <a:spLocks noGrp="1"/>
          </p:cNvSpPr>
          <p:nvPr>
            <p:ph type="title"/>
          </p:nvPr>
        </p:nvSpPr>
        <p:spPr>
          <a:xfrm>
            <a:off x="3468229" y="4338937"/>
            <a:ext cx="4980484" cy="847129"/>
          </a:xfrm>
          <a:prstGeom prst="rect">
            <a:avLst/>
          </a:prstGeom>
        </p:spPr>
        <p:txBody>
          <a:bodyPr/>
          <a:lstStyle>
            <a:lvl1pPr marL="0" algn="ctr" defTabSz="609585" rtl="0" eaLnBrk="1" latinLnBrk="0" hangingPunct="1">
              <a:spcBef>
                <a:spcPct val="0"/>
              </a:spcBef>
              <a:buNone/>
              <a:defRPr lang="en-US" sz="2667" kern="1200" cap="all" baseline="0">
                <a:solidFill>
                  <a:schemeClr val="accent5"/>
                </a:solidFill>
                <a:latin typeface="Variable Black" panose="00000A00000000000000" pitchFamily="2" charset="0"/>
                <a:ea typeface="+mj-ea"/>
                <a:cs typeface="Variable Black" panose="00000A00000000000000" pitchFamily="2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5" name="Picture 4" descr="solid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389" y="2193247"/>
            <a:ext cx="7897323" cy="99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7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B10E40-A171-4C39-8AAE-5ECFC718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8AFF2-91D4-43B5-BE33-956A3D11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A0FB-63E5-438B-A98A-84F71B805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F6F0-8658-4C47-B979-05875512BAA3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868C-64C9-46C8-9EA0-B034BAD75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0A42-D4ED-45AE-BC72-1D6EFF0C1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B31F-D696-465A-B21F-64CB44914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3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OFCOM REPORT 2018 </a:t>
            </a:r>
          </a:p>
        </p:txBody>
      </p:sp>
    </p:spTree>
    <p:extLst>
      <p:ext uri="{BB962C8B-B14F-4D97-AF65-F5344CB8AC3E}">
        <p14:creationId xmlns:p14="http://schemas.microsoft.com/office/powerpoint/2010/main" val="83033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27F50-46F2-4CE1-A8EB-162AFB2F1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Source: Ofcom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D96EC-242E-4D9B-8C7D-CE8C630760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Quality of media as a news source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E9548-4A75-439F-A6B1-9473E6134F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“Is high quality”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0B223DA-A56D-4EC5-8EFA-5DFD6C0941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432631"/>
              </p:ext>
            </p:extLst>
          </p:nvPr>
        </p:nvGraphicFramePr>
        <p:xfrm>
          <a:off x="1071793" y="1772529"/>
          <a:ext cx="10041684" cy="436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57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21462-1CD1-4D61-B6E6-A747DC276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Source: Ofcom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D96EC-242E-4D9B-8C7D-CE8C630760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Quality of media as a news source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F1308-1315-436B-B665-95E99D964B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“Is trustworthy”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2DD406-1049-4179-898B-C88E4FCACB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0494650"/>
              </p:ext>
            </p:extLst>
          </p:nvPr>
        </p:nvGraphicFramePr>
        <p:xfrm>
          <a:off x="1071793" y="1772529"/>
          <a:ext cx="10041684" cy="436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35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21462-1CD1-4D61-B6E6-A747DC276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Source: Ofcom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D96EC-242E-4D9B-8C7D-CE8C630760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Quality of media as a news source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F1308-1315-436B-B665-95E99D964B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“Has depth of analysis and content not available elsewhere”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6F630D-DF7C-4A53-84F8-C78BDD3CB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955290"/>
              </p:ext>
            </p:extLst>
          </p:nvPr>
        </p:nvGraphicFramePr>
        <p:xfrm>
          <a:off x="1071793" y="1772529"/>
          <a:ext cx="10041684" cy="436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900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gnetic">
      <a:dk1>
        <a:sysClr val="windowText" lastClr="000000"/>
      </a:dk1>
      <a:lt1>
        <a:sysClr val="window" lastClr="FFFFFF"/>
      </a:lt1>
      <a:dk2>
        <a:srgbClr val="09456A"/>
      </a:dk2>
      <a:lt2>
        <a:srgbClr val="B6DFF9"/>
      </a:lt2>
      <a:accent1>
        <a:srgbClr val="E61D72"/>
      </a:accent1>
      <a:accent2>
        <a:srgbClr val="F23B60"/>
      </a:accent2>
      <a:accent3>
        <a:srgbClr val="341048"/>
      </a:accent3>
      <a:accent4>
        <a:srgbClr val="9073D5"/>
      </a:accent4>
      <a:accent5>
        <a:srgbClr val="4BACC6"/>
      </a:accent5>
      <a:accent6>
        <a:srgbClr val="022738"/>
      </a:accent6>
      <a:hlink>
        <a:srgbClr val="0563C1"/>
      </a:hlink>
      <a:folHlink>
        <a:srgbClr val="954F72"/>
      </a:folHlink>
    </a:clrScheme>
    <a:fontScheme name="Magnetic">
      <a:majorFont>
        <a:latin typeface="Variable Black"/>
        <a:ea typeface=""/>
        <a:cs typeface=""/>
      </a:majorFont>
      <a:minorFont>
        <a:latin typeface="Variable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9620</TotalTime>
  <Words>53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Variable Black</vt:lpstr>
      <vt:lpstr>Variable Bold</vt:lpstr>
      <vt:lpstr>Office Theme</vt:lpstr>
      <vt:lpstr>OFCOM REPORT 2018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PPALAP 24</dc:creator>
  <cp:lastModifiedBy>Louise Ioannou</cp:lastModifiedBy>
  <cp:revision>184</cp:revision>
  <cp:lastPrinted>2018-05-08T16:06:27Z</cp:lastPrinted>
  <dcterms:created xsi:type="dcterms:W3CDTF">2018-03-29T08:25:58Z</dcterms:created>
  <dcterms:modified xsi:type="dcterms:W3CDTF">2018-08-03T09:58:25Z</dcterms:modified>
</cp:coreProperties>
</file>