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257" r:id="rId2"/>
    <p:sldId id="324" r:id="rId3"/>
    <p:sldId id="344" r:id="rId4"/>
    <p:sldId id="330" r:id="rId5"/>
    <p:sldId id="331" r:id="rId6"/>
    <p:sldId id="332" r:id="rId7"/>
    <p:sldId id="334" r:id="rId8"/>
    <p:sldId id="335" r:id="rId9"/>
    <p:sldId id="338" r:id="rId10"/>
    <p:sldId id="339" r:id="rId11"/>
    <p:sldId id="345" r:id="rId12"/>
    <p:sldId id="336" r:id="rId13"/>
    <p:sldId id="340" r:id="rId14"/>
    <p:sldId id="301" r:id="rId15"/>
  </p:sldIdLst>
  <p:sldSz cx="12192000" cy="6858000"/>
  <p:notesSz cx="6858000" cy="98742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3A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3" autoAdjust="0"/>
    <p:restoredTop sz="55752" autoAdjust="0"/>
  </p:normalViewPr>
  <p:slideViewPr>
    <p:cSldViewPr snapToGrid="0">
      <p:cViewPr varScale="1">
        <p:scale>
          <a:sx n="45" d="100"/>
          <a:sy n="45" d="100"/>
        </p:scale>
        <p:origin x="680" y="48"/>
      </p:cViewPr>
      <p:guideLst>
        <p:guide orient="horz" pos="2160"/>
        <p:guide pos="3840"/>
      </p:guideLst>
    </p:cSldViewPr>
  </p:slideViewPr>
  <p:notesTextViewPr>
    <p:cViewPr>
      <p:scale>
        <a:sx n="1" d="1"/>
        <a:sy n="1" d="1"/>
      </p:scale>
      <p:origin x="0" y="0"/>
    </p:cViewPr>
  </p:notesTextViewPr>
  <p:sorterViewPr>
    <p:cViewPr>
      <p:scale>
        <a:sx n="100" d="100"/>
        <a:sy n="100" d="100"/>
      </p:scale>
      <p:origin x="0" y="-27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5427"/>
          </a:xfrm>
          <a:prstGeom prst="rect">
            <a:avLst/>
          </a:prstGeom>
        </p:spPr>
        <p:txBody>
          <a:bodyPr vert="horz" lIns="91440" tIns="45720" rIns="91440" bIns="45720" rtlCol="0"/>
          <a:lstStyle>
            <a:lvl1pPr algn="r">
              <a:defRPr sz="1200"/>
            </a:lvl1pPr>
          </a:lstStyle>
          <a:p>
            <a:fld id="{F05B856A-3BD3-4E10-97A2-D94EC1DE116A}" type="datetimeFigureOut">
              <a:rPr lang="en-GB" smtClean="0"/>
              <a:t>08/05/2017</a:t>
            </a:fld>
            <a:endParaRPr lang="en-GB"/>
          </a:p>
        </p:txBody>
      </p:sp>
      <p:sp>
        <p:nvSpPr>
          <p:cNvPr id="4" name="Footer Placeholder 3"/>
          <p:cNvSpPr>
            <a:spLocks noGrp="1"/>
          </p:cNvSpPr>
          <p:nvPr>
            <p:ph type="ftr" sz="quarter" idx="2"/>
          </p:nvPr>
        </p:nvSpPr>
        <p:spPr>
          <a:xfrm>
            <a:off x="0" y="9378824"/>
            <a:ext cx="2971800" cy="495426"/>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378824"/>
            <a:ext cx="2971800" cy="495426"/>
          </a:xfrm>
          <a:prstGeom prst="rect">
            <a:avLst/>
          </a:prstGeom>
        </p:spPr>
        <p:txBody>
          <a:bodyPr vert="horz" lIns="91440" tIns="45720" rIns="91440" bIns="45720" rtlCol="0" anchor="b"/>
          <a:lstStyle>
            <a:lvl1pPr algn="r">
              <a:defRPr sz="1200"/>
            </a:lvl1pPr>
          </a:lstStyle>
          <a:p>
            <a:fld id="{ACB599C1-AE8D-4F54-AB57-548685E1369B}" type="slidenum">
              <a:rPr lang="en-GB" smtClean="0"/>
              <a:t>‹#›</a:t>
            </a:fld>
            <a:endParaRPr lang="en-GB"/>
          </a:p>
        </p:txBody>
      </p:sp>
    </p:spTree>
    <p:extLst>
      <p:ext uri="{BB962C8B-B14F-4D97-AF65-F5344CB8AC3E}">
        <p14:creationId xmlns:p14="http://schemas.microsoft.com/office/powerpoint/2010/main" val="16193086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542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5427"/>
          </a:xfrm>
          <a:prstGeom prst="rect">
            <a:avLst/>
          </a:prstGeom>
        </p:spPr>
        <p:txBody>
          <a:bodyPr vert="horz" lIns="91440" tIns="45720" rIns="91440" bIns="45720" rtlCol="0"/>
          <a:lstStyle>
            <a:lvl1pPr algn="r">
              <a:defRPr sz="1200"/>
            </a:lvl1pPr>
          </a:lstStyle>
          <a:p>
            <a:fld id="{1B08145D-C569-4596-B5DD-DF026807BACB}" type="datetimeFigureOut">
              <a:rPr lang="en-GB" smtClean="0"/>
              <a:t>08/05/2017</a:t>
            </a:fld>
            <a:endParaRPr lang="en-GB"/>
          </a:p>
        </p:txBody>
      </p:sp>
      <p:sp>
        <p:nvSpPr>
          <p:cNvPr id="4" name="Slide Image Placeholder 3"/>
          <p:cNvSpPr>
            <a:spLocks noGrp="1" noRot="1" noChangeAspect="1"/>
          </p:cNvSpPr>
          <p:nvPr>
            <p:ph type="sldImg" idx="2"/>
          </p:nvPr>
        </p:nvSpPr>
        <p:spPr>
          <a:xfrm>
            <a:off x="466725" y="1233488"/>
            <a:ext cx="5924550" cy="33337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51983"/>
            <a:ext cx="548640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78824"/>
            <a:ext cx="2971800" cy="49542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378824"/>
            <a:ext cx="2971800" cy="495426"/>
          </a:xfrm>
          <a:prstGeom prst="rect">
            <a:avLst/>
          </a:prstGeom>
        </p:spPr>
        <p:txBody>
          <a:bodyPr vert="horz" lIns="91440" tIns="45720" rIns="91440" bIns="45720" rtlCol="0" anchor="b"/>
          <a:lstStyle>
            <a:lvl1pPr algn="r">
              <a:defRPr sz="1200"/>
            </a:lvl1pPr>
          </a:lstStyle>
          <a:p>
            <a:fld id="{B369D6DD-B6C2-4B30-87C0-CDA4F7B4BB9C}" type="slidenum">
              <a:rPr lang="en-GB" smtClean="0"/>
              <a:t>‹#›</a:t>
            </a:fld>
            <a:endParaRPr lang="en-GB"/>
          </a:p>
        </p:txBody>
      </p:sp>
    </p:spTree>
    <p:extLst>
      <p:ext uri="{BB962C8B-B14F-4D97-AF65-F5344CB8AC3E}">
        <p14:creationId xmlns:p14="http://schemas.microsoft.com/office/powerpoint/2010/main" val="1918275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69D6DD-B6C2-4B30-87C0-CDA4F7B4BB9C}" type="slidenum">
              <a:rPr lang="en-GB" smtClean="0"/>
              <a:t>1</a:t>
            </a:fld>
            <a:endParaRPr lang="en-GB"/>
          </a:p>
        </p:txBody>
      </p:sp>
    </p:spTree>
    <p:extLst>
      <p:ext uri="{BB962C8B-B14F-4D97-AF65-F5344CB8AC3E}">
        <p14:creationId xmlns:p14="http://schemas.microsoft.com/office/powerpoint/2010/main" val="3476334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And value the environment, because it is the context, the showcase for your brand’s content.  </a:t>
            </a:r>
          </a:p>
          <a:p>
            <a:endParaRPr lang="en-GB" sz="1400" dirty="0"/>
          </a:p>
          <a:p>
            <a:r>
              <a:rPr lang="en-GB" sz="1400" dirty="0"/>
              <a:t>A quality environment is a good thing for a brand to be associated with an recently Lumen research quotes that a good environment draws 15 * more attention to the ads than a bad one.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It was once a major consideration in media planning – audience attention, absorption, affinity being three key factors by which to assess the quality of a media buy.</a:t>
            </a:r>
          </a:p>
          <a:p>
            <a:endParaRPr lang="en-GB" sz="1400" dirty="0"/>
          </a:p>
          <a:p>
            <a:r>
              <a:rPr lang="en-GB" sz="1400" dirty="0"/>
              <a:t>Supporting quality environments is a good thing.  As this chart shows you will get better response.  </a:t>
            </a:r>
          </a:p>
          <a:p>
            <a:endParaRPr lang="en-GB" sz="1400" dirty="0"/>
          </a:p>
          <a:p>
            <a:r>
              <a:rPr lang="en-GB" sz="1400" dirty="0"/>
              <a:t>This chart compares the online interaction rate, interaction time and brand KPI impact of online magazine environments versus other online environments.</a:t>
            </a:r>
          </a:p>
          <a:p>
            <a:endParaRPr lang="en-GB" sz="1400" dirty="0"/>
          </a:p>
          <a:p>
            <a:endParaRPr lang="en-GB" dirty="0"/>
          </a:p>
        </p:txBody>
      </p:sp>
      <p:sp>
        <p:nvSpPr>
          <p:cNvPr id="4" name="Slide Number Placeholder 3"/>
          <p:cNvSpPr>
            <a:spLocks noGrp="1"/>
          </p:cNvSpPr>
          <p:nvPr>
            <p:ph type="sldNum" sz="quarter" idx="10"/>
          </p:nvPr>
        </p:nvSpPr>
        <p:spPr/>
        <p:txBody>
          <a:bodyPr/>
          <a:lstStyle/>
          <a:p>
            <a:fld id="{B369D6DD-B6C2-4B30-87C0-CDA4F7B4BB9C}" type="slidenum">
              <a:rPr lang="en-GB" smtClean="0"/>
              <a:t>10</a:t>
            </a:fld>
            <a:endParaRPr lang="en-GB"/>
          </a:p>
        </p:txBody>
      </p:sp>
    </p:spTree>
    <p:extLst>
      <p:ext uri="{BB962C8B-B14F-4D97-AF65-F5344CB8AC3E}">
        <p14:creationId xmlns:p14="http://schemas.microsoft.com/office/powerpoint/2010/main" val="32151055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400" dirty="0"/>
              <a:t>This chart shows what is good and bad about targeting in consumers eyes.</a:t>
            </a:r>
          </a:p>
          <a:p>
            <a:pPr lvl="0"/>
            <a:endParaRPr lang="en-GB" sz="1400" dirty="0"/>
          </a:p>
          <a:p>
            <a:pPr lvl="0"/>
            <a:r>
              <a:rPr lang="en-GB" sz="1400" dirty="0"/>
              <a:t>Red on this chart shows negative reactions to targeting types versus the green which is positive.</a:t>
            </a:r>
          </a:p>
          <a:p>
            <a:pPr lvl="0"/>
            <a:endParaRPr lang="en-GB" sz="1400" dirty="0"/>
          </a:p>
          <a:p>
            <a:pPr lvl="0"/>
            <a:r>
              <a:rPr lang="en-GB" sz="1400" dirty="0"/>
              <a:t>The four horses of the apocalypse here are too obviously targeting on location, search and browsing history and social media profile.</a:t>
            </a:r>
          </a:p>
          <a:p>
            <a:pPr lvl="0"/>
            <a:endParaRPr lang="en-GB" sz="1400" dirty="0"/>
          </a:p>
          <a:p>
            <a:pPr lvl="0"/>
            <a:r>
              <a:rPr lang="en-GB" sz="1400" dirty="0"/>
              <a:t>Net positive however are some real magazine sweet spots. </a:t>
            </a:r>
          </a:p>
          <a:p>
            <a:pPr lvl="0"/>
            <a:endParaRPr lang="en-GB" sz="1400" dirty="0"/>
          </a:p>
          <a:p>
            <a:pPr lvl="0"/>
            <a:r>
              <a:rPr lang="en-GB" sz="1400" dirty="0"/>
              <a:t>People actually positive about targeting to their </a:t>
            </a:r>
            <a:r>
              <a:rPr lang="en-GB" sz="1400" b="1" dirty="0"/>
              <a:t>interests</a:t>
            </a:r>
            <a:r>
              <a:rPr lang="en-GB" sz="1400" dirty="0"/>
              <a:t> it would seem that a medium like magazines, who thrive by catering to those interests are now in a good place to compete online as an environment for advertising.</a:t>
            </a:r>
          </a:p>
          <a:p>
            <a:pPr lvl="0"/>
            <a:endParaRPr lang="en-GB" sz="1200" dirty="0"/>
          </a:p>
          <a:p>
            <a:pPr lvl="0"/>
            <a:r>
              <a:rPr lang="en-GB" sz="1200" i="1" dirty="0"/>
              <a:t>MB’s latest </a:t>
            </a:r>
            <a:r>
              <a:rPr lang="en-GB" sz="1200" i="1" dirty="0" err="1"/>
              <a:t>AdReaction</a:t>
            </a:r>
            <a:r>
              <a:rPr lang="en-GB" sz="1200" i="1" dirty="0"/>
              <a:t> Survey.  It is a huge multi country survey, totalling 13,500 multiscreen users in 42 countries looking at people’s receptivity to video advertising. </a:t>
            </a:r>
            <a:endParaRPr lang="en-GB" dirty="0"/>
          </a:p>
          <a:p>
            <a:endParaRPr lang="en-GB" dirty="0"/>
          </a:p>
        </p:txBody>
      </p:sp>
      <p:sp>
        <p:nvSpPr>
          <p:cNvPr id="4" name="Slide Number Placeholder 3"/>
          <p:cNvSpPr>
            <a:spLocks noGrp="1"/>
          </p:cNvSpPr>
          <p:nvPr>
            <p:ph type="sldNum" sz="quarter" idx="10"/>
          </p:nvPr>
        </p:nvSpPr>
        <p:spPr/>
        <p:txBody>
          <a:bodyPr/>
          <a:lstStyle/>
          <a:p>
            <a:fld id="{B369D6DD-B6C2-4B30-87C0-CDA4F7B4BB9C}" type="slidenum">
              <a:rPr lang="en-GB" smtClean="0"/>
              <a:t>11</a:t>
            </a:fld>
            <a:endParaRPr lang="en-GB"/>
          </a:p>
        </p:txBody>
      </p:sp>
    </p:spTree>
    <p:extLst>
      <p:ext uri="{BB962C8B-B14F-4D97-AF65-F5344CB8AC3E}">
        <p14:creationId xmlns:p14="http://schemas.microsoft.com/office/powerpoint/2010/main" val="13561767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t>To drive meaningful connections – do good creative.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b="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t>Classic fable is Airbnb’s experiment to hire professional photographers to shoot each listing, result = 2-3 X bookings. Hypothesis came from co-founders meeting hosts on NYC, staying with them and writing reviews, seeing the mismatch between grainy photos and beautiful homes. Brian </a:t>
            </a:r>
            <a:r>
              <a:rPr lang="en-GB" sz="1400" b="0" dirty="0" err="1"/>
              <a:t>Chesky</a:t>
            </a:r>
            <a:r>
              <a:rPr lang="en-GB" sz="1400" b="0" dirty="0"/>
              <a:t> still has guests stay with him as a way to immerse himself in customer needs.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AirBnB</a:t>
            </a:r>
            <a:r>
              <a:rPr lang="en-GB" sz="1200" dirty="0"/>
              <a:t> is not a traditional media example but it does make a point.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If you want advertising evidence I point you back to Peter Field whose 2106 work for Cannes using IPA and Gunn Report databases, suggests that campaigns that are judged as highly creative are 6 times as efficient in terms of driving effectiveness results as those campaigns failing the creative test.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This is down from 11 times in 2011, but he puts that down to lower budgets and shorter campaigns not giving modern campaigns the oxygen they need to drive fame, salience, reach – those important multipliers of effect.</a:t>
            </a:r>
          </a:p>
          <a:p>
            <a:endParaRPr lang="en-GB" dirty="0"/>
          </a:p>
          <a:p>
            <a:endParaRPr lang="en-GB" dirty="0"/>
          </a:p>
        </p:txBody>
      </p:sp>
      <p:sp>
        <p:nvSpPr>
          <p:cNvPr id="4" name="Slide Number Placeholder 3"/>
          <p:cNvSpPr>
            <a:spLocks noGrp="1"/>
          </p:cNvSpPr>
          <p:nvPr>
            <p:ph type="sldNum" sz="quarter" idx="10"/>
          </p:nvPr>
        </p:nvSpPr>
        <p:spPr/>
        <p:txBody>
          <a:bodyPr/>
          <a:lstStyle/>
          <a:p>
            <a:fld id="{B369D6DD-B6C2-4B30-87C0-CDA4F7B4BB9C}" type="slidenum">
              <a:rPr lang="en-GB" smtClean="0"/>
              <a:t>12</a:t>
            </a:fld>
            <a:endParaRPr lang="en-GB"/>
          </a:p>
        </p:txBody>
      </p:sp>
    </p:spTree>
    <p:extLst>
      <p:ext uri="{BB962C8B-B14F-4D97-AF65-F5344CB8AC3E}">
        <p14:creationId xmlns:p14="http://schemas.microsoft.com/office/powerpoint/2010/main" val="11698128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t" latinLnBrk="0" hangingPunct="1">
              <a:lnSpc>
                <a:spcPct val="100000"/>
              </a:lnSpc>
              <a:spcBef>
                <a:spcPts val="0"/>
              </a:spcBef>
              <a:spcAft>
                <a:spcPts val="0"/>
              </a:spcAft>
              <a:buClrTx/>
              <a:buSzTx/>
              <a:buFontTx/>
              <a:buNone/>
              <a:tabLst/>
              <a:defRPr/>
            </a:pPr>
            <a:endParaRPr lang="en-GB" sz="1200" dirty="0"/>
          </a:p>
          <a:p>
            <a:pPr fontAlgn="t"/>
            <a:endParaRPr lang="en-GB" sz="1200" dirty="0"/>
          </a:p>
          <a:p>
            <a:pPr fontAlgn="t"/>
            <a:endParaRPr lang="en-GB" sz="1200" dirty="0"/>
          </a:p>
          <a:p>
            <a:pPr fontAlgn="t"/>
            <a:endParaRPr lang="en-GB" dirty="0"/>
          </a:p>
          <a:p>
            <a:pPr marL="0" indent="0" fontAlgn="t">
              <a:buNone/>
            </a:pPr>
            <a:endParaRPr lang="en-GB" dirty="0"/>
          </a:p>
          <a:p>
            <a:pPr fontAlgn="t"/>
            <a:endParaRPr lang="en-GB" sz="1200" dirty="0"/>
          </a:p>
          <a:p>
            <a:endParaRPr lang="en-GB" dirty="0"/>
          </a:p>
        </p:txBody>
      </p:sp>
      <p:sp>
        <p:nvSpPr>
          <p:cNvPr id="4" name="Slide Number Placeholder 3"/>
          <p:cNvSpPr>
            <a:spLocks noGrp="1"/>
          </p:cNvSpPr>
          <p:nvPr>
            <p:ph type="sldNum" sz="quarter" idx="10"/>
          </p:nvPr>
        </p:nvSpPr>
        <p:spPr/>
        <p:txBody>
          <a:bodyPr/>
          <a:lstStyle/>
          <a:p>
            <a:fld id="{B369D6DD-B6C2-4B30-87C0-CDA4F7B4BB9C}" type="slidenum">
              <a:rPr lang="en-GB" smtClean="0"/>
              <a:t>13</a:t>
            </a:fld>
            <a:endParaRPr lang="en-GB"/>
          </a:p>
        </p:txBody>
      </p:sp>
    </p:spTree>
    <p:extLst>
      <p:ext uri="{BB962C8B-B14F-4D97-AF65-F5344CB8AC3E}">
        <p14:creationId xmlns:p14="http://schemas.microsoft.com/office/powerpoint/2010/main" val="42622669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GB" sz="1200" dirty="0"/>
          </a:p>
          <a:p>
            <a:pPr fontAlgn="t"/>
            <a:endParaRPr lang="en-GB" sz="1200" dirty="0"/>
          </a:p>
          <a:p>
            <a:pPr fontAlgn="t"/>
            <a:endParaRPr lang="en-GB" sz="1200" dirty="0"/>
          </a:p>
          <a:p>
            <a:pPr fontAlgn="t"/>
            <a:endParaRPr lang="en-GB" dirty="0"/>
          </a:p>
          <a:p>
            <a:pPr marL="0" indent="0" fontAlgn="t">
              <a:buNone/>
            </a:pPr>
            <a:endParaRPr lang="en-GB" dirty="0"/>
          </a:p>
          <a:p>
            <a:pPr fontAlgn="t"/>
            <a:endParaRPr lang="en-GB" sz="1200" dirty="0"/>
          </a:p>
        </p:txBody>
      </p:sp>
      <p:sp>
        <p:nvSpPr>
          <p:cNvPr id="4" name="Slide Number Placeholder 3"/>
          <p:cNvSpPr>
            <a:spLocks noGrp="1"/>
          </p:cNvSpPr>
          <p:nvPr>
            <p:ph type="sldNum" sz="quarter" idx="10"/>
          </p:nvPr>
        </p:nvSpPr>
        <p:spPr/>
        <p:txBody>
          <a:bodyPr/>
          <a:lstStyle/>
          <a:p>
            <a:fld id="{B369D6DD-B6C2-4B30-87C0-CDA4F7B4BB9C}" type="slidenum">
              <a:rPr lang="en-GB" smtClean="0"/>
              <a:t>14</a:t>
            </a:fld>
            <a:endParaRPr lang="en-GB"/>
          </a:p>
        </p:txBody>
      </p:sp>
    </p:spTree>
    <p:extLst>
      <p:ext uri="{BB962C8B-B14F-4D97-AF65-F5344CB8AC3E}">
        <p14:creationId xmlns:p14="http://schemas.microsoft.com/office/powerpoint/2010/main" val="26995499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GB" sz="1400" dirty="0"/>
          </a:p>
          <a:p>
            <a:endParaRPr lang="en-GB" dirty="0"/>
          </a:p>
          <a:p>
            <a:endParaRPr lang="en-GB" dirty="0"/>
          </a:p>
        </p:txBody>
      </p:sp>
      <p:sp>
        <p:nvSpPr>
          <p:cNvPr id="4" name="Slide Number Placeholder 3"/>
          <p:cNvSpPr>
            <a:spLocks noGrp="1"/>
          </p:cNvSpPr>
          <p:nvPr>
            <p:ph type="sldNum" sz="quarter" idx="10"/>
          </p:nvPr>
        </p:nvSpPr>
        <p:spPr/>
        <p:txBody>
          <a:bodyPr/>
          <a:lstStyle/>
          <a:p>
            <a:fld id="{B369D6DD-B6C2-4B30-87C0-CDA4F7B4BB9C}" type="slidenum">
              <a:rPr lang="en-GB" smtClean="0"/>
              <a:t>2</a:t>
            </a:fld>
            <a:endParaRPr lang="en-GB"/>
          </a:p>
        </p:txBody>
      </p:sp>
    </p:spTree>
    <p:extLst>
      <p:ext uri="{BB962C8B-B14F-4D97-AF65-F5344CB8AC3E}">
        <p14:creationId xmlns:p14="http://schemas.microsoft.com/office/powerpoint/2010/main" val="2378506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GB" sz="1200" b="1" i="1" dirty="0">
              <a:solidFill>
                <a:srgbClr val="3A3ACE"/>
              </a:solidFill>
              <a:latin typeface="Franklin Gothic Medium" panose="020B06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50000"/>
                  <a:lumOff val="50000"/>
                </a:schemeClr>
              </a:solidFill>
              <a:latin typeface="Franklin Gothic Medium" panose="020B06030201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1" dirty="0">
              <a:solidFill>
                <a:schemeClr val="tx1">
                  <a:lumMod val="50000"/>
                  <a:lumOff val="50000"/>
                </a:schemeClr>
              </a:solidFill>
              <a:latin typeface="Franklin Gothic Medium" panose="020B0603020102020204" pitchFamily="34" charset="0"/>
            </a:endParaRPr>
          </a:p>
          <a:p>
            <a:endParaRPr lang="en-GB" dirty="0"/>
          </a:p>
        </p:txBody>
      </p:sp>
      <p:sp>
        <p:nvSpPr>
          <p:cNvPr id="4" name="Slide Number Placeholder 3"/>
          <p:cNvSpPr>
            <a:spLocks noGrp="1"/>
          </p:cNvSpPr>
          <p:nvPr>
            <p:ph type="sldNum" sz="quarter" idx="10"/>
          </p:nvPr>
        </p:nvSpPr>
        <p:spPr/>
        <p:txBody>
          <a:bodyPr/>
          <a:lstStyle/>
          <a:p>
            <a:fld id="{B369D6DD-B6C2-4B30-87C0-CDA4F7B4BB9C}" type="slidenum">
              <a:rPr lang="en-GB" smtClean="0"/>
              <a:t>3</a:t>
            </a:fld>
            <a:endParaRPr lang="en-GB"/>
          </a:p>
        </p:txBody>
      </p:sp>
    </p:spTree>
    <p:extLst>
      <p:ext uri="{BB962C8B-B14F-4D97-AF65-F5344CB8AC3E}">
        <p14:creationId xmlns:p14="http://schemas.microsoft.com/office/powerpoint/2010/main" val="3149580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endParaRPr lang="en-GB" sz="1200" dirty="0"/>
          </a:p>
          <a:p>
            <a:endParaRPr lang="en-GB" dirty="0"/>
          </a:p>
        </p:txBody>
      </p:sp>
      <p:sp>
        <p:nvSpPr>
          <p:cNvPr id="4" name="Slide Number Placeholder 3"/>
          <p:cNvSpPr>
            <a:spLocks noGrp="1"/>
          </p:cNvSpPr>
          <p:nvPr>
            <p:ph type="sldNum" sz="quarter" idx="10"/>
          </p:nvPr>
        </p:nvSpPr>
        <p:spPr/>
        <p:txBody>
          <a:bodyPr/>
          <a:lstStyle/>
          <a:p>
            <a:fld id="{B369D6DD-B6C2-4B30-87C0-CDA4F7B4BB9C}" type="slidenum">
              <a:rPr lang="en-GB" smtClean="0"/>
              <a:t>4</a:t>
            </a:fld>
            <a:endParaRPr lang="en-GB"/>
          </a:p>
        </p:txBody>
      </p:sp>
    </p:spTree>
    <p:extLst>
      <p:ext uri="{BB962C8B-B14F-4D97-AF65-F5344CB8AC3E}">
        <p14:creationId xmlns:p14="http://schemas.microsoft.com/office/powerpoint/2010/main" val="945721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69D6DD-B6C2-4B30-87C0-CDA4F7B4BB9C}" type="slidenum">
              <a:rPr lang="en-GB" smtClean="0"/>
              <a:t>5</a:t>
            </a:fld>
            <a:endParaRPr lang="en-GB"/>
          </a:p>
        </p:txBody>
      </p:sp>
    </p:spTree>
    <p:extLst>
      <p:ext uri="{BB962C8B-B14F-4D97-AF65-F5344CB8AC3E}">
        <p14:creationId xmlns:p14="http://schemas.microsoft.com/office/powerpoint/2010/main" val="7550852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369D6DD-B6C2-4B30-87C0-CDA4F7B4BB9C}" type="slidenum">
              <a:rPr lang="en-GB" smtClean="0"/>
              <a:t>6</a:t>
            </a:fld>
            <a:endParaRPr lang="en-GB"/>
          </a:p>
        </p:txBody>
      </p:sp>
    </p:spTree>
    <p:extLst>
      <p:ext uri="{BB962C8B-B14F-4D97-AF65-F5344CB8AC3E}">
        <p14:creationId xmlns:p14="http://schemas.microsoft.com/office/powerpoint/2010/main" val="4113651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b="1" dirty="0"/>
          </a:p>
        </p:txBody>
      </p:sp>
      <p:sp>
        <p:nvSpPr>
          <p:cNvPr id="4" name="Slide Number Placeholder 3"/>
          <p:cNvSpPr>
            <a:spLocks noGrp="1"/>
          </p:cNvSpPr>
          <p:nvPr>
            <p:ph type="sldNum" sz="quarter" idx="10"/>
          </p:nvPr>
        </p:nvSpPr>
        <p:spPr/>
        <p:txBody>
          <a:bodyPr/>
          <a:lstStyle/>
          <a:p>
            <a:fld id="{B369D6DD-B6C2-4B30-87C0-CDA4F7B4BB9C}" type="slidenum">
              <a:rPr lang="en-GB" smtClean="0"/>
              <a:t>7</a:t>
            </a:fld>
            <a:endParaRPr lang="en-GB"/>
          </a:p>
        </p:txBody>
      </p:sp>
    </p:spTree>
    <p:extLst>
      <p:ext uri="{BB962C8B-B14F-4D97-AF65-F5344CB8AC3E}">
        <p14:creationId xmlns:p14="http://schemas.microsoft.com/office/powerpoint/2010/main" val="3865799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Cross media studies conducted by Kantar Millward Brown show that globally 25% of media effectiveness can be attributed to media synergies, rising to nearly 40% in APAC. MB say that these numbers are not only growing but increasingly they are seeing synergies between media and other activities  too.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effectLst/>
              </a:rPr>
              <a:t>Synergies undeniably matter, they are a freebie extra benefit of using multi channels. And you should seek them out.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400" dirty="0">
              <a:effectLst/>
            </a:endParaRPr>
          </a:p>
          <a:p>
            <a:r>
              <a:rPr lang="en-GB" sz="1400" dirty="0">
                <a:effectLst/>
              </a:rPr>
              <a:t>The example here illustrates the stretch of the magazine medium.</a:t>
            </a:r>
          </a:p>
          <a:p>
            <a:endParaRPr lang="en-GB" sz="1400" dirty="0">
              <a:effectLst/>
            </a:endParaRPr>
          </a:p>
          <a:p>
            <a:endParaRPr lang="en-GB" dirty="0"/>
          </a:p>
        </p:txBody>
      </p:sp>
      <p:sp>
        <p:nvSpPr>
          <p:cNvPr id="4" name="Slide Number Placeholder 3"/>
          <p:cNvSpPr>
            <a:spLocks noGrp="1"/>
          </p:cNvSpPr>
          <p:nvPr>
            <p:ph type="sldNum" sz="quarter" idx="10"/>
          </p:nvPr>
        </p:nvSpPr>
        <p:spPr/>
        <p:txBody>
          <a:bodyPr/>
          <a:lstStyle/>
          <a:p>
            <a:fld id="{B369D6DD-B6C2-4B30-87C0-CDA4F7B4BB9C}" type="slidenum">
              <a:rPr lang="en-GB" smtClean="0"/>
              <a:t>8</a:t>
            </a:fld>
            <a:endParaRPr lang="en-GB"/>
          </a:p>
        </p:txBody>
      </p:sp>
    </p:spTree>
    <p:extLst>
      <p:ext uri="{BB962C8B-B14F-4D97-AF65-F5344CB8AC3E}">
        <p14:creationId xmlns:p14="http://schemas.microsoft.com/office/powerpoint/2010/main" val="3347506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t"/>
            <a:r>
              <a:rPr lang="en-GB" sz="1400" dirty="0"/>
              <a:t>Here’s an example of work done for Clarks.</a:t>
            </a:r>
          </a:p>
          <a:p>
            <a:pPr fontAlgn="t"/>
            <a:endParaRPr lang="en-GB" sz="1400" dirty="0"/>
          </a:p>
          <a:p>
            <a:pPr fontAlgn="t"/>
            <a:r>
              <a:rPr lang="en-GB" sz="1400" dirty="0"/>
              <a:t>John Wilkins….. We work to develop what we call 'generous ideas' – big thinking that informs all idea distributors including consumers, the client’s own content makers, other agency suppliers and media and platforms alike………The new ecosystem needs to be friction-free because consumers don’t care about the channels – it’s all advertising to them. What is important is the consistency and the empathy woven through all communications.</a:t>
            </a:r>
          </a:p>
          <a:p>
            <a:endParaRPr lang="en-GB" dirty="0"/>
          </a:p>
        </p:txBody>
      </p:sp>
      <p:sp>
        <p:nvSpPr>
          <p:cNvPr id="4" name="Slide Number Placeholder 3"/>
          <p:cNvSpPr>
            <a:spLocks noGrp="1"/>
          </p:cNvSpPr>
          <p:nvPr>
            <p:ph type="sldNum" sz="quarter" idx="10"/>
          </p:nvPr>
        </p:nvSpPr>
        <p:spPr/>
        <p:txBody>
          <a:bodyPr/>
          <a:lstStyle/>
          <a:p>
            <a:fld id="{B369D6DD-B6C2-4B30-87C0-CDA4F7B4BB9C}" type="slidenum">
              <a:rPr lang="en-GB" smtClean="0"/>
              <a:t>9</a:t>
            </a:fld>
            <a:endParaRPr lang="en-GB"/>
          </a:p>
        </p:txBody>
      </p:sp>
    </p:spTree>
    <p:extLst>
      <p:ext uri="{BB962C8B-B14F-4D97-AF65-F5344CB8AC3E}">
        <p14:creationId xmlns:p14="http://schemas.microsoft.com/office/powerpoint/2010/main" val="12851024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0CC4AC3-3C0D-4414-A330-5927AD9320EE}" type="datetimeFigureOut">
              <a:rPr lang="en-GB" smtClean="0"/>
              <a:t>08/05/2017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949227-E9E8-4F32-AB21-22271D33C551}" type="slidenum">
              <a:rPr lang="en-GB" smtClean="0"/>
              <a:t>‹#›</a:t>
            </a:fld>
            <a:endParaRPr lang="en-GB"/>
          </a:p>
        </p:txBody>
      </p:sp>
    </p:spTree>
    <p:extLst>
      <p:ext uri="{BB962C8B-B14F-4D97-AF65-F5344CB8AC3E}">
        <p14:creationId xmlns:p14="http://schemas.microsoft.com/office/powerpoint/2010/main" val="3393618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CC4AC3-3C0D-4414-A330-5927AD9320EE}" type="datetimeFigureOut">
              <a:rPr lang="en-GB" smtClean="0"/>
              <a:t>08/05/2017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949227-E9E8-4F32-AB21-22271D33C551}" type="slidenum">
              <a:rPr lang="en-GB" smtClean="0"/>
              <a:t>‹#›</a:t>
            </a:fld>
            <a:endParaRPr lang="en-GB"/>
          </a:p>
        </p:txBody>
      </p:sp>
    </p:spTree>
    <p:extLst>
      <p:ext uri="{BB962C8B-B14F-4D97-AF65-F5344CB8AC3E}">
        <p14:creationId xmlns:p14="http://schemas.microsoft.com/office/powerpoint/2010/main" val="90143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CC4AC3-3C0D-4414-A330-5927AD9320EE}" type="datetimeFigureOut">
              <a:rPr lang="en-GB" smtClean="0"/>
              <a:t>08/05/2017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949227-E9E8-4F32-AB21-22271D33C551}" type="slidenum">
              <a:rPr lang="en-GB" smtClean="0"/>
              <a:t>‹#›</a:t>
            </a:fld>
            <a:endParaRPr lang="en-GB"/>
          </a:p>
        </p:txBody>
      </p:sp>
    </p:spTree>
    <p:extLst>
      <p:ext uri="{BB962C8B-B14F-4D97-AF65-F5344CB8AC3E}">
        <p14:creationId xmlns:p14="http://schemas.microsoft.com/office/powerpoint/2010/main" val="835900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0CC4AC3-3C0D-4414-A330-5927AD9320EE}" type="datetimeFigureOut">
              <a:rPr lang="en-GB" smtClean="0"/>
              <a:t>08/05/2017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949227-E9E8-4F32-AB21-22271D33C551}" type="slidenum">
              <a:rPr lang="en-GB" smtClean="0"/>
              <a:t>‹#›</a:t>
            </a:fld>
            <a:endParaRPr lang="en-GB"/>
          </a:p>
        </p:txBody>
      </p:sp>
    </p:spTree>
    <p:extLst>
      <p:ext uri="{BB962C8B-B14F-4D97-AF65-F5344CB8AC3E}">
        <p14:creationId xmlns:p14="http://schemas.microsoft.com/office/powerpoint/2010/main" val="1294688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0CC4AC3-3C0D-4414-A330-5927AD9320EE}" type="datetimeFigureOut">
              <a:rPr lang="en-GB" smtClean="0"/>
              <a:t>08/05/2017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8949227-E9E8-4F32-AB21-22271D33C551}" type="slidenum">
              <a:rPr lang="en-GB" smtClean="0"/>
              <a:t>‹#›</a:t>
            </a:fld>
            <a:endParaRPr lang="en-GB"/>
          </a:p>
        </p:txBody>
      </p:sp>
    </p:spTree>
    <p:extLst>
      <p:ext uri="{BB962C8B-B14F-4D97-AF65-F5344CB8AC3E}">
        <p14:creationId xmlns:p14="http://schemas.microsoft.com/office/powerpoint/2010/main" val="2685321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0CC4AC3-3C0D-4414-A330-5927AD9320EE}" type="datetimeFigureOut">
              <a:rPr lang="en-GB" smtClean="0"/>
              <a:t>08/05/2017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949227-E9E8-4F32-AB21-22271D33C551}" type="slidenum">
              <a:rPr lang="en-GB" smtClean="0"/>
              <a:t>‹#›</a:t>
            </a:fld>
            <a:endParaRPr lang="en-GB"/>
          </a:p>
        </p:txBody>
      </p:sp>
    </p:spTree>
    <p:extLst>
      <p:ext uri="{BB962C8B-B14F-4D97-AF65-F5344CB8AC3E}">
        <p14:creationId xmlns:p14="http://schemas.microsoft.com/office/powerpoint/2010/main" val="3370675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0CC4AC3-3C0D-4414-A330-5927AD9320EE}" type="datetimeFigureOut">
              <a:rPr lang="en-GB" smtClean="0"/>
              <a:t>08/05/2017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8949227-E9E8-4F32-AB21-22271D33C551}" type="slidenum">
              <a:rPr lang="en-GB" smtClean="0"/>
              <a:t>‹#›</a:t>
            </a:fld>
            <a:endParaRPr lang="en-GB"/>
          </a:p>
        </p:txBody>
      </p:sp>
    </p:spTree>
    <p:extLst>
      <p:ext uri="{BB962C8B-B14F-4D97-AF65-F5344CB8AC3E}">
        <p14:creationId xmlns:p14="http://schemas.microsoft.com/office/powerpoint/2010/main" val="33492330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0CC4AC3-3C0D-4414-A330-5927AD9320EE}" type="datetimeFigureOut">
              <a:rPr lang="en-GB" smtClean="0"/>
              <a:t>08/05/2017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8949227-E9E8-4F32-AB21-22271D33C551}" type="slidenum">
              <a:rPr lang="en-GB" smtClean="0"/>
              <a:t>‹#›</a:t>
            </a:fld>
            <a:endParaRPr lang="en-GB"/>
          </a:p>
        </p:txBody>
      </p:sp>
    </p:spTree>
    <p:extLst>
      <p:ext uri="{BB962C8B-B14F-4D97-AF65-F5344CB8AC3E}">
        <p14:creationId xmlns:p14="http://schemas.microsoft.com/office/powerpoint/2010/main" val="6014978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CC4AC3-3C0D-4414-A330-5927AD9320EE}" type="datetimeFigureOut">
              <a:rPr lang="en-GB" smtClean="0"/>
              <a:t>08/05/2017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8949227-E9E8-4F32-AB21-22271D33C551}" type="slidenum">
              <a:rPr lang="en-GB" smtClean="0"/>
              <a:t>‹#›</a:t>
            </a:fld>
            <a:endParaRPr lang="en-GB"/>
          </a:p>
        </p:txBody>
      </p:sp>
    </p:spTree>
    <p:extLst>
      <p:ext uri="{BB962C8B-B14F-4D97-AF65-F5344CB8AC3E}">
        <p14:creationId xmlns:p14="http://schemas.microsoft.com/office/powerpoint/2010/main" val="2943058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CC4AC3-3C0D-4414-A330-5927AD9320EE}" type="datetimeFigureOut">
              <a:rPr lang="en-GB" smtClean="0"/>
              <a:t>08/05/2017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949227-E9E8-4F32-AB21-22271D33C551}" type="slidenum">
              <a:rPr lang="en-GB" smtClean="0"/>
              <a:t>‹#›</a:t>
            </a:fld>
            <a:endParaRPr lang="en-GB"/>
          </a:p>
        </p:txBody>
      </p:sp>
    </p:spTree>
    <p:extLst>
      <p:ext uri="{BB962C8B-B14F-4D97-AF65-F5344CB8AC3E}">
        <p14:creationId xmlns:p14="http://schemas.microsoft.com/office/powerpoint/2010/main" val="1493772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CC4AC3-3C0D-4414-A330-5927AD9320EE}" type="datetimeFigureOut">
              <a:rPr lang="en-GB" smtClean="0"/>
              <a:t>08/05/2017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8949227-E9E8-4F32-AB21-22271D33C551}" type="slidenum">
              <a:rPr lang="en-GB" smtClean="0"/>
              <a:t>‹#›</a:t>
            </a:fld>
            <a:endParaRPr lang="en-GB"/>
          </a:p>
        </p:txBody>
      </p:sp>
    </p:spTree>
    <p:extLst>
      <p:ext uri="{BB962C8B-B14F-4D97-AF65-F5344CB8AC3E}">
        <p14:creationId xmlns:p14="http://schemas.microsoft.com/office/powerpoint/2010/main" val="2468895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CC4AC3-3C0D-4414-A330-5927AD9320EE}" type="datetimeFigureOut">
              <a:rPr lang="en-GB" smtClean="0"/>
              <a:t>08/05/2017</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949227-E9E8-4F32-AB21-22271D33C551}" type="slidenum">
              <a:rPr lang="en-GB" smtClean="0"/>
              <a:t>‹#›</a:t>
            </a:fld>
            <a:endParaRPr lang="en-GB"/>
          </a:p>
        </p:txBody>
      </p:sp>
    </p:spTree>
    <p:extLst>
      <p:ext uri="{BB962C8B-B14F-4D97-AF65-F5344CB8AC3E}">
        <p14:creationId xmlns:p14="http://schemas.microsoft.com/office/powerpoint/2010/main" val="41537905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1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1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Sueelms@gmail.com"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hyperlink" Target="https://twitter.com/@Sue_Elms" TargetMode="External"/><Relationship Id="rId4" Type="http://schemas.openxmlformats.org/officeDocument/2006/relationships/hyperlink" Target="https://uk.linkedin.com/in/sue-elms-89649a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1.jpeg"/><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emf"/><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png"/><Relationship Id="rId26" Type="http://schemas.openxmlformats.org/officeDocument/2006/relationships/image" Target="../media/image42.png"/><Relationship Id="rId3" Type="http://schemas.openxmlformats.org/officeDocument/2006/relationships/image" Target="../media/image20.pn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5" Type="http://schemas.openxmlformats.org/officeDocument/2006/relationships/image" Target="../media/image41.png"/><Relationship Id="rId2" Type="http://schemas.openxmlformats.org/officeDocument/2006/relationships/notesSlide" Target="../notesSlides/notesSlide8.xml"/><Relationship Id="rId16" Type="http://schemas.openxmlformats.org/officeDocument/2006/relationships/image" Target="../media/image32.png"/><Relationship Id="rId20" Type="http://schemas.openxmlformats.org/officeDocument/2006/relationships/image" Target="../media/image36.png"/><Relationship Id="rId29" Type="http://schemas.openxmlformats.org/officeDocument/2006/relationships/image" Target="../media/image45.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24" Type="http://schemas.openxmlformats.org/officeDocument/2006/relationships/image" Target="../media/image40.png"/><Relationship Id="rId32" Type="http://schemas.openxmlformats.org/officeDocument/2006/relationships/image" Target="../media/image48.pn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44.png"/><Relationship Id="rId10" Type="http://schemas.openxmlformats.org/officeDocument/2006/relationships/image" Target="../media/image26.png"/><Relationship Id="rId19" Type="http://schemas.openxmlformats.org/officeDocument/2006/relationships/image" Target="../media/image35.png"/><Relationship Id="rId31" Type="http://schemas.openxmlformats.org/officeDocument/2006/relationships/image" Target="../media/image47.png"/><Relationship Id="rId4" Type="http://schemas.microsoft.com/office/2007/relationships/hdphoto" Target="../media/hdphoto1.wdp"/><Relationship Id="rId9" Type="http://schemas.openxmlformats.org/officeDocument/2006/relationships/image" Target="../media/image25.png"/><Relationship Id="rId14" Type="http://schemas.openxmlformats.org/officeDocument/2006/relationships/image" Target="../media/image30.png"/><Relationship Id="rId22" Type="http://schemas.openxmlformats.org/officeDocument/2006/relationships/image" Target="../media/image38.png"/><Relationship Id="rId27" Type="http://schemas.openxmlformats.org/officeDocument/2006/relationships/image" Target="../media/image43.png"/><Relationship Id="rId30" Type="http://schemas.openxmlformats.org/officeDocument/2006/relationships/image" Target="../media/image46.png"/></Relationships>
</file>

<file path=ppt/slides/_rels/slide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50233" y="1122363"/>
            <a:ext cx="10555704" cy="2053974"/>
          </a:xfrm>
        </p:spPr>
        <p:txBody>
          <a:bodyPr>
            <a:normAutofit/>
          </a:bodyPr>
          <a:lstStyle/>
          <a:p>
            <a:r>
              <a:rPr lang="en-GB" sz="5400" dirty="0">
                <a:solidFill>
                  <a:srgbClr val="3A3ACE"/>
                </a:solidFill>
                <a:latin typeface="Franklin Gothic Medium" panose="020B0603020102020204" pitchFamily="34" charset="0"/>
              </a:rPr>
              <a:t>Finding your Marketing Compass</a:t>
            </a:r>
          </a:p>
        </p:txBody>
      </p:sp>
      <p:sp>
        <p:nvSpPr>
          <p:cNvPr id="5" name="Subtitle 4"/>
          <p:cNvSpPr>
            <a:spLocks noGrp="1"/>
          </p:cNvSpPr>
          <p:nvPr>
            <p:ph type="subTitle" idx="1"/>
          </p:nvPr>
        </p:nvSpPr>
        <p:spPr>
          <a:xfrm>
            <a:off x="1524000" y="3602037"/>
            <a:ext cx="9144000" cy="2841626"/>
          </a:xfrm>
        </p:spPr>
        <p:txBody>
          <a:bodyPr>
            <a:normAutofit fontScale="55000" lnSpcReduction="20000"/>
          </a:bodyPr>
          <a:lstStyle/>
          <a:p>
            <a:r>
              <a:rPr lang="en-GB" sz="5800" i="1" dirty="0">
                <a:solidFill>
                  <a:schemeClr val="tx1">
                    <a:lumMod val="65000"/>
                    <a:lumOff val="35000"/>
                  </a:schemeClr>
                </a:solidFill>
              </a:rPr>
              <a:t>How we have lost our way</a:t>
            </a:r>
          </a:p>
          <a:p>
            <a:r>
              <a:rPr lang="en-GB" sz="5800" i="1" dirty="0">
                <a:solidFill>
                  <a:schemeClr val="tx1">
                    <a:lumMod val="65000"/>
                    <a:lumOff val="35000"/>
                  </a:schemeClr>
                </a:solidFill>
              </a:rPr>
              <a:t>How to move forward</a:t>
            </a:r>
          </a:p>
          <a:p>
            <a:r>
              <a:rPr lang="en-GB" sz="5800" i="1" dirty="0">
                <a:solidFill>
                  <a:schemeClr val="tx1">
                    <a:lumMod val="65000"/>
                    <a:lumOff val="35000"/>
                  </a:schemeClr>
                </a:solidFill>
              </a:rPr>
              <a:t>What this means for magazines</a:t>
            </a:r>
          </a:p>
          <a:p>
            <a:endParaRPr lang="en-GB" sz="3600" i="1" dirty="0"/>
          </a:p>
          <a:p>
            <a:endParaRPr lang="en-GB" sz="3600" i="1" dirty="0"/>
          </a:p>
          <a:p>
            <a:r>
              <a:rPr lang="en-GB" sz="3600" dirty="0">
                <a:solidFill>
                  <a:schemeClr val="tx1">
                    <a:lumMod val="50000"/>
                    <a:lumOff val="50000"/>
                  </a:schemeClr>
                </a:solidFill>
                <a:latin typeface="Franklin Gothic Medium" panose="020B0603020102020204" pitchFamily="34" charset="0"/>
              </a:rPr>
              <a:t>Sue Elms</a:t>
            </a:r>
            <a:br>
              <a:rPr lang="en-GB" sz="3600" dirty="0">
                <a:solidFill>
                  <a:schemeClr val="tx1">
                    <a:lumMod val="50000"/>
                    <a:lumOff val="50000"/>
                  </a:schemeClr>
                </a:solidFill>
                <a:latin typeface="Franklin Gothic Medium" panose="020B0603020102020204" pitchFamily="34" charset="0"/>
              </a:rPr>
            </a:br>
            <a:r>
              <a:rPr lang="en-GB" sz="3600" dirty="0">
                <a:solidFill>
                  <a:schemeClr val="tx1">
                    <a:lumMod val="50000"/>
                    <a:lumOff val="50000"/>
                  </a:schemeClr>
                </a:solidFill>
                <a:latin typeface="Franklin Gothic Medium" panose="020B0603020102020204" pitchFamily="34" charset="0"/>
              </a:rPr>
              <a:t>Skin The Cat Ltd</a:t>
            </a:r>
            <a:br>
              <a:rPr lang="en-GB" sz="3600" dirty="0">
                <a:solidFill>
                  <a:schemeClr val="tx1">
                    <a:lumMod val="50000"/>
                    <a:lumOff val="50000"/>
                  </a:schemeClr>
                </a:solidFill>
                <a:latin typeface="Franklin Gothic Medium" panose="020B0603020102020204" pitchFamily="34" charset="0"/>
              </a:rPr>
            </a:br>
            <a:endParaRPr lang="en-GB" sz="3600" i="1" dirty="0"/>
          </a:p>
        </p:txBody>
      </p:sp>
    </p:spTree>
    <p:extLst>
      <p:ext uri="{BB962C8B-B14F-4D97-AF65-F5344CB8AC3E}">
        <p14:creationId xmlns:p14="http://schemas.microsoft.com/office/powerpoint/2010/main" val="3643379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12192000" cy="0"/>
          </a:xfrm>
          <a:prstGeom prst="line">
            <a:avLst/>
          </a:prstGeom>
          <a:ln>
            <a:solidFill>
              <a:srgbClr val="3A3ACE"/>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037265" y="6200775"/>
            <a:ext cx="776288"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0" y="0"/>
            <a:ext cx="12192000" cy="733425"/>
          </a:xfrm>
          <a:prstGeom prst="rect">
            <a:avLst/>
          </a:prstGeom>
          <a:solidFill>
            <a:srgbClr val="3A3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09550" y="74324"/>
            <a:ext cx="9439275" cy="523220"/>
          </a:xfrm>
          <a:prstGeom prst="rect">
            <a:avLst/>
          </a:prstGeom>
          <a:noFill/>
        </p:spPr>
        <p:txBody>
          <a:bodyPr wrap="square" rtlCol="0">
            <a:spAutoFit/>
          </a:bodyPr>
          <a:lstStyle/>
          <a:p>
            <a:r>
              <a:rPr lang="en-GB" sz="2800" dirty="0">
                <a:solidFill>
                  <a:schemeClr val="bg1">
                    <a:lumMod val="85000"/>
                  </a:schemeClr>
                </a:solidFill>
                <a:latin typeface="Franklin Gothic Medium" panose="020B0603020102020204" pitchFamily="34" charset="0"/>
              </a:rPr>
              <a:t>PUMP UP THE VALUE OF QUALITY ENVIRONMENTS</a:t>
            </a:r>
          </a:p>
        </p:txBody>
      </p:sp>
      <p:sp>
        <p:nvSpPr>
          <p:cNvPr id="8" name="TextBox 7"/>
          <p:cNvSpPr txBox="1"/>
          <p:nvPr/>
        </p:nvSpPr>
        <p:spPr>
          <a:xfrm>
            <a:off x="10034890" y="6123902"/>
            <a:ext cx="2838450" cy="307777"/>
          </a:xfrm>
          <a:prstGeom prst="rect">
            <a:avLst/>
          </a:prstGeom>
          <a:noFill/>
        </p:spPr>
        <p:txBody>
          <a:bodyPr wrap="square" rtlCol="0">
            <a:spAutoFit/>
          </a:bodyPr>
          <a:lstStyle/>
          <a:p>
            <a:pPr algn="ctr"/>
            <a:r>
              <a:rPr lang="en-GB" sz="1400" dirty="0">
                <a:solidFill>
                  <a:schemeClr val="bg1">
                    <a:lumMod val="50000"/>
                  </a:schemeClr>
                </a:solidFill>
                <a:latin typeface="Franklin Gothic Medium" panose="020B0603020102020204" pitchFamily="34" charset="0"/>
              </a:rPr>
              <a:t>Sue Elms</a:t>
            </a:r>
          </a:p>
        </p:txBody>
      </p:sp>
      <p:sp>
        <p:nvSpPr>
          <p:cNvPr id="4" name="Rectangle 3"/>
          <p:cNvSpPr/>
          <p:nvPr/>
        </p:nvSpPr>
        <p:spPr>
          <a:xfrm>
            <a:off x="1647824" y="1538585"/>
            <a:ext cx="5086351" cy="923330"/>
          </a:xfrm>
          <a:prstGeom prst="rect">
            <a:avLst/>
          </a:prstGeom>
        </p:spPr>
        <p:txBody>
          <a:bodyPr wrap="square">
            <a:spAutoFit/>
          </a:bodyPr>
          <a:lstStyle/>
          <a:p>
            <a:r>
              <a:rPr lang="en-US" dirty="0">
                <a:solidFill>
                  <a:schemeClr val="tx1">
                    <a:lumMod val="50000"/>
                    <a:lumOff val="50000"/>
                  </a:schemeClr>
                </a:solidFill>
                <a:latin typeface="Franklin Gothic Medium" panose="020B0603020102020204" pitchFamily="34" charset="0"/>
              </a:rPr>
              <a:t>Magazine online environments have higher attention and quality of engagement online compared to other environments </a:t>
            </a:r>
          </a:p>
        </p:txBody>
      </p:sp>
      <p:grpSp>
        <p:nvGrpSpPr>
          <p:cNvPr id="27" name="Group 26"/>
          <p:cNvGrpSpPr/>
          <p:nvPr/>
        </p:nvGrpSpPr>
        <p:grpSpPr>
          <a:xfrm>
            <a:off x="1381600" y="2886075"/>
            <a:ext cx="5618798" cy="2595875"/>
            <a:chOff x="1020479" y="1087705"/>
            <a:chExt cx="7035638" cy="3330492"/>
          </a:xfrm>
        </p:grpSpPr>
        <p:sp>
          <p:nvSpPr>
            <p:cNvPr id="28" name="Rectangle 27"/>
            <p:cNvSpPr/>
            <p:nvPr/>
          </p:nvSpPr>
          <p:spPr>
            <a:xfrm>
              <a:off x="1020479" y="3919905"/>
              <a:ext cx="2621529" cy="473851"/>
            </a:xfrm>
            <a:prstGeom prst="rect">
              <a:avLst/>
            </a:prstGeom>
          </p:spPr>
          <p:txBody>
            <a:bodyPr wrap="square">
              <a:spAutoFit/>
            </a:bodyPr>
            <a:lstStyle/>
            <a:p>
              <a:pPr marL="0" marR="0" lvl="0" indent="0" algn="ctr" defTabSz="457166"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3A3ACE"/>
                  </a:solidFill>
                  <a:effectLst/>
                  <a:uLnTx/>
                  <a:uFillTx/>
                </a:rPr>
                <a:t>INTERACTION RATE</a:t>
              </a:r>
            </a:p>
          </p:txBody>
        </p:sp>
        <p:sp>
          <p:nvSpPr>
            <p:cNvPr id="29" name="object 23"/>
            <p:cNvSpPr/>
            <p:nvPr/>
          </p:nvSpPr>
          <p:spPr>
            <a:xfrm rot="16200000">
              <a:off x="2151613" y="1638318"/>
              <a:ext cx="1608784" cy="1372005"/>
            </a:xfrm>
            <a:custGeom>
              <a:avLst/>
              <a:gdLst/>
              <a:ahLst/>
              <a:cxnLst/>
              <a:rect l="l" t="t" r="r" b="b"/>
              <a:pathLst>
                <a:path w="1260475" h="1040764">
                  <a:moveTo>
                    <a:pt x="1181480" y="442468"/>
                  </a:moveTo>
                  <a:lnTo>
                    <a:pt x="1150312" y="448560"/>
                  </a:lnTo>
                  <a:lnTo>
                    <a:pt x="1125204" y="465296"/>
                  </a:lnTo>
                  <a:lnTo>
                    <a:pt x="1108454" y="490366"/>
                  </a:lnTo>
                  <a:lnTo>
                    <a:pt x="1102359" y="521462"/>
                  </a:lnTo>
                  <a:lnTo>
                    <a:pt x="1108454" y="551181"/>
                  </a:lnTo>
                  <a:lnTo>
                    <a:pt x="1125204" y="575579"/>
                  </a:lnTo>
                  <a:lnTo>
                    <a:pt x="1150312" y="592095"/>
                  </a:lnTo>
                  <a:lnTo>
                    <a:pt x="1181480" y="598169"/>
                  </a:lnTo>
                  <a:lnTo>
                    <a:pt x="1212576" y="592095"/>
                  </a:lnTo>
                  <a:lnTo>
                    <a:pt x="1237646" y="575579"/>
                  </a:lnTo>
                  <a:lnTo>
                    <a:pt x="1254382" y="551181"/>
                  </a:lnTo>
                  <a:lnTo>
                    <a:pt x="1260475" y="521462"/>
                  </a:lnTo>
                  <a:lnTo>
                    <a:pt x="1254382" y="490366"/>
                  </a:lnTo>
                  <a:lnTo>
                    <a:pt x="1237646" y="465296"/>
                  </a:lnTo>
                  <a:lnTo>
                    <a:pt x="1212576" y="448560"/>
                  </a:lnTo>
                  <a:lnTo>
                    <a:pt x="1181480" y="442468"/>
                  </a:lnTo>
                  <a:close/>
                </a:path>
                <a:path w="1260475" h="1040764">
                  <a:moveTo>
                    <a:pt x="961516" y="219963"/>
                  </a:moveTo>
                  <a:lnTo>
                    <a:pt x="930348" y="226415"/>
                  </a:lnTo>
                  <a:lnTo>
                    <a:pt x="905240" y="243760"/>
                  </a:lnTo>
                  <a:lnTo>
                    <a:pt x="888490" y="268987"/>
                  </a:lnTo>
                  <a:lnTo>
                    <a:pt x="882395" y="299085"/>
                  </a:lnTo>
                  <a:lnTo>
                    <a:pt x="888490" y="330200"/>
                  </a:lnTo>
                  <a:lnTo>
                    <a:pt x="905240" y="355314"/>
                  </a:lnTo>
                  <a:lnTo>
                    <a:pt x="930348" y="372094"/>
                  </a:lnTo>
                  <a:lnTo>
                    <a:pt x="961516" y="378206"/>
                  </a:lnTo>
                  <a:lnTo>
                    <a:pt x="991540" y="372094"/>
                  </a:lnTo>
                  <a:lnTo>
                    <a:pt x="1016730" y="355314"/>
                  </a:lnTo>
                  <a:lnTo>
                    <a:pt x="1034061" y="330200"/>
                  </a:lnTo>
                  <a:lnTo>
                    <a:pt x="1040511" y="299085"/>
                  </a:lnTo>
                  <a:lnTo>
                    <a:pt x="1034061" y="268987"/>
                  </a:lnTo>
                  <a:lnTo>
                    <a:pt x="1016730" y="243760"/>
                  </a:lnTo>
                  <a:lnTo>
                    <a:pt x="991540" y="226415"/>
                  </a:lnTo>
                  <a:lnTo>
                    <a:pt x="961516" y="219963"/>
                  </a:lnTo>
                  <a:close/>
                </a:path>
                <a:path w="1260475" h="1040764">
                  <a:moveTo>
                    <a:pt x="961516" y="442468"/>
                  </a:moveTo>
                  <a:lnTo>
                    <a:pt x="930348" y="448560"/>
                  </a:lnTo>
                  <a:lnTo>
                    <a:pt x="905240" y="465296"/>
                  </a:lnTo>
                  <a:lnTo>
                    <a:pt x="888490" y="490366"/>
                  </a:lnTo>
                  <a:lnTo>
                    <a:pt x="882395" y="521462"/>
                  </a:lnTo>
                  <a:lnTo>
                    <a:pt x="888490" y="551181"/>
                  </a:lnTo>
                  <a:lnTo>
                    <a:pt x="905240" y="575579"/>
                  </a:lnTo>
                  <a:lnTo>
                    <a:pt x="930348" y="592095"/>
                  </a:lnTo>
                  <a:lnTo>
                    <a:pt x="961516" y="598169"/>
                  </a:lnTo>
                  <a:lnTo>
                    <a:pt x="991540" y="592095"/>
                  </a:lnTo>
                  <a:lnTo>
                    <a:pt x="1016730" y="575579"/>
                  </a:lnTo>
                  <a:lnTo>
                    <a:pt x="1034061" y="551181"/>
                  </a:lnTo>
                  <a:lnTo>
                    <a:pt x="1040511" y="521462"/>
                  </a:lnTo>
                  <a:lnTo>
                    <a:pt x="1034061" y="490366"/>
                  </a:lnTo>
                  <a:lnTo>
                    <a:pt x="1016730" y="465296"/>
                  </a:lnTo>
                  <a:lnTo>
                    <a:pt x="991540" y="448560"/>
                  </a:lnTo>
                  <a:lnTo>
                    <a:pt x="961516" y="442468"/>
                  </a:lnTo>
                  <a:close/>
                </a:path>
                <a:path w="1260475" h="1040764">
                  <a:moveTo>
                    <a:pt x="961516" y="662432"/>
                  </a:moveTo>
                  <a:lnTo>
                    <a:pt x="930348" y="668524"/>
                  </a:lnTo>
                  <a:lnTo>
                    <a:pt x="905240" y="685260"/>
                  </a:lnTo>
                  <a:lnTo>
                    <a:pt x="888490" y="710330"/>
                  </a:lnTo>
                  <a:lnTo>
                    <a:pt x="882395" y="741426"/>
                  </a:lnTo>
                  <a:lnTo>
                    <a:pt x="888490" y="772594"/>
                  </a:lnTo>
                  <a:lnTo>
                    <a:pt x="905240" y="797702"/>
                  </a:lnTo>
                  <a:lnTo>
                    <a:pt x="930348" y="814452"/>
                  </a:lnTo>
                  <a:lnTo>
                    <a:pt x="961516" y="820547"/>
                  </a:lnTo>
                  <a:lnTo>
                    <a:pt x="991540" y="814452"/>
                  </a:lnTo>
                  <a:lnTo>
                    <a:pt x="1016730" y="797702"/>
                  </a:lnTo>
                  <a:lnTo>
                    <a:pt x="1034061" y="772594"/>
                  </a:lnTo>
                  <a:lnTo>
                    <a:pt x="1040511" y="741426"/>
                  </a:lnTo>
                  <a:lnTo>
                    <a:pt x="1034061" y="710330"/>
                  </a:lnTo>
                  <a:lnTo>
                    <a:pt x="1016730" y="685260"/>
                  </a:lnTo>
                  <a:lnTo>
                    <a:pt x="991540" y="668524"/>
                  </a:lnTo>
                  <a:lnTo>
                    <a:pt x="961516" y="662432"/>
                  </a:lnTo>
                  <a:close/>
                </a:path>
                <a:path w="1260475" h="1040764">
                  <a:moveTo>
                    <a:pt x="739013" y="0"/>
                  </a:moveTo>
                  <a:lnTo>
                    <a:pt x="709312" y="6094"/>
                  </a:lnTo>
                  <a:lnTo>
                    <a:pt x="684958" y="22844"/>
                  </a:lnTo>
                  <a:lnTo>
                    <a:pt x="668486" y="47952"/>
                  </a:lnTo>
                  <a:lnTo>
                    <a:pt x="662431" y="79121"/>
                  </a:lnTo>
                  <a:lnTo>
                    <a:pt x="668486" y="110236"/>
                  </a:lnTo>
                  <a:lnTo>
                    <a:pt x="684958" y="135350"/>
                  </a:lnTo>
                  <a:lnTo>
                    <a:pt x="709312" y="152130"/>
                  </a:lnTo>
                  <a:lnTo>
                    <a:pt x="739013" y="158242"/>
                  </a:lnTo>
                  <a:lnTo>
                    <a:pt x="770127" y="152130"/>
                  </a:lnTo>
                  <a:lnTo>
                    <a:pt x="795242" y="135350"/>
                  </a:lnTo>
                  <a:lnTo>
                    <a:pt x="812022" y="110236"/>
                  </a:lnTo>
                  <a:lnTo>
                    <a:pt x="818133" y="79121"/>
                  </a:lnTo>
                  <a:lnTo>
                    <a:pt x="812022" y="47952"/>
                  </a:lnTo>
                  <a:lnTo>
                    <a:pt x="795242" y="22844"/>
                  </a:lnTo>
                  <a:lnTo>
                    <a:pt x="770128" y="6094"/>
                  </a:lnTo>
                  <a:lnTo>
                    <a:pt x="739013" y="0"/>
                  </a:lnTo>
                  <a:close/>
                </a:path>
                <a:path w="1260475" h="1040764">
                  <a:moveTo>
                    <a:pt x="739013" y="219963"/>
                  </a:moveTo>
                  <a:lnTo>
                    <a:pt x="709312" y="226415"/>
                  </a:lnTo>
                  <a:lnTo>
                    <a:pt x="684958" y="243760"/>
                  </a:lnTo>
                  <a:lnTo>
                    <a:pt x="668486" y="268987"/>
                  </a:lnTo>
                  <a:lnTo>
                    <a:pt x="662431" y="299085"/>
                  </a:lnTo>
                  <a:lnTo>
                    <a:pt x="668486" y="330200"/>
                  </a:lnTo>
                  <a:lnTo>
                    <a:pt x="684958" y="355314"/>
                  </a:lnTo>
                  <a:lnTo>
                    <a:pt x="709312" y="372094"/>
                  </a:lnTo>
                  <a:lnTo>
                    <a:pt x="739013" y="378206"/>
                  </a:lnTo>
                  <a:lnTo>
                    <a:pt x="770127" y="372094"/>
                  </a:lnTo>
                  <a:lnTo>
                    <a:pt x="795242" y="355314"/>
                  </a:lnTo>
                  <a:lnTo>
                    <a:pt x="812022" y="330200"/>
                  </a:lnTo>
                  <a:lnTo>
                    <a:pt x="818133" y="299085"/>
                  </a:lnTo>
                  <a:lnTo>
                    <a:pt x="812022" y="268987"/>
                  </a:lnTo>
                  <a:lnTo>
                    <a:pt x="795242" y="243760"/>
                  </a:lnTo>
                  <a:lnTo>
                    <a:pt x="770128" y="226415"/>
                  </a:lnTo>
                  <a:lnTo>
                    <a:pt x="739013" y="219963"/>
                  </a:lnTo>
                  <a:close/>
                </a:path>
                <a:path w="1260475" h="1040764">
                  <a:moveTo>
                    <a:pt x="739013" y="442468"/>
                  </a:moveTo>
                  <a:lnTo>
                    <a:pt x="709312" y="448560"/>
                  </a:lnTo>
                  <a:lnTo>
                    <a:pt x="684958" y="465296"/>
                  </a:lnTo>
                  <a:lnTo>
                    <a:pt x="668486" y="490366"/>
                  </a:lnTo>
                  <a:lnTo>
                    <a:pt x="662431" y="521462"/>
                  </a:lnTo>
                  <a:lnTo>
                    <a:pt x="668486" y="551181"/>
                  </a:lnTo>
                  <a:lnTo>
                    <a:pt x="684958" y="575579"/>
                  </a:lnTo>
                  <a:lnTo>
                    <a:pt x="709312" y="592095"/>
                  </a:lnTo>
                  <a:lnTo>
                    <a:pt x="739013" y="598169"/>
                  </a:lnTo>
                  <a:lnTo>
                    <a:pt x="770127" y="592095"/>
                  </a:lnTo>
                  <a:lnTo>
                    <a:pt x="795242" y="575579"/>
                  </a:lnTo>
                  <a:lnTo>
                    <a:pt x="812022" y="551181"/>
                  </a:lnTo>
                  <a:lnTo>
                    <a:pt x="818133" y="521462"/>
                  </a:lnTo>
                  <a:lnTo>
                    <a:pt x="812022" y="490366"/>
                  </a:lnTo>
                  <a:lnTo>
                    <a:pt x="795242" y="465296"/>
                  </a:lnTo>
                  <a:lnTo>
                    <a:pt x="770128" y="448560"/>
                  </a:lnTo>
                  <a:lnTo>
                    <a:pt x="739013" y="442468"/>
                  </a:lnTo>
                  <a:close/>
                </a:path>
                <a:path w="1260475" h="1040764">
                  <a:moveTo>
                    <a:pt x="739013" y="662432"/>
                  </a:moveTo>
                  <a:lnTo>
                    <a:pt x="709312" y="668524"/>
                  </a:lnTo>
                  <a:lnTo>
                    <a:pt x="684958" y="685260"/>
                  </a:lnTo>
                  <a:lnTo>
                    <a:pt x="668486" y="710330"/>
                  </a:lnTo>
                  <a:lnTo>
                    <a:pt x="662431" y="741426"/>
                  </a:lnTo>
                  <a:lnTo>
                    <a:pt x="668486" y="772594"/>
                  </a:lnTo>
                  <a:lnTo>
                    <a:pt x="684958" y="797702"/>
                  </a:lnTo>
                  <a:lnTo>
                    <a:pt x="709312" y="814452"/>
                  </a:lnTo>
                  <a:lnTo>
                    <a:pt x="739013" y="820547"/>
                  </a:lnTo>
                  <a:lnTo>
                    <a:pt x="770127" y="814452"/>
                  </a:lnTo>
                  <a:lnTo>
                    <a:pt x="795242" y="797702"/>
                  </a:lnTo>
                  <a:lnTo>
                    <a:pt x="812022" y="772594"/>
                  </a:lnTo>
                  <a:lnTo>
                    <a:pt x="818133" y="741426"/>
                  </a:lnTo>
                  <a:lnTo>
                    <a:pt x="812022" y="710330"/>
                  </a:lnTo>
                  <a:lnTo>
                    <a:pt x="795242" y="685260"/>
                  </a:lnTo>
                  <a:lnTo>
                    <a:pt x="770128" y="668524"/>
                  </a:lnTo>
                  <a:lnTo>
                    <a:pt x="739013" y="662432"/>
                  </a:lnTo>
                  <a:close/>
                </a:path>
                <a:path w="1260475" h="1040764">
                  <a:moveTo>
                    <a:pt x="739013" y="882396"/>
                  </a:moveTo>
                  <a:lnTo>
                    <a:pt x="709312" y="888827"/>
                  </a:lnTo>
                  <a:lnTo>
                    <a:pt x="684958" y="906129"/>
                  </a:lnTo>
                  <a:lnTo>
                    <a:pt x="668486" y="931312"/>
                  </a:lnTo>
                  <a:lnTo>
                    <a:pt x="662431" y="961390"/>
                  </a:lnTo>
                  <a:lnTo>
                    <a:pt x="668486" y="992558"/>
                  </a:lnTo>
                  <a:lnTo>
                    <a:pt x="684958" y="1017666"/>
                  </a:lnTo>
                  <a:lnTo>
                    <a:pt x="709312" y="1034416"/>
                  </a:lnTo>
                  <a:lnTo>
                    <a:pt x="739013" y="1040511"/>
                  </a:lnTo>
                  <a:lnTo>
                    <a:pt x="770127" y="1034416"/>
                  </a:lnTo>
                  <a:lnTo>
                    <a:pt x="795242" y="1017666"/>
                  </a:lnTo>
                  <a:lnTo>
                    <a:pt x="812022" y="992558"/>
                  </a:lnTo>
                  <a:lnTo>
                    <a:pt x="818133" y="961390"/>
                  </a:lnTo>
                  <a:lnTo>
                    <a:pt x="812022" y="931312"/>
                  </a:lnTo>
                  <a:lnTo>
                    <a:pt x="795242" y="906129"/>
                  </a:lnTo>
                  <a:lnTo>
                    <a:pt x="770128" y="888827"/>
                  </a:lnTo>
                  <a:lnTo>
                    <a:pt x="739013" y="882396"/>
                  </a:lnTo>
                  <a:close/>
                </a:path>
                <a:path w="1260475" h="1040764">
                  <a:moveTo>
                    <a:pt x="519049" y="219963"/>
                  </a:moveTo>
                  <a:lnTo>
                    <a:pt x="488951" y="226415"/>
                  </a:lnTo>
                  <a:lnTo>
                    <a:pt x="463724" y="243760"/>
                  </a:lnTo>
                  <a:lnTo>
                    <a:pt x="446379" y="268987"/>
                  </a:lnTo>
                  <a:lnTo>
                    <a:pt x="439927" y="299085"/>
                  </a:lnTo>
                  <a:lnTo>
                    <a:pt x="446379" y="330200"/>
                  </a:lnTo>
                  <a:lnTo>
                    <a:pt x="463724" y="355314"/>
                  </a:lnTo>
                  <a:lnTo>
                    <a:pt x="488951" y="372094"/>
                  </a:lnTo>
                  <a:lnTo>
                    <a:pt x="519049" y="378206"/>
                  </a:lnTo>
                  <a:lnTo>
                    <a:pt x="550163" y="372094"/>
                  </a:lnTo>
                  <a:lnTo>
                    <a:pt x="575278" y="355314"/>
                  </a:lnTo>
                  <a:lnTo>
                    <a:pt x="592058" y="330200"/>
                  </a:lnTo>
                  <a:lnTo>
                    <a:pt x="598169" y="299085"/>
                  </a:lnTo>
                  <a:lnTo>
                    <a:pt x="592058" y="268987"/>
                  </a:lnTo>
                  <a:lnTo>
                    <a:pt x="575278" y="243760"/>
                  </a:lnTo>
                  <a:lnTo>
                    <a:pt x="550164" y="226415"/>
                  </a:lnTo>
                  <a:lnTo>
                    <a:pt x="519049" y="219963"/>
                  </a:lnTo>
                  <a:close/>
                </a:path>
                <a:path w="1260475" h="1040764">
                  <a:moveTo>
                    <a:pt x="519049" y="442468"/>
                  </a:moveTo>
                  <a:lnTo>
                    <a:pt x="488951" y="448560"/>
                  </a:lnTo>
                  <a:lnTo>
                    <a:pt x="463724" y="465296"/>
                  </a:lnTo>
                  <a:lnTo>
                    <a:pt x="446379" y="490366"/>
                  </a:lnTo>
                  <a:lnTo>
                    <a:pt x="439927" y="521462"/>
                  </a:lnTo>
                  <a:lnTo>
                    <a:pt x="446379" y="551181"/>
                  </a:lnTo>
                  <a:lnTo>
                    <a:pt x="463724" y="575579"/>
                  </a:lnTo>
                  <a:lnTo>
                    <a:pt x="488951" y="592095"/>
                  </a:lnTo>
                  <a:lnTo>
                    <a:pt x="519049" y="598169"/>
                  </a:lnTo>
                  <a:lnTo>
                    <a:pt x="550163" y="592095"/>
                  </a:lnTo>
                  <a:lnTo>
                    <a:pt x="575278" y="575579"/>
                  </a:lnTo>
                  <a:lnTo>
                    <a:pt x="592058" y="551181"/>
                  </a:lnTo>
                  <a:lnTo>
                    <a:pt x="598169" y="521462"/>
                  </a:lnTo>
                  <a:lnTo>
                    <a:pt x="592058" y="490366"/>
                  </a:lnTo>
                  <a:lnTo>
                    <a:pt x="575278" y="465296"/>
                  </a:lnTo>
                  <a:lnTo>
                    <a:pt x="550164" y="448560"/>
                  </a:lnTo>
                  <a:lnTo>
                    <a:pt x="519049" y="442468"/>
                  </a:lnTo>
                  <a:close/>
                </a:path>
                <a:path w="1260475" h="1040764">
                  <a:moveTo>
                    <a:pt x="519049" y="662432"/>
                  </a:moveTo>
                  <a:lnTo>
                    <a:pt x="488951" y="668524"/>
                  </a:lnTo>
                  <a:lnTo>
                    <a:pt x="463724" y="685260"/>
                  </a:lnTo>
                  <a:lnTo>
                    <a:pt x="446379" y="710330"/>
                  </a:lnTo>
                  <a:lnTo>
                    <a:pt x="439927" y="741426"/>
                  </a:lnTo>
                  <a:lnTo>
                    <a:pt x="446379" y="772594"/>
                  </a:lnTo>
                  <a:lnTo>
                    <a:pt x="463724" y="797702"/>
                  </a:lnTo>
                  <a:lnTo>
                    <a:pt x="488951" y="814452"/>
                  </a:lnTo>
                  <a:lnTo>
                    <a:pt x="519049" y="820547"/>
                  </a:lnTo>
                  <a:lnTo>
                    <a:pt x="550163" y="814452"/>
                  </a:lnTo>
                  <a:lnTo>
                    <a:pt x="575278" y="797702"/>
                  </a:lnTo>
                  <a:lnTo>
                    <a:pt x="592058" y="772594"/>
                  </a:lnTo>
                  <a:lnTo>
                    <a:pt x="598169" y="741426"/>
                  </a:lnTo>
                  <a:lnTo>
                    <a:pt x="592058" y="710330"/>
                  </a:lnTo>
                  <a:lnTo>
                    <a:pt x="575278" y="685260"/>
                  </a:lnTo>
                  <a:lnTo>
                    <a:pt x="550164" y="668524"/>
                  </a:lnTo>
                  <a:lnTo>
                    <a:pt x="519049" y="662432"/>
                  </a:lnTo>
                  <a:close/>
                </a:path>
                <a:path w="1260475" h="1040764">
                  <a:moveTo>
                    <a:pt x="299084" y="219963"/>
                  </a:moveTo>
                  <a:lnTo>
                    <a:pt x="267969" y="226415"/>
                  </a:lnTo>
                  <a:lnTo>
                    <a:pt x="242855" y="243760"/>
                  </a:lnTo>
                  <a:lnTo>
                    <a:pt x="226075" y="268987"/>
                  </a:lnTo>
                  <a:lnTo>
                    <a:pt x="219963" y="299085"/>
                  </a:lnTo>
                  <a:lnTo>
                    <a:pt x="226075" y="330200"/>
                  </a:lnTo>
                  <a:lnTo>
                    <a:pt x="242855" y="355314"/>
                  </a:lnTo>
                  <a:lnTo>
                    <a:pt x="267969" y="372094"/>
                  </a:lnTo>
                  <a:lnTo>
                    <a:pt x="299084" y="378206"/>
                  </a:lnTo>
                  <a:lnTo>
                    <a:pt x="329182" y="372094"/>
                  </a:lnTo>
                  <a:lnTo>
                    <a:pt x="354409" y="355314"/>
                  </a:lnTo>
                  <a:lnTo>
                    <a:pt x="371754" y="330200"/>
                  </a:lnTo>
                  <a:lnTo>
                    <a:pt x="378205" y="299085"/>
                  </a:lnTo>
                  <a:lnTo>
                    <a:pt x="371754" y="268987"/>
                  </a:lnTo>
                  <a:lnTo>
                    <a:pt x="354409" y="243760"/>
                  </a:lnTo>
                  <a:lnTo>
                    <a:pt x="329182" y="226415"/>
                  </a:lnTo>
                  <a:lnTo>
                    <a:pt x="299084" y="219963"/>
                  </a:lnTo>
                  <a:close/>
                </a:path>
                <a:path w="1260475" h="1040764">
                  <a:moveTo>
                    <a:pt x="299084" y="442468"/>
                  </a:moveTo>
                  <a:lnTo>
                    <a:pt x="267969" y="448560"/>
                  </a:lnTo>
                  <a:lnTo>
                    <a:pt x="242855" y="465296"/>
                  </a:lnTo>
                  <a:lnTo>
                    <a:pt x="226075" y="490366"/>
                  </a:lnTo>
                  <a:lnTo>
                    <a:pt x="219963" y="521462"/>
                  </a:lnTo>
                  <a:lnTo>
                    <a:pt x="226075" y="551181"/>
                  </a:lnTo>
                  <a:lnTo>
                    <a:pt x="242855" y="575579"/>
                  </a:lnTo>
                  <a:lnTo>
                    <a:pt x="267969" y="592095"/>
                  </a:lnTo>
                  <a:lnTo>
                    <a:pt x="299084" y="598169"/>
                  </a:lnTo>
                  <a:lnTo>
                    <a:pt x="329182" y="592095"/>
                  </a:lnTo>
                  <a:lnTo>
                    <a:pt x="354409" y="575579"/>
                  </a:lnTo>
                  <a:lnTo>
                    <a:pt x="371754" y="551181"/>
                  </a:lnTo>
                  <a:lnTo>
                    <a:pt x="378205" y="521462"/>
                  </a:lnTo>
                  <a:lnTo>
                    <a:pt x="371754" y="490366"/>
                  </a:lnTo>
                  <a:lnTo>
                    <a:pt x="354409" y="465296"/>
                  </a:lnTo>
                  <a:lnTo>
                    <a:pt x="329182" y="448560"/>
                  </a:lnTo>
                  <a:lnTo>
                    <a:pt x="299084" y="442468"/>
                  </a:lnTo>
                  <a:close/>
                </a:path>
                <a:path w="1260475" h="1040764">
                  <a:moveTo>
                    <a:pt x="299084" y="662432"/>
                  </a:moveTo>
                  <a:lnTo>
                    <a:pt x="267969" y="668524"/>
                  </a:lnTo>
                  <a:lnTo>
                    <a:pt x="242855" y="685260"/>
                  </a:lnTo>
                  <a:lnTo>
                    <a:pt x="226075" y="710330"/>
                  </a:lnTo>
                  <a:lnTo>
                    <a:pt x="219963" y="741426"/>
                  </a:lnTo>
                  <a:lnTo>
                    <a:pt x="226075" y="772594"/>
                  </a:lnTo>
                  <a:lnTo>
                    <a:pt x="242855" y="797702"/>
                  </a:lnTo>
                  <a:lnTo>
                    <a:pt x="267969" y="814452"/>
                  </a:lnTo>
                  <a:lnTo>
                    <a:pt x="299084" y="820547"/>
                  </a:lnTo>
                  <a:lnTo>
                    <a:pt x="329182" y="814452"/>
                  </a:lnTo>
                  <a:lnTo>
                    <a:pt x="354409" y="797702"/>
                  </a:lnTo>
                  <a:lnTo>
                    <a:pt x="371754" y="772594"/>
                  </a:lnTo>
                  <a:lnTo>
                    <a:pt x="378205" y="741426"/>
                  </a:lnTo>
                  <a:lnTo>
                    <a:pt x="371754" y="710330"/>
                  </a:lnTo>
                  <a:lnTo>
                    <a:pt x="354409" y="685260"/>
                  </a:lnTo>
                  <a:lnTo>
                    <a:pt x="329182" y="668524"/>
                  </a:lnTo>
                  <a:lnTo>
                    <a:pt x="299084" y="662432"/>
                  </a:lnTo>
                  <a:close/>
                </a:path>
                <a:path w="1260475" h="1040764">
                  <a:moveTo>
                    <a:pt x="79120" y="219963"/>
                  </a:moveTo>
                  <a:lnTo>
                    <a:pt x="48005" y="226415"/>
                  </a:lnTo>
                  <a:lnTo>
                    <a:pt x="22891" y="243760"/>
                  </a:lnTo>
                  <a:lnTo>
                    <a:pt x="6111" y="268987"/>
                  </a:lnTo>
                  <a:lnTo>
                    <a:pt x="0" y="299085"/>
                  </a:lnTo>
                  <a:lnTo>
                    <a:pt x="6111" y="330200"/>
                  </a:lnTo>
                  <a:lnTo>
                    <a:pt x="22891" y="355314"/>
                  </a:lnTo>
                  <a:lnTo>
                    <a:pt x="48005" y="372094"/>
                  </a:lnTo>
                  <a:lnTo>
                    <a:pt x="79120" y="378206"/>
                  </a:lnTo>
                  <a:lnTo>
                    <a:pt x="108821" y="372094"/>
                  </a:lnTo>
                  <a:lnTo>
                    <a:pt x="133175" y="355314"/>
                  </a:lnTo>
                  <a:lnTo>
                    <a:pt x="149647" y="330200"/>
                  </a:lnTo>
                  <a:lnTo>
                    <a:pt x="155701" y="299085"/>
                  </a:lnTo>
                  <a:lnTo>
                    <a:pt x="149647" y="268987"/>
                  </a:lnTo>
                  <a:lnTo>
                    <a:pt x="133175" y="243760"/>
                  </a:lnTo>
                  <a:lnTo>
                    <a:pt x="108821" y="226415"/>
                  </a:lnTo>
                  <a:lnTo>
                    <a:pt x="79120" y="219963"/>
                  </a:lnTo>
                  <a:close/>
                </a:path>
                <a:path w="1260475" h="1040764">
                  <a:moveTo>
                    <a:pt x="79120" y="442468"/>
                  </a:moveTo>
                  <a:lnTo>
                    <a:pt x="48005" y="448560"/>
                  </a:lnTo>
                  <a:lnTo>
                    <a:pt x="22891" y="465296"/>
                  </a:lnTo>
                  <a:lnTo>
                    <a:pt x="6111" y="490366"/>
                  </a:lnTo>
                  <a:lnTo>
                    <a:pt x="0" y="521462"/>
                  </a:lnTo>
                  <a:lnTo>
                    <a:pt x="6111" y="551181"/>
                  </a:lnTo>
                  <a:lnTo>
                    <a:pt x="22891" y="575579"/>
                  </a:lnTo>
                  <a:lnTo>
                    <a:pt x="48005" y="592095"/>
                  </a:lnTo>
                  <a:lnTo>
                    <a:pt x="79120" y="598169"/>
                  </a:lnTo>
                  <a:lnTo>
                    <a:pt x="108821" y="592095"/>
                  </a:lnTo>
                  <a:lnTo>
                    <a:pt x="133175" y="575579"/>
                  </a:lnTo>
                  <a:lnTo>
                    <a:pt x="149647" y="551181"/>
                  </a:lnTo>
                  <a:lnTo>
                    <a:pt x="155701" y="521462"/>
                  </a:lnTo>
                  <a:lnTo>
                    <a:pt x="149647" y="490366"/>
                  </a:lnTo>
                  <a:lnTo>
                    <a:pt x="133175" y="465296"/>
                  </a:lnTo>
                  <a:lnTo>
                    <a:pt x="108821" y="448560"/>
                  </a:lnTo>
                  <a:lnTo>
                    <a:pt x="79120" y="442468"/>
                  </a:lnTo>
                  <a:close/>
                </a:path>
                <a:path w="1260475" h="1040764">
                  <a:moveTo>
                    <a:pt x="79120" y="662432"/>
                  </a:moveTo>
                  <a:lnTo>
                    <a:pt x="48005" y="668524"/>
                  </a:lnTo>
                  <a:lnTo>
                    <a:pt x="22891" y="685260"/>
                  </a:lnTo>
                  <a:lnTo>
                    <a:pt x="6111" y="710330"/>
                  </a:lnTo>
                  <a:lnTo>
                    <a:pt x="0" y="741426"/>
                  </a:lnTo>
                  <a:lnTo>
                    <a:pt x="6111" y="772594"/>
                  </a:lnTo>
                  <a:lnTo>
                    <a:pt x="22891" y="797702"/>
                  </a:lnTo>
                  <a:lnTo>
                    <a:pt x="48005" y="814452"/>
                  </a:lnTo>
                  <a:lnTo>
                    <a:pt x="79120" y="820547"/>
                  </a:lnTo>
                  <a:lnTo>
                    <a:pt x="108821" y="814452"/>
                  </a:lnTo>
                  <a:lnTo>
                    <a:pt x="133175" y="797702"/>
                  </a:lnTo>
                  <a:lnTo>
                    <a:pt x="149647" y="772594"/>
                  </a:lnTo>
                  <a:lnTo>
                    <a:pt x="155701" y="741426"/>
                  </a:lnTo>
                  <a:lnTo>
                    <a:pt x="149647" y="710330"/>
                  </a:lnTo>
                  <a:lnTo>
                    <a:pt x="133175" y="685260"/>
                  </a:lnTo>
                  <a:lnTo>
                    <a:pt x="108821" y="668524"/>
                  </a:lnTo>
                  <a:lnTo>
                    <a:pt x="79120" y="662432"/>
                  </a:lnTo>
                  <a:close/>
                </a:path>
              </a:pathLst>
            </a:custGeom>
            <a:solidFill>
              <a:srgbClr val="E91C2D"/>
            </a:solidFill>
          </p:spPr>
          <p:txBody>
            <a:bodyPr wrap="square" lIns="0" tIns="0" rIns="0" bIns="0" rtlCol="0"/>
            <a:lstStyle/>
            <a:p>
              <a:pPr marL="0" marR="0" lvl="0" indent="0" defTabSz="457166"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3A3ACE"/>
                </a:solidFill>
                <a:effectLst/>
                <a:uLnTx/>
                <a:uFillTx/>
                <a:latin typeface="Variable Bold"/>
              </a:endParaRPr>
            </a:p>
          </p:txBody>
        </p:sp>
        <p:sp>
          <p:nvSpPr>
            <p:cNvPr id="30" name="TextBox 29"/>
            <p:cNvSpPr txBox="1"/>
            <p:nvPr/>
          </p:nvSpPr>
          <p:spPr>
            <a:xfrm>
              <a:off x="2039022" y="3124951"/>
              <a:ext cx="1852622" cy="829239"/>
            </a:xfrm>
            <a:prstGeom prst="rect">
              <a:avLst/>
            </a:prstGeom>
            <a:noFill/>
          </p:spPr>
          <p:txBody>
            <a:bodyPr wrap="square" rtlCol="0">
              <a:spAutoFit/>
            </a:bodyPr>
            <a:lstStyle/>
            <a:p>
              <a:pPr marL="0" marR="0" lvl="0" indent="0" algn="ctr" defTabSz="457166" eaLnBrk="1" fontAlgn="auto" latinLnBrk="0" hangingPunct="1">
                <a:lnSpc>
                  <a:spcPct val="100000"/>
                </a:lnSpc>
                <a:spcBef>
                  <a:spcPts val="0"/>
                </a:spcBef>
                <a:spcAft>
                  <a:spcPts val="0"/>
                </a:spcAft>
                <a:buClrTx/>
                <a:buSzTx/>
                <a:buFontTx/>
                <a:buNone/>
                <a:tabLst/>
                <a:defRPr/>
              </a:pPr>
              <a:r>
                <a:rPr kumimoji="0" lang="en-GB" sz="3600" b="0" i="0" u="none" strike="noStrike" kern="0" cap="none" spc="0" normalizeH="0" baseline="0" noProof="0" dirty="0">
                  <a:ln>
                    <a:noFill/>
                  </a:ln>
                  <a:solidFill>
                    <a:srgbClr val="3A3ACE"/>
                  </a:solidFill>
                  <a:effectLst/>
                  <a:uLnTx/>
                  <a:uFillTx/>
                </a:rPr>
                <a:t>18%</a:t>
              </a:r>
            </a:p>
          </p:txBody>
        </p:sp>
        <p:pic>
          <p:nvPicPr>
            <p:cNvPr id="31" name="Picture 3" descr="C:\Users\Mel Gibson\Desktop\click.png"/>
            <p:cNvPicPr>
              <a:picLocks noChangeAspect="1" noChangeArrowheads="1"/>
            </p:cNvPicPr>
            <p:nvPr/>
          </p:nvPicPr>
          <p:blipFill>
            <a:blip r:embed="rId3"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1020479" y="2082746"/>
              <a:ext cx="1530969" cy="1530969"/>
            </a:xfrm>
            <a:prstGeom prst="rect">
              <a:avLst/>
            </a:prstGeom>
            <a:noFill/>
            <a:extLst>
              <a:ext uri="{909E8E84-426E-40DD-AFC4-6F175D3DCCD1}">
                <a14:hiddenFill xmlns:a14="http://schemas.microsoft.com/office/drawing/2010/main">
                  <a:solidFill>
                    <a:srgbClr val="FFFFFF"/>
                  </a:solidFill>
                </a14:hiddenFill>
              </a:ext>
            </a:extLst>
          </p:spPr>
        </p:pic>
        <p:sp>
          <p:nvSpPr>
            <p:cNvPr id="32" name="object 23"/>
            <p:cNvSpPr/>
            <p:nvPr/>
          </p:nvSpPr>
          <p:spPr>
            <a:xfrm rot="16200000">
              <a:off x="6144891" y="1230364"/>
              <a:ext cx="1938576" cy="1653258"/>
            </a:xfrm>
            <a:custGeom>
              <a:avLst/>
              <a:gdLst/>
              <a:ahLst/>
              <a:cxnLst/>
              <a:rect l="l" t="t" r="r" b="b"/>
              <a:pathLst>
                <a:path w="1260475" h="1040764">
                  <a:moveTo>
                    <a:pt x="1181480" y="442468"/>
                  </a:moveTo>
                  <a:lnTo>
                    <a:pt x="1150312" y="448560"/>
                  </a:lnTo>
                  <a:lnTo>
                    <a:pt x="1125204" y="465296"/>
                  </a:lnTo>
                  <a:lnTo>
                    <a:pt x="1108454" y="490366"/>
                  </a:lnTo>
                  <a:lnTo>
                    <a:pt x="1102359" y="521462"/>
                  </a:lnTo>
                  <a:lnTo>
                    <a:pt x="1108454" y="551181"/>
                  </a:lnTo>
                  <a:lnTo>
                    <a:pt x="1125204" y="575579"/>
                  </a:lnTo>
                  <a:lnTo>
                    <a:pt x="1150312" y="592095"/>
                  </a:lnTo>
                  <a:lnTo>
                    <a:pt x="1181480" y="598169"/>
                  </a:lnTo>
                  <a:lnTo>
                    <a:pt x="1212576" y="592095"/>
                  </a:lnTo>
                  <a:lnTo>
                    <a:pt x="1237646" y="575579"/>
                  </a:lnTo>
                  <a:lnTo>
                    <a:pt x="1254382" y="551181"/>
                  </a:lnTo>
                  <a:lnTo>
                    <a:pt x="1260475" y="521462"/>
                  </a:lnTo>
                  <a:lnTo>
                    <a:pt x="1254382" y="490366"/>
                  </a:lnTo>
                  <a:lnTo>
                    <a:pt x="1237646" y="465296"/>
                  </a:lnTo>
                  <a:lnTo>
                    <a:pt x="1212576" y="448560"/>
                  </a:lnTo>
                  <a:lnTo>
                    <a:pt x="1181480" y="442468"/>
                  </a:lnTo>
                  <a:close/>
                </a:path>
                <a:path w="1260475" h="1040764">
                  <a:moveTo>
                    <a:pt x="961516" y="219963"/>
                  </a:moveTo>
                  <a:lnTo>
                    <a:pt x="930348" y="226415"/>
                  </a:lnTo>
                  <a:lnTo>
                    <a:pt x="905240" y="243760"/>
                  </a:lnTo>
                  <a:lnTo>
                    <a:pt x="888490" y="268987"/>
                  </a:lnTo>
                  <a:lnTo>
                    <a:pt x="882395" y="299085"/>
                  </a:lnTo>
                  <a:lnTo>
                    <a:pt x="888490" y="330200"/>
                  </a:lnTo>
                  <a:lnTo>
                    <a:pt x="905240" y="355314"/>
                  </a:lnTo>
                  <a:lnTo>
                    <a:pt x="930348" y="372094"/>
                  </a:lnTo>
                  <a:lnTo>
                    <a:pt x="961516" y="378206"/>
                  </a:lnTo>
                  <a:lnTo>
                    <a:pt x="991540" y="372094"/>
                  </a:lnTo>
                  <a:lnTo>
                    <a:pt x="1016730" y="355314"/>
                  </a:lnTo>
                  <a:lnTo>
                    <a:pt x="1034061" y="330200"/>
                  </a:lnTo>
                  <a:lnTo>
                    <a:pt x="1040511" y="299085"/>
                  </a:lnTo>
                  <a:lnTo>
                    <a:pt x="1034061" y="268987"/>
                  </a:lnTo>
                  <a:lnTo>
                    <a:pt x="1016730" y="243760"/>
                  </a:lnTo>
                  <a:lnTo>
                    <a:pt x="991540" y="226415"/>
                  </a:lnTo>
                  <a:lnTo>
                    <a:pt x="961516" y="219963"/>
                  </a:lnTo>
                  <a:close/>
                </a:path>
                <a:path w="1260475" h="1040764">
                  <a:moveTo>
                    <a:pt x="961516" y="442468"/>
                  </a:moveTo>
                  <a:lnTo>
                    <a:pt x="930348" y="448560"/>
                  </a:lnTo>
                  <a:lnTo>
                    <a:pt x="905240" y="465296"/>
                  </a:lnTo>
                  <a:lnTo>
                    <a:pt x="888490" y="490366"/>
                  </a:lnTo>
                  <a:lnTo>
                    <a:pt x="882395" y="521462"/>
                  </a:lnTo>
                  <a:lnTo>
                    <a:pt x="888490" y="551181"/>
                  </a:lnTo>
                  <a:lnTo>
                    <a:pt x="905240" y="575579"/>
                  </a:lnTo>
                  <a:lnTo>
                    <a:pt x="930348" y="592095"/>
                  </a:lnTo>
                  <a:lnTo>
                    <a:pt x="961516" y="598169"/>
                  </a:lnTo>
                  <a:lnTo>
                    <a:pt x="991540" y="592095"/>
                  </a:lnTo>
                  <a:lnTo>
                    <a:pt x="1016730" y="575579"/>
                  </a:lnTo>
                  <a:lnTo>
                    <a:pt x="1034061" y="551181"/>
                  </a:lnTo>
                  <a:lnTo>
                    <a:pt x="1040511" y="521462"/>
                  </a:lnTo>
                  <a:lnTo>
                    <a:pt x="1034061" y="490366"/>
                  </a:lnTo>
                  <a:lnTo>
                    <a:pt x="1016730" y="465296"/>
                  </a:lnTo>
                  <a:lnTo>
                    <a:pt x="991540" y="448560"/>
                  </a:lnTo>
                  <a:lnTo>
                    <a:pt x="961516" y="442468"/>
                  </a:lnTo>
                  <a:close/>
                </a:path>
                <a:path w="1260475" h="1040764">
                  <a:moveTo>
                    <a:pt x="961516" y="662432"/>
                  </a:moveTo>
                  <a:lnTo>
                    <a:pt x="930348" y="668524"/>
                  </a:lnTo>
                  <a:lnTo>
                    <a:pt x="905240" y="685260"/>
                  </a:lnTo>
                  <a:lnTo>
                    <a:pt x="888490" y="710330"/>
                  </a:lnTo>
                  <a:lnTo>
                    <a:pt x="882395" y="741426"/>
                  </a:lnTo>
                  <a:lnTo>
                    <a:pt x="888490" y="772594"/>
                  </a:lnTo>
                  <a:lnTo>
                    <a:pt x="905240" y="797702"/>
                  </a:lnTo>
                  <a:lnTo>
                    <a:pt x="930348" y="814452"/>
                  </a:lnTo>
                  <a:lnTo>
                    <a:pt x="961516" y="820547"/>
                  </a:lnTo>
                  <a:lnTo>
                    <a:pt x="991540" y="814452"/>
                  </a:lnTo>
                  <a:lnTo>
                    <a:pt x="1016730" y="797702"/>
                  </a:lnTo>
                  <a:lnTo>
                    <a:pt x="1034061" y="772594"/>
                  </a:lnTo>
                  <a:lnTo>
                    <a:pt x="1040511" y="741426"/>
                  </a:lnTo>
                  <a:lnTo>
                    <a:pt x="1034061" y="710330"/>
                  </a:lnTo>
                  <a:lnTo>
                    <a:pt x="1016730" y="685260"/>
                  </a:lnTo>
                  <a:lnTo>
                    <a:pt x="991540" y="668524"/>
                  </a:lnTo>
                  <a:lnTo>
                    <a:pt x="961516" y="662432"/>
                  </a:lnTo>
                  <a:close/>
                </a:path>
                <a:path w="1260475" h="1040764">
                  <a:moveTo>
                    <a:pt x="739013" y="0"/>
                  </a:moveTo>
                  <a:lnTo>
                    <a:pt x="709312" y="6094"/>
                  </a:lnTo>
                  <a:lnTo>
                    <a:pt x="684958" y="22844"/>
                  </a:lnTo>
                  <a:lnTo>
                    <a:pt x="668486" y="47952"/>
                  </a:lnTo>
                  <a:lnTo>
                    <a:pt x="662431" y="79121"/>
                  </a:lnTo>
                  <a:lnTo>
                    <a:pt x="668486" y="110236"/>
                  </a:lnTo>
                  <a:lnTo>
                    <a:pt x="684958" y="135350"/>
                  </a:lnTo>
                  <a:lnTo>
                    <a:pt x="709312" y="152130"/>
                  </a:lnTo>
                  <a:lnTo>
                    <a:pt x="739013" y="158242"/>
                  </a:lnTo>
                  <a:lnTo>
                    <a:pt x="770127" y="152130"/>
                  </a:lnTo>
                  <a:lnTo>
                    <a:pt x="795242" y="135350"/>
                  </a:lnTo>
                  <a:lnTo>
                    <a:pt x="812022" y="110236"/>
                  </a:lnTo>
                  <a:lnTo>
                    <a:pt x="818133" y="79121"/>
                  </a:lnTo>
                  <a:lnTo>
                    <a:pt x="812022" y="47952"/>
                  </a:lnTo>
                  <a:lnTo>
                    <a:pt x="795242" y="22844"/>
                  </a:lnTo>
                  <a:lnTo>
                    <a:pt x="770128" y="6094"/>
                  </a:lnTo>
                  <a:lnTo>
                    <a:pt x="739013" y="0"/>
                  </a:lnTo>
                  <a:close/>
                </a:path>
                <a:path w="1260475" h="1040764">
                  <a:moveTo>
                    <a:pt x="739013" y="219963"/>
                  </a:moveTo>
                  <a:lnTo>
                    <a:pt x="709312" y="226415"/>
                  </a:lnTo>
                  <a:lnTo>
                    <a:pt x="684958" y="243760"/>
                  </a:lnTo>
                  <a:lnTo>
                    <a:pt x="668486" y="268987"/>
                  </a:lnTo>
                  <a:lnTo>
                    <a:pt x="662431" y="299085"/>
                  </a:lnTo>
                  <a:lnTo>
                    <a:pt x="668486" y="330200"/>
                  </a:lnTo>
                  <a:lnTo>
                    <a:pt x="684958" y="355314"/>
                  </a:lnTo>
                  <a:lnTo>
                    <a:pt x="709312" y="372094"/>
                  </a:lnTo>
                  <a:lnTo>
                    <a:pt x="739013" y="378206"/>
                  </a:lnTo>
                  <a:lnTo>
                    <a:pt x="770127" y="372094"/>
                  </a:lnTo>
                  <a:lnTo>
                    <a:pt x="795242" y="355314"/>
                  </a:lnTo>
                  <a:lnTo>
                    <a:pt x="812022" y="330200"/>
                  </a:lnTo>
                  <a:lnTo>
                    <a:pt x="818133" y="299085"/>
                  </a:lnTo>
                  <a:lnTo>
                    <a:pt x="812022" y="268987"/>
                  </a:lnTo>
                  <a:lnTo>
                    <a:pt x="795242" y="243760"/>
                  </a:lnTo>
                  <a:lnTo>
                    <a:pt x="770128" y="226415"/>
                  </a:lnTo>
                  <a:lnTo>
                    <a:pt x="739013" y="219963"/>
                  </a:lnTo>
                  <a:close/>
                </a:path>
                <a:path w="1260475" h="1040764">
                  <a:moveTo>
                    <a:pt x="739013" y="442468"/>
                  </a:moveTo>
                  <a:lnTo>
                    <a:pt x="709312" y="448560"/>
                  </a:lnTo>
                  <a:lnTo>
                    <a:pt x="684958" y="465296"/>
                  </a:lnTo>
                  <a:lnTo>
                    <a:pt x="668486" y="490366"/>
                  </a:lnTo>
                  <a:lnTo>
                    <a:pt x="662431" y="521462"/>
                  </a:lnTo>
                  <a:lnTo>
                    <a:pt x="668486" y="551181"/>
                  </a:lnTo>
                  <a:lnTo>
                    <a:pt x="684958" y="575579"/>
                  </a:lnTo>
                  <a:lnTo>
                    <a:pt x="709312" y="592095"/>
                  </a:lnTo>
                  <a:lnTo>
                    <a:pt x="739013" y="598169"/>
                  </a:lnTo>
                  <a:lnTo>
                    <a:pt x="770127" y="592095"/>
                  </a:lnTo>
                  <a:lnTo>
                    <a:pt x="795242" y="575579"/>
                  </a:lnTo>
                  <a:lnTo>
                    <a:pt x="812022" y="551181"/>
                  </a:lnTo>
                  <a:lnTo>
                    <a:pt x="818133" y="521462"/>
                  </a:lnTo>
                  <a:lnTo>
                    <a:pt x="812022" y="490366"/>
                  </a:lnTo>
                  <a:lnTo>
                    <a:pt x="795242" y="465296"/>
                  </a:lnTo>
                  <a:lnTo>
                    <a:pt x="770128" y="448560"/>
                  </a:lnTo>
                  <a:lnTo>
                    <a:pt x="739013" y="442468"/>
                  </a:lnTo>
                  <a:close/>
                </a:path>
                <a:path w="1260475" h="1040764">
                  <a:moveTo>
                    <a:pt x="739013" y="662432"/>
                  </a:moveTo>
                  <a:lnTo>
                    <a:pt x="709312" y="668524"/>
                  </a:lnTo>
                  <a:lnTo>
                    <a:pt x="684958" y="685260"/>
                  </a:lnTo>
                  <a:lnTo>
                    <a:pt x="668486" y="710330"/>
                  </a:lnTo>
                  <a:lnTo>
                    <a:pt x="662431" y="741426"/>
                  </a:lnTo>
                  <a:lnTo>
                    <a:pt x="668486" y="772594"/>
                  </a:lnTo>
                  <a:lnTo>
                    <a:pt x="684958" y="797702"/>
                  </a:lnTo>
                  <a:lnTo>
                    <a:pt x="709312" y="814452"/>
                  </a:lnTo>
                  <a:lnTo>
                    <a:pt x="739013" y="820547"/>
                  </a:lnTo>
                  <a:lnTo>
                    <a:pt x="770127" y="814452"/>
                  </a:lnTo>
                  <a:lnTo>
                    <a:pt x="795242" y="797702"/>
                  </a:lnTo>
                  <a:lnTo>
                    <a:pt x="812022" y="772594"/>
                  </a:lnTo>
                  <a:lnTo>
                    <a:pt x="818133" y="741426"/>
                  </a:lnTo>
                  <a:lnTo>
                    <a:pt x="812022" y="710330"/>
                  </a:lnTo>
                  <a:lnTo>
                    <a:pt x="795242" y="685260"/>
                  </a:lnTo>
                  <a:lnTo>
                    <a:pt x="770128" y="668524"/>
                  </a:lnTo>
                  <a:lnTo>
                    <a:pt x="739013" y="662432"/>
                  </a:lnTo>
                  <a:close/>
                </a:path>
                <a:path w="1260475" h="1040764">
                  <a:moveTo>
                    <a:pt x="739013" y="882396"/>
                  </a:moveTo>
                  <a:lnTo>
                    <a:pt x="709312" y="888827"/>
                  </a:lnTo>
                  <a:lnTo>
                    <a:pt x="684958" y="906129"/>
                  </a:lnTo>
                  <a:lnTo>
                    <a:pt x="668486" y="931312"/>
                  </a:lnTo>
                  <a:lnTo>
                    <a:pt x="662431" y="961390"/>
                  </a:lnTo>
                  <a:lnTo>
                    <a:pt x="668486" y="992558"/>
                  </a:lnTo>
                  <a:lnTo>
                    <a:pt x="684958" y="1017666"/>
                  </a:lnTo>
                  <a:lnTo>
                    <a:pt x="709312" y="1034416"/>
                  </a:lnTo>
                  <a:lnTo>
                    <a:pt x="739013" y="1040511"/>
                  </a:lnTo>
                  <a:lnTo>
                    <a:pt x="770127" y="1034416"/>
                  </a:lnTo>
                  <a:lnTo>
                    <a:pt x="795242" y="1017666"/>
                  </a:lnTo>
                  <a:lnTo>
                    <a:pt x="812022" y="992558"/>
                  </a:lnTo>
                  <a:lnTo>
                    <a:pt x="818133" y="961390"/>
                  </a:lnTo>
                  <a:lnTo>
                    <a:pt x="812022" y="931312"/>
                  </a:lnTo>
                  <a:lnTo>
                    <a:pt x="795242" y="906129"/>
                  </a:lnTo>
                  <a:lnTo>
                    <a:pt x="770128" y="888827"/>
                  </a:lnTo>
                  <a:lnTo>
                    <a:pt x="739013" y="882396"/>
                  </a:lnTo>
                  <a:close/>
                </a:path>
                <a:path w="1260475" h="1040764">
                  <a:moveTo>
                    <a:pt x="519049" y="219963"/>
                  </a:moveTo>
                  <a:lnTo>
                    <a:pt x="488951" y="226415"/>
                  </a:lnTo>
                  <a:lnTo>
                    <a:pt x="463724" y="243760"/>
                  </a:lnTo>
                  <a:lnTo>
                    <a:pt x="446379" y="268987"/>
                  </a:lnTo>
                  <a:lnTo>
                    <a:pt x="439927" y="299085"/>
                  </a:lnTo>
                  <a:lnTo>
                    <a:pt x="446379" y="330200"/>
                  </a:lnTo>
                  <a:lnTo>
                    <a:pt x="463724" y="355314"/>
                  </a:lnTo>
                  <a:lnTo>
                    <a:pt x="488951" y="372094"/>
                  </a:lnTo>
                  <a:lnTo>
                    <a:pt x="519049" y="378206"/>
                  </a:lnTo>
                  <a:lnTo>
                    <a:pt x="550163" y="372094"/>
                  </a:lnTo>
                  <a:lnTo>
                    <a:pt x="575278" y="355314"/>
                  </a:lnTo>
                  <a:lnTo>
                    <a:pt x="592058" y="330200"/>
                  </a:lnTo>
                  <a:lnTo>
                    <a:pt x="598169" y="299085"/>
                  </a:lnTo>
                  <a:lnTo>
                    <a:pt x="592058" y="268987"/>
                  </a:lnTo>
                  <a:lnTo>
                    <a:pt x="575278" y="243760"/>
                  </a:lnTo>
                  <a:lnTo>
                    <a:pt x="550164" y="226415"/>
                  </a:lnTo>
                  <a:lnTo>
                    <a:pt x="519049" y="219963"/>
                  </a:lnTo>
                  <a:close/>
                </a:path>
                <a:path w="1260475" h="1040764">
                  <a:moveTo>
                    <a:pt x="519049" y="442468"/>
                  </a:moveTo>
                  <a:lnTo>
                    <a:pt x="488951" y="448560"/>
                  </a:lnTo>
                  <a:lnTo>
                    <a:pt x="463724" y="465296"/>
                  </a:lnTo>
                  <a:lnTo>
                    <a:pt x="446379" y="490366"/>
                  </a:lnTo>
                  <a:lnTo>
                    <a:pt x="439927" y="521462"/>
                  </a:lnTo>
                  <a:lnTo>
                    <a:pt x="446379" y="551181"/>
                  </a:lnTo>
                  <a:lnTo>
                    <a:pt x="463724" y="575579"/>
                  </a:lnTo>
                  <a:lnTo>
                    <a:pt x="488951" y="592095"/>
                  </a:lnTo>
                  <a:lnTo>
                    <a:pt x="519049" y="598169"/>
                  </a:lnTo>
                  <a:lnTo>
                    <a:pt x="550163" y="592095"/>
                  </a:lnTo>
                  <a:lnTo>
                    <a:pt x="575278" y="575579"/>
                  </a:lnTo>
                  <a:lnTo>
                    <a:pt x="592058" y="551181"/>
                  </a:lnTo>
                  <a:lnTo>
                    <a:pt x="598169" y="521462"/>
                  </a:lnTo>
                  <a:lnTo>
                    <a:pt x="592058" y="490366"/>
                  </a:lnTo>
                  <a:lnTo>
                    <a:pt x="575278" y="465296"/>
                  </a:lnTo>
                  <a:lnTo>
                    <a:pt x="550164" y="448560"/>
                  </a:lnTo>
                  <a:lnTo>
                    <a:pt x="519049" y="442468"/>
                  </a:lnTo>
                  <a:close/>
                </a:path>
                <a:path w="1260475" h="1040764">
                  <a:moveTo>
                    <a:pt x="519049" y="662432"/>
                  </a:moveTo>
                  <a:lnTo>
                    <a:pt x="488951" y="668524"/>
                  </a:lnTo>
                  <a:lnTo>
                    <a:pt x="463724" y="685260"/>
                  </a:lnTo>
                  <a:lnTo>
                    <a:pt x="446379" y="710330"/>
                  </a:lnTo>
                  <a:lnTo>
                    <a:pt x="439927" y="741426"/>
                  </a:lnTo>
                  <a:lnTo>
                    <a:pt x="446379" y="772594"/>
                  </a:lnTo>
                  <a:lnTo>
                    <a:pt x="463724" y="797702"/>
                  </a:lnTo>
                  <a:lnTo>
                    <a:pt x="488951" y="814452"/>
                  </a:lnTo>
                  <a:lnTo>
                    <a:pt x="519049" y="820547"/>
                  </a:lnTo>
                  <a:lnTo>
                    <a:pt x="550163" y="814452"/>
                  </a:lnTo>
                  <a:lnTo>
                    <a:pt x="575278" y="797702"/>
                  </a:lnTo>
                  <a:lnTo>
                    <a:pt x="592058" y="772594"/>
                  </a:lnTo>
                  <a:lnTo>
                    <a:pt x="598169" y="741426"/>
                  </a:lnTo>
                  <a:lnTo>
                    <a:pt x="592058" y="710330"/>
                  </a:lnTo>
                  <a:lnTo>
                    <a:pt x="575278" y="685260"/>
                  </a:lnTo>
                  <a:lnTo>
                    <a:pt x="550164" y="668524"/>
                  </a:lnTo>
                  <a:lnTo>
                    <a:pt x="519049" y="662432"/>
                  </a:lnTo>
                  <a:close/>
                </a:path>
                <a:path w="1260475" h="1040764">
                  <a:moveTo>
                    <a:pt x="299084" y="219963"/>
                  </a:moveTo>
                  <a:lnTo>
                    <a:pt x="267969" y="226415"/>
                  </a:lnTo>
                  <a:lnTo>
                    <a:pt x="242855" y="243760"/>
                  </a:lnTo>
                  <a:lnTo>
                    <a:pt x="226075" y="268987"/>
                  </a:lnTo>
                  <a:lnTo>
                    <a:pt x="219963" y="299085"/>
                  </a:lnTo>
                  <a:lnTo>
                    <a:pt x="226075" y="330200"/>
                  </a:lnTo>
                  <a:lnTo>
                    <a:pt x="242855" y="355314"/>
                  </a:lnTo>
                  <a:lnTo>
                    <a:pt x="267969" y="372094"/>
                  </a:lnTo>
                  <a:lnTo>
                    <a:pt x="299084" y="378206"/>
                  </a:lnTo>
                  <a:lnTo>
                    <a:pt x="329182" y="372094"/>
                  </a:lnTo>
                  <a:lnTo>
                    <a:pt x="354409" y="355314"/>
                  </a:lnTo>
                  <a:lnTo>
                    <a:pt x="371754" y="330200"/>
                  </a:lnTo>
                  <a:lnTo>
                    <a:pt x="378205" y="299085"/>
                  </a:lnTo>
                  <a:lnTo>
                    <a:pt x="371754" y="268987"/>
                  </a:lnTo>
                  <a:lnTo>
                    <a:pt x="354409" y="243760"/>
                  </a:lnTo>
                  <a:lnTo>
                    <a:pt x="329182" y="226415"/>
                  </a:lnTo>
                  <a:lnTo>
                    <a:pt x="299084" y="219963"/>
                  </a:lnTo>
                  <a:close/>
                </a:path>
                <a:path w="1260475" h="1040764">
                  <a:moveTo>
                    <a:pt x="299084" y="442468"/>
                  </a:moveTo>
                  <a:lnTo>
                    <a:pt x="267969" y="448560"/>
                  </a:lnTo>
                  <a:lnTo>
                    <a:pt x="242855" y="465296"/>
                  </a:lnTo>
                  <a:lnTo>
                    <a:pt x="226075" y="490366"/>
                  </a:lnTo>
                  <a:lnTo>
                    <a:pt x="219963" y="521462"/>
                  </a:lnTo>
                  <a:lnTo>
                    <a:pt x="226075" y="551181"/>
                  </a:lnTo>
                  <a:lnTo>
                    <a:pt x="242855" y="575579"/>
                  </a:lnTo>
                  <a:lnTo>
                    <a:pt x="267969" y="592095"/>
                  </a:lnTo>
                  <a:lnTo>
                    <a:pt x="299084" y="598169"/>
                  </a:lnTo>
                  <a:lnTo>
                    <a:pt x="329182" y="592095"/>
                  </a:lnTo>
                  <a:lnTo>
                    <a:pt x="354409" y="575579"/>
                  </a:lnTo>
                  <a:lnTo>
                    <a:pt x="371754" y="551181"/>
                  </a:lnTo>
                  <a:lnTo>
                    <a:pt x="378205" y="521462"/>
                  </a:lnTo>
                  <a:lnTo>
                    <a:pt x="371754" y="490366"/>
                  </a:lnTo>
                  <a:lnTo>
                    <a:pt x="354409" y="465296"/>
                  </a:lnTo>
                  <a:lnTo>
                    <a:pt x="329182" y="448560"/>
                  </a:lnTo>
                  <a:lnTo>
                    <a:pt x="299084" y="442468"/>
                  </a:lnTo>
                  <a:close/>
                </a:path>
                <a:path w="1260475" h="1040764">
                  <a:moveTo>
                    <a:pt x="299084" y="662432"/>
                  </a:moveTo>
                  <a:lnTo>
                    <a:pt x="267969" y="668524"/>
                  </a:lnTo>
                  <a:lnTo>
                    <a:pt x="242855" y="685260"/>
                  </a:lnTo>
                  <a:lnTo>
                    <a:pt x="226075" y="710330"/>
                  </a:lnTo>
                  <a:lnTo>
                    <a:pt x="219963" y="741426"/>
                  </a:lnTo>
                  <a:lnTo>
                    <a:pt x="226075" y="772594"/>
                  </a:lnTo>
                  <a:lnTo>
                    <a:pt x="242855" y="797702"/>
                  </a:lnTo>
                  <a:lnTo>
                    <a:pt x="267969" y="814452"/>
                  </a:lnTo>
                  <a:lnTo>
                    <a:pt x="299084" y="820547"/>
                  </a:lnTo>
                  <a:lnTo>
                    <a:pt x="329182" y="814452"/>
                  </a:lnTo>
                  <a:lnTo>
                    <a:pt x="354409" y="797702"/>
                  </a:lnTo>
                  <a:lnTo>
                    <a:pt x="371754" y="772594"/>
                  </a:lnTo>
                  <a:lnTo>
                    <a:pt x="378205" y="741426"/>
                  </a:lnTo>
                  <a:lnTo>
                    <a:pt x="371754" y="710330"/>
                  </a:lnTo>
                  <a:lnTo>
                    <a:pt x="354409" y="685260"/>
                  </a:lnTo>
                  <a:lnTo>
                    <a:pt x="329182" y="668524"/>
                  </a:lnTo>
                  <a:lnTo>
                    <a:pt x="299084" y="662432"/>
                  </a:lnTo>
                  <a:close/>
                </a:path>
                <a:path w="1260475" h="1040764">
                  <a:moveTo>
                    <a:pt x="79120" y="219963"/>
                  </a:moveTo>
                  <a:lnTo>
                    <a:pt x="48005" y="226415"/>
                  </a:lnTo>
                  <a:lnTo>
                    <a:pt x="22891" y="243760"/>
                  </a:lnTo>
                  <a:lnTo>
                    <a:pt x="6111" y="268987"/>
                  </a:lnTo>
                  <a:lnTo>
                    <a:pt x="0" y="299085"/>
                  </a:lnTo>
                  <a:lnTo>
                    <a:pt x="6111" y="330200"/>
                  </a:lnTo>
                  <a:lnTo>
                    <a:pt x="22891" y="355314"/>
                  </a:lnTo>
                  <a:lnTo>
                    <a:pt x="48005" y="372094"/>
                  </a:lnTo>
                  <a:lnTo>
                    <a:pt x="79120" y="378206"/>
                  </a:lnTo>
                  <a:lnTo>
                    <a:pt x="108821" y="372094"/>
                  </a:lnTo>
                  <a:lnTo>
                    <a:pt x="133175" y="355314"/>
                  </a:lnTo>
                  <a:lnTo>
                    <a:pt x="149647" y="330200"/>
                  </a:lnTo>
                  <a:lnTo>
                    <a:pt x="155701" y="299085"/>
                  </a:lnTo>
                  <a:lnTo>
                    <a:pt x="149647" y="268987"/>
                  </a:lnTo>
                  <a:lnTo>
                    <a:pt x="133175" y="243760"/>
                  </a:lnTo>
                  <a:lnTo>
                    <a:pt x="108821" y="226415"/>
                  </a:lnTo>
                  <a:lnTo>
                    <a:pt x="79120" y="219963"/>
                  </a:lnTo>
                  <a:close/>
                </a:path>
                <a:path w="1260475" h="1040764">
                  <a:moveTo>
                    <a:pt x="79120" y="442468"/>
                  </a:moveTo>
                  <a:lnTo>
                    <a:pt x="48005" y="448560"/>
                  </a:lnTo>
                  <a:lnTo>
                    <a:pt x="22891" y="465296"/>
                  </a:lnTo>
                  <a:lnTo>
                    <a:pt x="6111" y="490366"/>
                  </a:lnTo>
                  <a:lnTo>
                    <a:pt x="0" y="521462"/>
                  </a:lnTo>
                  <a:lnTo>
                    <a:pt x="6111" y="551181"/>
                  </a:lnTo>
                  <a:lnTo>
                    <a:pt x="22891" y="575579"/>
                  </a:lnTo>
                  <a:lnTo>
                    <a:pt x="48005" y="592095"/>
                  </a:lnTo>
                  <a:lnTo>
                    <a:pt x="79120" y="598169"/>
                  </a:lnTo>
                  <a:lnTo>
                    <a:pt x="108821" y="592095"/>
                  </a:lnTo>
                  <a:lnTo>
                    <a:pt x="133175" y="575579"/>
                  </a:lnTo>
                  <a:lnTo>
                    <a:pt x="149647" y="551181"/>
                  </a:lnTo>
                  <a:lnTo>
                    <a:pt x="155701" y="521462"/>
                  </a:lnTo>
                  <a:lnTo>
                    <a:pt x="149647" y="490366"/>
                  </a:lnTo>
                  <a:lnTo>
                    <a:pt x="133175" y="465296"/>
                  </a:lnTo>
                  <a:lnTo>
                    <a:pt x="108821" y="448560"/>
                  </a:lnTo>
                  <a:lnTo>
                    <a:pt x="79120" y="442468"/>
                  </a:lnTo>
                  <a:close/>
                </a:path>
                <a:path w="1260475" h="1040764">
                  <a:moveTo>
                    <a:pt x="79120" y="662432"/>
                  </a:moveTo>
                  <a:lnTo>
                    <a:pt x="48005" y="668524"/>
                  </a:lnTo>
                  <a:lnTo>
                    <a:pt x="22891" y="685260"/>
                  </a:lnTo>
                  <a:lnTo>
                    <a:pt x="6111" y="710330"/>
                  </a:lnTo>
                  <a:lnTo>
                    <a:pt x="0" y="741426"/>
                  </a:lnTo>
                  <a:lnTo>
                    <a:pt x="6111" y="772594"/>
                  </a:lnTo>
                  <a:lnTo>
                    <a:pt x="22891" y="797702"/>
                  </a:lnTo>
                  <a:lnTo>
                    <a:pt x="48005" y="814452"/>
                  </a:lnTo>
                  <a:lnTo>
                    <a:pt x="79120" y="820547"/>
                  </a:lnTo>
                  <a:lnTo>
                    <a:pt x="108821" y="814452"/>
                  </a:lnTo>
                  <a:lnTo>
                    <a:pt x="133175" y="797702"/>
                  </a:lnTo>
                  <a:lnTo>
                    <a:pt x="149647" y="772594"/>
                  </a:lnTo>
                  <a:lnTo>
                    <a:pt x="155701" y="741426"/>
                  </a:lnTo>
                  <a:lnTo>
                    <a:pt x="149647" y="710330"/>
                  </a:lnTo>
                  <a:lnTo>
                    <a:pt x="133175" y="685260"/>
                  </a:lnTo>
                  <a:lnTo>
                    <a:pt x="108821" y="668524"/>
                  </a:lnTo>
                  <a:lnTo>
                    <a:pt x="79120" y="662432"/>
                  </a:lnTo>
                  <a:close/>
                </a:path>
              </a:pathLst>
            </a:custGeom>
            <a:solidFill>
              <a:srgbClr val="E91C2D"/>
            </a:solidFill>
          </p:spPr>
          <p:txBody>
            <a:bodyPr wrap="square" lIns="0" tIns="0" rIns="0" bIns="0" rtlCol="0"/>
            <a:lstStyle/>
            <a:p>
              <a:pPr marL="0" marR="0" lvl="0" indent="0" defTabSz="457166"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3A3ACE"/>
                </a:solidFill>
                <a:effectLst/>
                <a:uLnTx/>
                <a:uFillTx/>
                <a:latin typeface="Variable Bold"/>
              </a:endParaRPr>
            </a:p>
          </p:txBody>
        </p:sp>
        <p:sp>
          <p:nvSpPr>
            <p:cNvPr id="33" name="TextBox 32"/>
            <p:cNvSpPr txBox="1"/>
            <p:nvPr/>
          </p:nvSpPr>
          <p:spPr>
            <a:xfrm>
              <a:off x="6203495" y="3026282"/>
              <a:ext cx="1852622" cy="987188"/>
            </a:xfrm>
            <a:prstGeom prst="rect">
              <a:avLst/>
            </a:prstGeom>
            <a:noFill/>
          </p:spPr>
          <p:txBody>
            <a:bodyPr wrap="square" rtlCol="0">
              <a:spAutoFit/>
            </a:bodyPr>
            <a:lstStyle/>
            <a:p>
              <a:pPr marL="0" marR="0" lvl="0" indent="0" algn="ctr" defTabSz="457166"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a:ln>
                    <a:noFill/>
                  </a:ln>
                  <a:solidFill>
                    <a:srgbClr val="3A3ACE"/>
                  </a:solidFill>
                  <a:effectLst/>
                  <a:uLnTx/>
                  <a:uFillTx/>
                </a:rPr>
                <a:t>30%</a:t>
              </a:r>
            </a:p>
          </p:txBody>
        </p:sp>
        <p:pic>
          <p:nvPicPr>
            <p:cNvPr id="34" name="Picture 2" descr="C:\Users\Mel Gibson\Desktop\Untitled-2.png"/>
            <p:cNvPicPr>
              <a:picLocks noChangeAspect="1" noChangeArrowheads="1"/>
            </p:cNvPicPr>
            <p:nvPr/>
          </p:nvPicPr>
          <p:blipFill>
            <a:blip r:embed="rId4" cstate="email">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4891216" y="2217893"/>
              <a:ext cx="1552231" cy="1552232"/>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4891216" y="3944346"/>
              <a:ext cx="2974943" cy="473851"/>
            </a:xfrm>
            <a:prstGeom prst="rect">
              <a:avLst/>
            </a:prstGeom>
          </p:spPr>
          <p:txBody>
            <a:bodyPr wrap="square">
              <a:spAutoFit/>
            </a:bodyPr>
            <a:lstStyle/>
            <a:p>
              <a:pPr marL="0" marR="0" lvl="0" indent="0" algn="ctr" defTabSz="457166"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rgbClr val="3A3ACE"/>
                  </a:solidFill>
                  <a:effectLst/>
                  <a:uLnTx/>
                  <a:uFillTx/>
                </a:rPr>
                <a:t>INTERACTION TIME</a:t>
              </a:r>
            </a:p>
          </p:txBody>
        </p:sp>
      </p:grpSp>
      <p:sp>
        <p:nvSpPr>
          <p:cNvPr id="6" name="Rectangle 5"/>
          <p:cNvSpPr/>
          <p:nvPr/>
        </p:nvSpPr>
        <p:spPr>
          <a:xfrm>
            <a:off x="7372350" y="1538585"/>
            <a:ext cx="3810000" cy="923330"/>
          </a:xfrm>
          <a:prstGeom prst="rect">
            <a:avLst/>
          </a:prstGeom>
        </p:spPr>
        <p:txBody>
          <a:bodyPr wrap="square">
            <a:spAutoFit/>
          </a:bodyPr>
          <a:lstStyle/>
          <a:p>
            <a:r>
              <a:rPr lang="en-GB" dirty="0">
                <a:solidFill>
                  <a:schemeClr val="tx1">
                    <a:lumMod val="50000"/>
                    <a:lumOff val="50000"/>
                  </a:schemeClr>
                </a:solidFill>
                <a:latin typeface="Franklin Gothic Medium" panose="020B0603020102020204" pitchFamily="34" charset="0"/>
              </a:rPr>
              <a:t>Magazine brands online deliver a stronger impact on brand KPIs</a:t>
            </a:r>
            <a:br>
              <a:rPr lang="en-GB" dirty="0">
                <a:solidFill>
                  <a:schemeClr val="tx1">
                    <a:lumMod val="50000"/>
                    <a:lumOff val="50000"/>
                  </a:schemeClr>
                </a:solidFill>
                <a:latin typeface="Franklin Gothic Medium" panose="020B0603020102020204" pitchFamily="34" charset="0"/>
              </a:rPr>
            </a:br>
            <a:endParaRPr lang="en-GB" dirty="0">
              <a:solidFill>
                <a:schemeClr val="tx1">
                  <a:lumMod val="50000"/>
                  <a:lumOff val="50000"/>
                </a:schemeClr>
              </a:solidFill>
              <a:latin typeface="Franklin Gothic Medium" panose="020B0603020102020204" pitchFamily="34" charset="0"/>
            </a:endParaRPr>
          </a:p>
        </p:txBody>
      </p:sp>
      <p:sp>
        <p:nvSpPr>
          <p:cNvPr id="38" name="object 23"/>
          <p:cNvSpPr/>
          <p:nvPr/>
        </p:nvSpPr>
        <p:spPr>
          <a:xfrm rot="16200000">
            <a:off x="8423785" y="2951089"/>
            <a:ext cx="1690110" cy="1331476"/>
          </a:xfrm>
          <a:custGeom>
            <a:avLst/>
            <a:gdLst/>
            <a:ahLst/>
            <a:cxnLst/>
            <a:rect l="l" t="t" r="r" b="b"/>
            <a:pathLst>
              <a:path w="1260475" h="1040764">
                <a:moveTo>
                  <a:pt x="1181480" y="442468"/>
                </a:moveTo>
                <a:lnTo>
                  <a:pt x="1150312" y="448560"/>
                </a:lnTo>
                <a:lnTo>
                  <a:pt x="1125204" y="465296"/>
                </a:lnTo>
                <a:lnTo>
                  <a:pt x="1108454" y="490366"/>
                </a:lnTo>
                <a:lnTo>
                  <a:pt x="1102359" y="521462"/>
                </a:lnTo>
                <a:lnTo>
                  <a:pt x="1108454" y="551181"/>
                </a:lnTo>
                <a:lnTo>
                  <a:pt x="1125204" y="575579"/>
                </a:lnTo>
                <a:lnTo>
                  <a:pt x="1150312" y="592095"/>
                </a:lnTo>
                <a:lnTo>
                  <a:pt x="1181480" y="598169"/>
                </a:lnTo>
                <a:lnTo>
                  <a:pt x="1212576" y="592095"/>
                </a:lnTo>
                <a:lnTo>
                  <a:pt x="1237646" y="575579"/>
                </a:lnTo>
                <a:lnTo>
                  <a:pt x="1254382" y="551181"/>
                </a:lnTo>
                <a:lnTo>
                  <a:pt x="1260475" y="521462"/>
                </a:lnTo>
                <a:lnTo>
                  <a:pt x="1254382" y="490366"/>
                </a:lnTo>
                <a:lnTo>
                  <a:pt x="1237646" y="465296"/>
                </a:lnTo>
                <a:lnTo>
                  <a:pt x="1212576" y="448560"/>
                </a:lnTo>
                <a:lnTo>
                  <a:pt x="1181480" y="442468"/>
                </a:lnTo>
                <a:close/>
              </a:path>
              <a:path w="1260475" h="1040764">
                <a:moveTo>
                  <a:pt x="961516" y="219963"/>
                </a:moveTo>
                <a:lnTo>
                  <a:pt x="930348" y="226415"/>
                </a:lnTo>
                <a:lnTo>
                  <a:pt x="905240" y="243760"/>
                </a:lnTo>
                <a:lnTo>
                  <a:pt x="888490" y="268987"/>
                </a:lnTo>
                <a:lnTo>
                  <a:pt x="882395" y="299085"/>
                </a:lnTo>
                <a:lnTo>
                  <a:pt x="888490" y="330200"/>
                </a:lnTo>
                <a:lnTo>
                  <a:pt x="905240" y="355314"/>
                </a:lnTo>
                <a:lnTo>
                  <a:pt x="930348" y="372094"/>
                </a:lnTo>
                <a:lnTo>
                  <a:pt x="961516" y="378206"/>
                </a:lnTo>
                <a:lnTo>
                  <a:pt x="991540" y="372094"/>
                </a:lnTo>
                <a:lnTo>
                  <a:pt x="1016730" y="355314"/>
                </a:lnTo>
                <a:lnTo>
                  <a:pt x="1034061" y="330200"/>
                </a:lnTo>
                <a:lnTo>
                  <a:pt x="1040511" y="299085"/>
                </a:lnTo>
                <a:lnTo>
                  <a:pt x="1034061" y="268987"/>
                </a:lnTo>
                <a:lnTo>
                  <a:pt x="1016730" y="243760"/>
                </a:lnTo>
                <a:lnTo>
                  <a:pt x="991540" y="226415"/>
                </a:lnTo>
                <a:lnTo>
                  <a:pt x="961516" y="219963"/>
                </a:lnTo>
                <a:close/>
              </a:path>
              <a:path w="1260475" h="1040764">
                <a:moveTo>
                  <a:pt x="961516" y="442468"/>
                </a:moveTo>
                <a:lnTo>
                  <a:pt x="930348" y="448560"/>
                </a:lnTo>
                <a:lnTo>
                  <a:pt x="905240" y="465296"/>
                </a:lnTo>
                <a:lnTo>
                  <a:pt x="888490" y="490366"/>
                </a:lnTo>
                <a:lnTo>
                  <a:pt x="882395" y="521462"/>
                </a:lnTo>
                <a:lnTo>
                  <a:pt x="888490" y="551181"/>
                </a:lnTo>
                <a:lnTo>
                  <a:pt x="905240" y="575579"/>
                </a:lnTo>
                <a:lnTo>
                  <a:pt x="930348" y="592095"/>
                </a:lnTo>
                <a:lnTo>
                  <a:pt x="961516" y="598169"/>
                </a:lnTo>
                <a:lnTo>
                  <a:pt x="991540" y="592095"/>
                </a:lnTo>
                <a:lnTo>
                  <a:pt x="1016730" y="575579"/>
                </a:lnTo>
                <a:lnTo>
                  <a:pt x="1034061" y="551181"/>
                </a:lnTo>
                <a:lnTo>
                  <a:pt x="1040511" y="521462"/>
                </a:lnTo>
                <a:lnTo>
                  <a:pt x="1034061" y="490366"/>
                </a:lnTo>
                <a:lnTo>
                  <a:pt x="1016730" y="465296"/>
                </a:lnTo>
                <a:lnTo>
                  <a:pt x="991540" y="448560"/>
                </a:lnTo>
                <a:lnTo>
                  <a:pt x="961516" y="442468"/>
                </a:lnTo>
                <a:close/>
              </a:path>
              <a:path w="1260475" h="1040764">
                <a:moveTo>
                  <a:pt x="961516" y="662432"/>
                </a:moveTo>
                <a:lnTo>
                  <a:pt x="930348" y="668524"/>
                </a:lnTo>
                <a:lnTo>
                  <a:pt x="905240" y="685260"/>
                </a:lnTo>
                <a:lnTo>
                  <a:pt x="888490" y="710330"/>
                </a:lnTo>
                <a:lnTo>
                  <a:pt x="882395" y="741426"/>
                </a:lnTo>
                <a:lnTo>
                  <a:pt x="888490" y="772594"/>
                </a:lnTo>
                <a:lnTo>
                  <a:pt x="905240" y="797702"/>
                </a:lnTo>
                <a:lnTo>
                  <a:pt x="930348" y="814452"/>
                </a:lnTo>
                <a:lnTo>
                  <a:pt x="961516" y="820547"/>
                </a:lnTo>
                <a:lnTo>
                  <a:pt x="991540" y="814452"/>
                </a:lnTo>
                <a:lnTo>
                  <a:pt x="1016730" y="797702"/>
                </a:lnTo>
                <a:lnTo>
                  <a:pt x="1034061" y="772594"/>
                </a:lnTo>
                <a:lnTo>
                  <a:pt x="1040511" y="741426"/>
                </a:lnTo>
                <a:lnTo>
                  <a:pt x="1034061" y="710330"/>
                </a:lnTo>
                <a:lnTo>
                  <a:pt x="1016730" y="685260"/>
                </a:lnTo>
                <a:lnTo>
                  <a:pt x="991540" y="668524"/>
                </a:lnTo>
                <a:lnTo>
                  <a:pt x="961516" y="662432"/>
                </a:lnTo>
                <a:close/>
              </a:path>
              <a:path w="1260475" h="1040764">
                <a:moveTo>
                  <a:pt x="739013" y="0"/>
                </a:moveTo>
                <a:lnTo>
                  <a:pt x="709312" y="6094"/>
                </a:lnTo>
                <a:lnTo>
                  <a:pt x="684958" y="22844"/>
                </a:lnTo>
                <a:lnTo>
                  <a:pt x="668486" y="47952"/>
                </a:lnTo>
                <a:lnTo>
                  <a:pt x="662431" y="79121"/>
                </a:lnTo>
                <a:lnTo>
                  <a:pt x="668486" y="110236"/>
                </a:lnTo>
                <a:lnTo>
                  <a:pt x="684958" y="135350"/>
                </a:lnTo>
                <a:lnTo>
                  <a:pt x="709312" y="152130"/>
                </a:lnTo>
                <a:lnTo>
                  <a:pt x="739013" y="158242"/>
                </a:lnTo>
                <a:lnTo>
                  <a:pt x="770127" y="152130"/>
                </a:lnTo>
                <a:lnTo>
                  <a:pt x="795242" y="135350"/>
                </a:lnTo>
                <a:lnTo>
                  <a:pt x="812022" y="110236"/>
                </a:lnTo>
                <a:lnTo>
                  <a:pt x="818133" y="79121"/>
                </a:lnTo>
                <a:lnTo>
                  <a:pt x="812022" y="47952"/>
                </a:lnTo>
                <a:lnTo>
                  <a:pt x="795242" y="22844"/>
                </a:lnTo>
                <a:lnTo>
                  <a:pt x="770128" y="6094"/>
                </a:lnTo>
                <a:lnTo>
                  <a:pt x="739013" y="0"/>
                </a:lnTo>
                <a:close/>
              </a:path>
              <a:path w="1260475" h="1040764">
                <a:moveTo>
                  <a:pt x="739013" y="219963"/>
                </a:moveTo>
                <a:lnTo>
                  <a:pt x="709312" y="226415"/>
                </a:lnTo>
                <a:lnTo>
                  <a:pt x="684958" y="243760"/>
                </a:lnTo>
                <a:lnTo>
                  <a:pt x="668486" y="268987"/>
                </a:lnTo>
                <a:lnTo>
                  <a:pt x="662431" y="299085"/>
                </a:lnTo>
                <a:lnTo>
                  <a:pt x="668486" y="330200"/>
                </a:lnTo>
                <a:lnTo>
                  <a:pt x="684958" y="355314"/>
                </a:lnTo>
                <a:lnTo>
                  <a:pt x="709312" y="372094"/>
                </a:lnTo>
                <a:lnTo>
                  <a:pt x="739013" y="378206"/>
                </a:lnTo>
                <a:lnTo>
                  <a:pt x="770127" y="372094"/>
                </a:lnTo>
                <a:lnTo>
                  <a:pt x="795242" y="355314"/>
                </a:lnTo>
                <a:lnTo>
                  <a:pt x="812022" y="330200"/>
                </a:lnTo>
                <a:lnTo>
                  <a:pt x="818133" y="299085"/>
                </a:lnTo>
                <a:lnTo>
                  <a:pt x="812022" y="268987"/>
                </a:lnTo>
                <a:lnTo>
                  <a:pt x="795242" y="243760"/>
                </a:lnTo>
                <a:lnTo>
                  <a:pt x="770128" y="226415"/>
                </a:lnTo>
                <a:lnTo>
                  <a:pt x="739013" y="219963"/>
                </a:lnTo>
                <a:close/>
              </a:path>
              <a:path w="1260475" h="1040764">
                <a:moveTo>
                  <a:pt x="739013" y="442468"/>
                </a:moveTo>
                <a:lnTo>
                  <a:pt x="709312" y="448560"/>
                </a:lnTo>
                <a:lnTo>
                  <a:pt x="684958" y="465296"/>
                </a:lnTo>
                <a:lnTo>
                  <a:pt x="668486" y="490366"/>
                </a:lnTo>
                <a:lnTo>
                  <a:pt x="662431" y="521462"/>
                </a:lnTo>
                <a:lnTo>
                  <a:pt x="668486" y="551181"/>
                </a:lnTo>
                <a:lnTo>
                  <a:pt x="684958" y="575579"/>
                </a:lnTo>
                <a:lnTo>
                  <a:pt x="709312" y="592095"/>
                </a:lnTo>
                <a:lnTo>
                  <a:pt x="739013" y="598169"/>
                </a:lnTo>
                <a:lnTo>
                  <a:pt x="770127" y="592095"/>
                </a:lnTo>
                <a:lnTo>
                  <a:pt x="795242" y="575579"/>
                </a:lnTo>
                <a:lnTo>
                  <a:pt x="812022" y="551181"/>
                </a:lnTo>
                <a:lnTo>
                  <a:pt x="818133" y="521462"/>
                </a:lnTo>
                <a:lnTo>
                  <a:pt x="812022" y="490366"/>
                </a:lnTo>
                <a:lnTo>
                  <a:pt x="795242" y="465296"/>
                </a:lnTo>
                <a:lnTo>
                  <a:pt x="770128" y="448560"/>
                </a:lnTo>
                <a:lnTo>
                  <a:pt x="739013" y="442468"/>
                </a:lnTo>
                <a:close/>
              </a:path>
              <a:path w="1260475" h="1040764">
                <a:moveTo>
                  <a:pt x="739013" y="662432"/>
                </a:moveTo>
                <a:lnTo>
                  <a:pt x="709312" y="668524"/>
                </a:lnTo>
                <a:lnTo>
                  <a:pt x="684958" y="685260"/>
                </a:lnTo>
                <a:lnTo>
                  <a:pt x="668486" y="710330"/>
                </a:lnTo>
                <a:lnTo>
                  <a:pt x="662431" y="741426"/>
                </a:lnTo>
                <a:lnTo>
                  <a:pt x="668486" y="772594"/>
                </a:lnTo>
                <a:lnTo>
                  <a:pt x="684958" y="797702"/>
                </a:lnTo>
                <a:lnTo>
                  <a:pt x="709312" y="814452"/>
                </a:lnTo>
                <a:lnTo>
                  <a:pt x="739013" y="820547"/>
                </a:lnTo>
                <a:lnTo>
                  <a:pt x="770127" y="814452"/>
                </a:lnTo>
                <a:lnTo>
                  <a:pt x="795242" y="797702"/>
                </a:lnTo>
                <a:lnTo>
                  <a:pt x="812022" y="772594"/>
                </a:lnTo>
                <a:lnTo>
                  <a:pt x="818133" y="741426"/>
                </a:lnTo>
                <a:lnTo>
                  <a:pt x="812022" y="710330"/>
                </a:lnTo>
                <a:lnTo>
                  <a:pt x="795242" y="685260"/>
                </a:lnTo>
                <a:lnTo>
                  <a:pt x="770128" y="668524"/>
                </a:lnTo>
                <a:lnTo>
                  <a:pt x="739013" y="662432"/>
                </a:lnTo>
                <a:close/>
              </a:path>
              <a:path w="1260475" h="1040764">
                <a:moveTo>
                  <a:pt x="739013" y="882396"/>
                </a:moveTo>
                <a:lnTo>
                  <a:pt x="709312" y="888827"/>
                </a:lnTo>
                <a:lnTo>
                  <a:pt x="684958" y="906129"/>
                </a:lnTo>
                <a:lnTo>
                  <a:pt x="668486" y="931312"/>
                </a:lnTo>
                <a:lnTo>
                  <a:pt x="662431" y="961390"/>
                </a:lnTo>
                <a:lnTo>
                  <a:pt x="668486" y="992558"/>
                </a:lnTo>
                <a:lnTo>
                  <a:pt x="684958" y="1017666"/>
                </a:lnTo>
                <a:lnTo>
                  <a:pt x="709312" y="1034416"/>
                </a:lnTo>
                <a:lnTo>
                  <a:pt x="739013" y="1040511"/>
                </a:lnTo>
                <a:lnTo>
                  <a:pt x="770127" y="1034416"/>
                </a:lnTo>
                <a:lnTo>
                  <a:pt x="795242" y="1017666"/>
                </a:lnTo>
                <a:lnTo>
                  <a:pt x="812022" y="992558"/>
                </a:lnTo>
                <a:lnTo>
                  <a:pt x="818133" y="961390"/>
                </a:lnTo>
                <a:lnTo>
                  <a:pt x="812022" y="931312"/>
                </a:lnTo>
                <a:lnTo>
                  <a:pt x="795242" y="906129"/>
                </a:lnTo>
                <a:lnTo>
                  <a:pt x="770128" y="888827"/>
                </a:lnTo>
                <a:lnTo>
                  <a:pt x="739013" y="882396"/>
                </a:lnTo>
                <a:close/>
              </a:path>
              <a:path w="1260475" h="1040764">
                <a:moveTo>
                  <a:pt x="519049" y="219963"/>
                </a:moveTo>
                <a:lnTo>
                  <a:pt x="488951" y="226415"/>
                </a:lnTo>
                <a:lnTo>
                  <a:pt x="463724" y="243760"/>
                </a:lnTo>
                <a:lnTo>
                  <a:pt x="446379" y="268987"/>
                </a:lnTo>
                <a:lnTo>
                  <a:pt x="439927" y="299085"/>
                </a:lnTo>
                <a:lnTo>
                  <a:pt x="446379" y="330200"/>
                </a:lnTo>
                <a:lnTo>
                  <a:pt x="463724" y="355314"/>
                </a:lnTo>
                <a:lnTo>
                  <a:pt x="488951" y="372094"/>
                </a:lnTo>
                <a:lnTo>
                  <a:pt x="519049" y="378206"/>
                </a:lnTo>
                <a:lnTo>
                  <a:pt x="550163" y="372094"/>
                </a:lnTo>
                <a:lnTo>
                  <a:pt x="575278" y="355314"/>
                </a:lnTo>
                <a:lnTo>
                  <a:pt x="592058" y="330200"/>
                </a:lnTo>
                <a:lnTo>
                  <a:pt x="598169" y="299085"/>
                </a:lnTo>
                <a:lnTo>
                  <a:pt x="592058" y="268987"/>
                </a:lnTo>
                <a:lnTo>
                  <a:pt x="575278" y="243760"/>
                </a:lnTo>
                <a:lnTo>
                  <a:pt x="550164" y="226415"/>
                </a:lnTo>
                <a:lnTo>
                  <a:pt x="519049" y="219963"/>
                </a:lnTo>
                <a:close/>
              </a:path>
              <a:path w="1260475" h="1040764">
                <a:moveTo>
                  <a:pt x="519049" y="442468"/>
                </a:moveTo>
                <a:lnTo>
                  <a:pt x="488951" y="448560"/>
                </a:lnTo>
                <a:lnTo>
                  <a:pt x="463724" y="465296"/>
                </a:lnTo>
                <a:lnTo>
                  <a:pt x="446379" y="490366"/>
                </a:lnTo>
                <a:lnTo>
                  <a:pt x="439927" y="521462"/>
                </a:lnTo>
                <a:lnTo>
                  <a:pt x="446379" y="551181"/>
                </a:lnTo>
                <a:lnTo>
                  <a:pt x="463724" y="575579"/>
                </a:lnTo>
                <a:lnTo>
                  <a:pt x="488951" y="592095"/>
                </a:lnTo>
                <a:lnTo>
                  <a:pt x="519049" y="598169"/>
                </a:lnTo>
                <a:lnTo>
                  <a:pt x="550163" y="592095"/>
                </a:lnTo>
                <a:lnTo>
                  <a:pt x="575278" y="575579"/>
                </a:lnTo>
                <a:lnTo>
                  <a:pt x="592058" y="551181"/>
                </a:lnTo>
                <a:lnTo>
                  <a:pt x="598169" y="521462"/>
                </a:lnTo>
                <a:lnTo>
                  <a:pt x="592058" y="490366"/>
                </a:lnTo>
                <a:lnTo>
                  <a:pt x="575278" y="465296"/>
                </a:lnTo>
                <a:lnTo>
                  <a:pt x="550164" y="448560"/>
                </a:lnTo>
                <a:lnTo>
                  <a:pt x="519049" y="442468"/>
                </a:lnTo>
                <a:close/>
              </a:path>
              <a:path w="1260475" h="1040764">
                <a:moveTo>
                  <a:pt x="519049" y="662432"/>
                </a:moveTo>
                <a:lnTo>
                  <a:pt x="488951" y="668524"/>
                </a:lnTo>
                <a:lnTo>
                  <a:pt x="463724" y="685260"/>
                </a:lnTo>
                <a:lnTo>
                  <a:pt x="446379" y="710330"/>
                </a:lnTo>
                <a:lnTo>
                  <a:pt x="439927" y="741426"/>
                </a:lnTo>
                <a:lnTo>
                  <a:pt x="446379" y="772594"/>
                </a:lnTo>
                <a:lnTo>
                  <a:pt x="463724" y="797702"/>
                </a:lnTo>
                <a:lnTo>
                  <a:pt x="488951" y="814452"/>
                </a:lnTo>
                <a:lnTo>
                  <a:pt x="519049" y="820547"/>
                </a:lnTo>
                <a:lnTo>
                  <a:pt x="550163" y="814452"/>
                </a:lnTo>
                <a:lnTo>
                  <a:pt x="575278" y="797702"/>
                </a:lnTo>
                <a:lnTo>
                  <a:pt x="592058" y="772594"/>
                </a:lnTo>
                <a:lnTo>
                  <a:pt x="598169" y="741426"/>
                </a:lnTo>
                <a:lnTo>
                  <a:pt x="592058" y="710330"/>
                </a:lnTo>
                <a:lnTo>
                  <a:pt x="575278" y="685260"/>
                </a:lnTo>
                <a:lnTo>
                  <a:pt x="550164" y="668524"/>
                </a:lnTo>
                <a:lnTo>
                  <a:pt x="519049" y="662432"/>
                </a:lnTo>
                <a:close/>
              </a:path>
              <a:path w="1260475" h="1040764">
                <a:moveTo>
                  <a:pt x="299084" y="219963"/>
                </a:moveTo>
                <a:lnTo>
                  <a:pt x="267969" y="226415"/>
                </a:lnTo>
                <a:lnTo>
                  <a:pt x="242855" y="243760"/>
                </a:lnTo>
                <a:lnTo>
                  <a:pt x="226075" y="268987"/>
                </a:lnTo>
                <a:lnTo>
                  <a:pt x="219963" y="299085"/>
                </a:lnTo>
                <a:lnTo>
                  <a:pt x="226075" y="330200"/>
                </a:lnTo>
                <a:lnTo>
                  <a:pt x="242855" y="355314"/>
                </a:lnTo>
                <a:lnTo>
                  <a:pt x="267969" y="372094"/>
                </a:lnTo>
                <a:lnTo>
                  <a:pt x="299084" y="378206"/>
                </a:lnTo>
                <a:lnTo>
                  <a:pt x="329182" y="372094"/>
                </a:lnTo>
                <a:lnTo>
                  <a:pt x="354409" y="355314"/>
                </a:lnTo>
                <a:lnTo>
                  <a:pt x="371754" y="330200"/>
                </a:lnTo>
                <a:lnTo>
                  <a:pt x="378205" y="299085"/>
                </a:lnTo>
                <a:lnTo>
                  <a:pt x="371754" y="268987"/>
                </a:lnTo>
                <a:lnTo>
                  <a:pt x="354409" y="243760"/>
                </a:lnTo>
                <a:lnTo>
                  <a:pt x="329182" y="226415"/>
                </a:lnTo>
                <a:lnTo>
                  <a:pt x="299084" y="219963"/>
                </a:lnTo>
                <a:close/>
              </a:path>
              <a:path w="1260475" h="1040764">
                <a:moveTo>
                  <a:pt x="299084" y="442468"/>
                </a:moveTo>
                <a:lnTo>
                  <a:pt x="267969" y="448560"/>
                </a:lnTo>
                <a:lnTo>
                  <a:pt x="242855" y="465296"/>
                </a:lnTo>
                <a:lnTo>
                  <a:pt x="226075" y="490366"/>
                </a:lnTo>
                <a:lnTo>
                  <a:pt x="219963" y="521462"/>
                </a:lnTo>
                <a:lnTo>
                  <a:pt x="226075" y="551181"/>
                </a:lnTo>
                <a:lnTo>
                  <a:pt x="242855" y="575579"/>
                </a:lnTo>
                <a:lnTo>
                  <a:pt x="267969" y="592095"/>
                </a:lnTo>
                <a:lnTo>
                  <a:pt x="299084" y="598169"/>
                </a:lnTo>
                <a:lnTo>
                  <a:pt x="329182" y="592095"/>
                </a:lnTo>
                <a:lnTo>
                  <a:pt x="354409" y="575579"/>
                </a:lnTo>
                <a:lnTo>
                  <a:pt x="371754" y="551181"/>
                </a:lnTo>
                <a:lnTo>
                  <a:pt x="378205" y="521462"/>
                </a:lnTo>
                <a:lnTo>
                  <a:pt x="371754" y="490366"/>
                </a:lnTo>
                <a:lnTo>
                  <a:pt x="354409" y="465296"/>
                </a:lnTo>
                <a:lnTo>
                  <a:pt x="329182" y="448560"/>
                </a:lnTo>
                <a:lnTo>
                  <a:pt x="299084" y="442468"/>
                </a:lnTo>
                <a:close/>
              </a:path>
              <a:path w="1260475" h="1040764">
                <a:moveTo>
                  <a:pt x="299084" y="662432"/>
                </a:moveTo>
                <a:lnTo>
                  <a:pt x="267969" y="668524"/>
                </a:lnTo>
                <a:lnTo>
                  <a:pt x="242855" y="685260"/>
                </a:lnTo>
                <a:lnTo>
                  <a:pt x="226075" y="710330"/>
                </a:lnTo>
                <a:lnTo>
                  <a:pt x="219963" y="741426"/>
                </a:lnTo>
                <a:lnTo>
                  <a:pt x="226075" y="772594"/>
                </a:lnTo>
                <a:lnTo>
                  <a:pt x="242855" y="797702"/>
                </a:lnTo>
                <a:lnTo>
                  <a:pt x="267969" y="814452"/>
                </a:lnTo>
                <a:lnTo>
                  <a:pt x="299084" y="820547"/>
                </a:lnTo>
                <a:lnTo>
                  <a:pt x="329182" y="814452"/>
                </a:lnTo>
                <a:lnTo>
                  <a:pt x="354409" y="797702"/>
                </a:lnTo>
                <a:lnTo>
                  <a:pt x="371754" y="772594"/>
                </a:lnTo>
                <a:lnTo>
                  <a:pt x="378205" y="741426"/>
                </a:lnTo>
                <a:lnTo>
                  <a:pt x="371754" y="710330"/>
                </a:lnTo>
                <a:lnTo>
                  <a:pt x="354409" y="685260"/>
                </a:lnTo>
                <a:lnTo>
                  <a:pt x="329182" y="668524"/>
                </a:lnTo>
                <a:lnTo>
                  <a:pt x="299084" y="662432"/>
                </a:lnTo>
                <a:close/>
              </a:path>
              <a:path w="1260475" h="1040764">
                <a:moveTo>
                  <a:pt x="79120" y="219963"/>
                </a:moveTo>
                <a:lnTo>
                  <a:pt x="48005" y="226415"/>
                </a:lnTo>
                <a:lnTo>
                  <a:pt x="22891" y="243760"/>
                </a:lnTo>
                <a:lnTo>
                  <a:pt x="6111" y="268987"/>
                </a:lnTo>
                <a:lnTo>
                  <a:pt x="0" y="299085"/>
                </a:lnTo>
                <a:lnTo>
                  <a:pt x="6111" y="330200"/>
                </a:lnTo>
                <a:lnTo>
                  <a:pt x="22891" y="355314"/>
                </a:lnTo>
                <a:lnTo>
                  <a:pt x="48005" y="372094"/>
                </a:lnTo>
                <a:lnTo>
                  <a:pt x="79120" y="378206"/>
                </a:lnTo>
                <a:lnTo>
                  <a:pt x="108821" y="372094"/>
                </a:lnTo>
                <a:lnTo>
                  <a:pt x="133175" y="355314"/>
                </a:lnTo>
                <a:lnTo>
                  <a:pt x="149647" y="330200"/>
                </a:lnTo>
                <a:lnTo>
                  <a:pt x="155701" y="299085"/>
                </a:lnTo>
                <a:lnTo>
                  <a:pt x="149647" y="268987"/>
                </a:lnTo>
                <a:lnTo>
                  <a:pt x="133175" y="243760"/>
                </a:lnTo>
                <a:lnTo>
                  <a:pt x="108821" y="226415"/>
                </a:lnTo>
                <a:lnTo>
                  <a:pt x="79120" y="219963"/>
                </a:lnTo>
                <a:close/>
              </a:path>
              <a:path w="1260475" h="1040764">
                <a:moveTo>
                  <a:pt x="79120" y="442468"/>
                </a:moveTo>
                <a:lnTo>
                  <a:pt x="48005" y="448560"/>
                </a:lnTo>
                <a:lnTo>
                  <a:pt x="22891" y="465296"/>
                </a:lnTo>
                <a:lnTo>
                  <a:pt x="6111" y="490366"/>
                </a:lnTo>
                <a:lnTo>
                  <a:pt x="0" y="521462"/>
                </a:lnTo>
                <a:lnTo>
                  <a:pt x="6111" y="551181"/>
                </a:lnTo>
                <a:lnTo>
                  <a:pt x="22891" y="575579"/>
                </a:lnTo>
                <a:lnTo>
                  <a:pt x="48005" y="592095"/>
                </a:lnTo>
                <a:lnTo>
                  <a:pt x="79120" y="598169"/>
                </a:lnTo>
                <a:lnTo>
                  <a:pt x="108821" y="592095"/>
                </a:lnTo>
                <a:lnTo>
                  <a:pt x="133175" y="575579"/>
                </a:lnTo>
                <a:lnTo>
                  <a:pt x="149647" y="551181"/>
                </a:lnTo>
                <a:lnTo>
                  <a:pt x="155701" y="521462"/>
                </a:lnTo>
                <a:lnTo>
                  <a:pt x="149647" y="490366"/>
                </a:lnTo>
                <a:lnTo>
                  <a:pt x="133175" y="465296"/>
                </a:lnTo>
                <a:lnTo>
                  <a:pt x="108821" y="448560"/>
                </a:lnTo>
                <a:lnTo>
                  <a:pt x="79120" y="442468"/>
                </a:lnTo>
                <a:close/>
              </a:path>
              <a:path w="1260475" h="1040764">
                <a:moveTo>
                  <a:pt x="79120" y="662432"/>
                </a:moveTo>
                <a:lnTo>
                  <a:pt x="48005" y="668524"/>
                </a:lnTo>
                <a:lnTo>
                  <a:pt x="22891" y="685260"/>
                </a:lnTo>
                <a:lnTo>
                  <a:pt x="6111" y="710330"/>
                </a:lnTo>
                <a:lnTo>
                  <a:pt x="0" y="741426"/>
                </a:lnTo>
                <a:lnTo>
                  <a:pt x="6111" y="772594"/>
                </a:lnTo>
                <a:lnTo>
                  <a:pt x="22891" y="797702"/>
                </a:lnTo>
                <a:lnTo>
                  <a:pt x="48005" y="814452"/>
                </a:lnTo>
                <a:lnTo>
                  <a:pt x="79120" y="820547"/>
                </a:lnTo>
                <a:lnTo>
                  <a:pt x="108821" y="814452"/>
                </a:lnTo>
                <a:lnTo>
                  <a:pt x="133175" y="797702"/>
                </a:lnTo>
                <a:lnTo>
                  <a:pt x="149647" y="772594"/>
                </a:lnTo>
                <a:lnTo>
                  <a:pt x="155701" y="741426"/>
                </a:lnTo>
                <a:lnTo>
                  <a:pt x="149647" y="710330"/>
                </a:lnTo>
                <a:lnTo>
                  <a:pt x="133175" y="685260"/>
                </a:lnTo>
                <a:lnTo>
                  <a:pt x="108821" y="668524"/>
                </a:lnTo>
                <a:lnTo>
                  <a:pt x="79120" y="662432"/>
                </a:lnTo>
                <a:close/>
              </a:path>
            </a:pathLst>
          </a:custGeom>
          <a:solidFill>
            <a:srgbClr val="E91C2D"/>
          </a:solidFill>
        </p:spPr>
        <p:txBody>
          <a:bodyPr wrap="square" lIns="0" tIns="0" rIns="0" bIns="0" rtlCol="0"/>
          <a:lstStyle/>
          <a:p>
            <a:pPr marL="0" marR="0" lvl="0" indent="0" defTabSz="457166"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prstClr val="black"/>
              </a:solidFill>
              <a:effectLst/>
              <a:uLnTx/>
              <a:uFillTx/>
              <a:latin typeface="Variable Bold"/>
            </a:endParaRPr>
          </a:p>
        </p:txBody>
      </p:sp>
      <p:sp>
        <p:nvSpPr>
          <p:cNvPr id="39" name="TextBox 38"/>
          <p:cNvSpPr txBox="1"/>
          <p:nvPr/>
        </p:nvSpPr>
        <p:spPr>
          <a:xfrm>
            <a:off x="8429652" y="4380136"/>
            <a:ext cx="1743048" cy="769435"/>
          </a:xfrm>
          <a:prstGeom prst="rect">
            <a:avLst/>
          </a:prstGeom>
          <a:noFill/>
        </p:spPr>
        <p:txBody>
          <a:bodyPr wrap="square" lIns="91434" tIns="45717" rIns="91434" bIns="45717" rtlCol="0">
            <a:spAutoFit/>
          </a:bodyPr>
          <a:lstStyle/>
          <a:p>
            <a:pPr marL="0" marR="0" lvl="0" indent="0" algn="ctr" defTabSz="457166"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a:ln>
                  <a:noFill/>
                </a:ln>
                <a:solidFill>
                  <a:srgbClr val="3A3ACE"/>
                </a:solidFill>
                <a:effectLst/>
                <a:uLnTx/>
                <a:uFillTx/>
              </a:rPr>
              <a:t>41%</a:t>
            </a:r>
          </a:p>
        </p:txBody>
      </p:sp>
      <p:sp>
        <p:nvSpPr>
          <p:cNvPr id="40" name="TextBox 39"/>
          <p:cNvSpPr txBox="1"/>
          <p:nvPr/>
        </p:nvSpPr>
        <p:spPr>
          <a:xfrm>
            <a:off x="7649022" y="5119746"/>
            <a:ext cx="3247578" cy="923324"/>
          </a:xfrm>
          <a:prstGeom prst="rect">
            <a:avLst/>
          </a:prstGeom>
          <a:noFill/>
        </p:spPr>
        <p:txBody>
          <a:bodyPr wrap="square" lIns="91434" tIns="45717" rIns="91434" bIns="45717" rtlCol="0">
            <a:spAutoFit/>
          </a:bodyPr>
          <a:lstStyle/>
          <a:p>
            <a:pPr algn="ctr" defTabSz="457166"/>
            <a:r>
              <a:rPr lang="en-GB" dirty="0">
                <a:solidFill>
                  <a:srgbClr val="3A3ACE"/>
                </a:solidFill>
                <a:cs typeface="Geometr415 Md BT"/>
              </a:rPr>
              <a:t>MAGAZINE BRANDS ONLINE </a:t>
            </a:r>
          </a:p>
          <a:p>
            <a:pPr algn="ctr" defTabSz="457166"/>
            <a:r>
              <a:rPr lang="en-GB" dirty="0">
                <a:solidFill>
                  <a:srgbClr val="3A3ACE"/>
                </a:solidFill>
                <a:cs typeface="Geometr415 Md BT"/>
              </a:rPr>
              <a:t>VS </a:t>
            </a:r>
          </a:p>
          <a:p>
            <a:pPr algn="ctr" defTabSz="457166"/>
            <a:r>
              <a:rPr lang="en-GB" dirty="0">
                <a:solidFill>
                  <a:srgbClr val="3A3ACE"/>
                </a:solidFill>
                <a:cs typeface="Geometr415 Md BT"/>
              </a:rPr>
              <a:t>OTHER DIGITAL ENVIRONMENTS </a:t>
            </a:r>
          </a:p>
        </p:txBody>
      </p:sp>
    </p:spTree>
    <p:extLst>
      <p:ext uri="{BB962C8B-B14F-4D97-AF65-F5344CB8AC3E}">
        <p14:creationId xmlns:p14="http://schemas.microsoft.com/office/powerpoint/2010/main" val="3439237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12192000" cy="0"/>
          </a:xfrm>
          <a:prstGeom prst="line">
            <a:avLst/>
          </a:prstGeom>
          <a:ln>
            <a:solidFill>
              <a:srgbClr val="3A3ACE"/>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065840" y="6200775"/>
            <a:ext cx="776288"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0" y="0"/>
            <a:ext cx="12192000" cy="733425"/>
          </a:xfrm>
          <a:prstGeom prst="rect">
            <a:avLst/>
          </a:prstGeom>
          <a:solidFill>
            <a:srgbClr val="3A3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09550" y="74324"/>
            <a:ext cx="10704256" cy="523220"/>
          </a:xfrm>
          <a:prstGeom prst="rect">
            <a:avLst/>
          </a:prstGeom>
          <a:noFill/>
        </p:spPr>
        <p:txBody>
          <a:bodyPr wrap="square" rtlCol="0">
            <a:spAutoFit/>
          </a:bodyPr>
          <a:lstStyle/>
          <a:p>
            <a:r>
              <a:rPr lang="en-US" sz="2800" dirty="0">
                <a:solidFill>
                  <a:schemeClr val="bg1">
                    <a:lumMod val="85000"/>
                  </a:schemeClr>
                </a:solidFill>
                <a:latin typeface="Franklin Gothic Medium" panose="020B0603020102020204" pitchFamily="34" charset="0"/>
              </a:rPr>
              <a:t>MAGAZINES: OFFER A TARGETING ADVANTAGE</a:t>
            </a:r>
            <a:endParaRPr lang="en-GB" sz="2800" dirty="0">
              <a:solidFill>
                <a:schemeClr val="bg1">
                  <a:lumMod val="85000"/>
                </a:schemeClr>
              </a:solidFill>
              <a:latin typeface="Franklin Gothic Medium" panose="020B0603020102020204" pitchFamily="34" charset="0"/>
            </a:endParaRPr>
          </a:p>
        </p:txBody>
      </p:sp>
      <p:sp>
        <p:nvSpPr>
          <p:cNvPr id="8" name="TextBox 7"/>
          <p:cNvSpPr txBox="1"/>
          <p:nvPr/>
        </p:nvSpPr>
        <p:spPr>
          <a:xfrm>
            <a:off x="10034890" y="6123902"/>
            <a:ext cx="2838450" cy="307777"/>
          </a:xfrm>
          <a:prstGeom prst="rect">
            <a:avLst/>
          </a:prstGeom>
          <a:noFill/>
        </p:spPr>
        <p:txBody>
          <a:bodyPr wrap="square" rtlCol="0">
            <a:spAutoFit/>
          </a:bodyPr>
          <a:lstStyle/>
          <a:p>
            <a:pPr algn="ctr"/>
            <a:r>
              <a:rPr lang="en-GB" sz="1400" dirty="0">
                <a:solidFill>
                  <a:schemeClr val="bg1">
                    <a:lumMod val="50000"/>
                  </a:schemeClr>
                </a:solidFill>
                <a:latin typeface="Franklin Gothic Medium" panose="020B0603020102020204" pitchFamily="34" charset="0"/>
              </a:rPr>
              <a:t>Sue Elms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5190" y="972896"/>
            <a:ext cx="8009438" cy="5227879"/>
          </a:xfrm>
          <a:prstGeom prst="rect">
            <a:avLst/>
          </a:prstGeom>
        </p:spPr>
      </p:pic>
      <p:sp>
        <p:nvSpPr>
          <p:cNvPr id="4" name="TextBox 3"/>
          <p:cNvSpPr txBox="1"/>
          <p:nvPr/>
        </p:nvSpPr>
        <p:spPr>
          <a:xfrm>
            <a:off x="9210217" y="2181544"/>
            <a:ext cx="1459054" cy="369332"/>
          </a:xfrm>
          <a:prstGeom prst="rect">
            <a:avLst/>
          </a:prstGeom>
          <a:noFill/>
        </p:spPr>
        <p:txBody>
          <a:bodyPr wrap="none" rtlCol="0">
            <a:spAutoFit/>
          </a:bodyPr>
          <a:lstStyle/>
          <a:p>
            <a:r>
              <a:rPr lang="en-GB" dirty="0"/>
              <a:t>NET POSITIVE</a:t>
            </a:r>
          </a:p>
        </p:txBody>
      </p:sp>
      <p:sp>
        <p:nvSpPr>
          <p:cNvPr id="10" name="TextBox 9"/>
          <p:cNvSpPr txBox="1"/>
          <p:nvPr/>
        </p:nvSpPr>
        <p:spPr>
          <a:xfrm>
            <a:off x="8903370" y="4279368"/>
            <a:ext cx="1544141" cy="369332"/>
          </a:xfrm>
          <a:prstGeom prst="rect">
            <a:avLst/>
          </a:prstGeom>
          <a:noFill/>
        </p:spPr>
        <p:txBody>
          <a:bodyPr wrap="none" rtlCol="0">
            <a:spAutoFit/>
          </a:bodyPr>
          <a:lstStyle/>
          <a:p>
            <a:r>
              <a:rPr lang="en-GB" dirty="0"/>
              <a:t>NET NEGATIVE</a:t>
            </a:r>
          </a:p>
        </p:txBody>
      </p:sp>
      <p:sp>
        <p:nvSpPr>
          <p:cNvPr id="6" name="Right Brace 5"/>
          <p:cNvSpPr/>
          <p:nvPr/>
        </p:nvSpPr>
        <p:spPr>
          <a:xfrm>
            <a:off x="8999621" y="1780674"/>
            <a:ext cx="96253" cy="113898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Right Brace 11"/>
          <p:cNvSpPr/>
          <p:nvPr/>
        </p:nvSpPr>
        <p:spPr>
          <a:xfrm>
            <a:off x="8599610" y="3433010"/>
            <a:ext cx="207506" cy="206943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6478845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air bnb"/>
          <p:cNvPicPr>
            <a:picLocks noChangeAspect="1" noChangeArrowheads="1"/>
          </p:cNvPicPr>
          <p:nvPr/>
        </p:nvPicPr>
        <p:blipFill rotWithShape="1">
          <a:blip r:embed="rId3">
            <a:extLst>
              <a:ext uri="{28A0092B-C50C-407E-A947-70E740481C1C}">
                <a14:useLocalDpi xmlns:a14="http://schemas.microsoft.com/office/drawing/2010/main" val="0"/>
              </a:ext>
            </a:extLst>
          </a:blip>
          <a:srcRect l="28553" t="15824" r="29868" b="18034"/>
          <a:stretch/>
        </p:blipFill>
        <p:spPr bwMode="auto">
          <a:xfrm>
            <a:off x="8021054" y="770587"/>
            <a:ext cx="4170946" cy="535331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0" y="6286500"/>
            <a:ext cx="12192000" cy="0"/>
          </a:xfrm>
          <a:prstGeom prst="line">
            <a:avLst/>
          </a:prstGeom>
          <a:ln>
            <a:solidFill>
              <a:srgbClr val="3A3ACE"/>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065840" y="6200775"/>
            <a:ext cx="776288"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0" y="0"/>
            <a:ext cx="12192000" cy="733425"/>
          </a:xfrm>
          <a:prstGeom prst="rect">
            <a:avLst/>
          </a:prstGeom>
          <a:solidFill>
            <a:srgbClr val="3A3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09550" y="74324"/>
            <a:ext cx="11982450" cy="523220"/>
          </a:xfrm>
          <a:prstGeom prst="rect">
            <a:avLst/>
          </a:prstGeom>
          <a:noFill/>
        </p:spPr>
        <p:txBody>
          <a:bodyPr wrap="square" rtlCol="0">
            <a:spAutoFit/>
          </a:bodyPr>
          <a:lstStyle/>
          <a:p>
            <a:r>
              <a:rPr lang="en-US" sz="2800" dirty="0">
                <a:solidFill>
                  <a:schemeClr val="bg1">
                    <a:lumMod val="85000"/>
                  </a:schemeClr>
                </a:solidFill>
                <a:latin typeface="Franklin Gothic Medium" panose="020B0603020102020204" pitchFamily="34" charset="0"/>
              </a:rPr>
              <a:t>MAGAZINES: CHAMPION THE POWER OF QUALITY CONTENT</a:t>
            </a:r>
            <a:endParaRPr lang="en-GB" sz="2800" dirty="0">
              <a:solidFill>
                <a:schemeClr val="bg1">
                  <a:lumMod val="85000"/>
                </a:schemeClr>
              </a:solidFill>
              <a:latin typeface="Franklin Gothic Medium" panose="020B0603020102020204" pitchFamily="34" charset="0"/>
            </a:endParaRPr>
          </a:p>
        </p:txBody>
      </p:sp>
      <p:sp>
        <p:nvSpPr>
          <p:cNvPr id="8" name="TextBox 7"/>
          <p:cNvSpPr txBox="1"/>
          <p:nvPr/>
        </p:nvSpPr>
        <p:spPr>
          <a:xfrm>
            <a:off x="10034890" y="6123902"/>
            <a:ext cx="2838450" cy="307777"/>
          </a:xfrm>
          <a:prstGeom prst="rect">
            <a:avLst/>
          </a:prstGeom>
          <a:noFill/>
        </p:spPr>
        <p:txBody>
          <a:bodyPr wrap="square" rtlCol="0">
            <a:spAutoFit/>
          </a:bodyPr>
          <a:lstStyle/>
          <a:p>
            <a:pPr algn="ctr"/>
            <a:r>
              <a:rPr lang="en-GB" sz="1400" dirty="0">
                <a:solidFill>
                  <a:schemeClr val="bg1">
                    <a:lumMod val="50000"/>
                  </a:schemeClr>
                </a:solidFill>
                <a:latin typeface="Franklin Gothic Medium" panose="020B0603020102020204" pitchFamily="34" charset="0"/>
              </a:rPr>
              <a:t>Sue Elms</a:t>
            </a:r>
          </a:p>
        </p:txBody>
      </p:sp>
      <p:sp>
        <p:nvSpPr>
          <p:cNvPr id="10" name="TextBox 9"/>
          <p:cNvSpPr txBox="1"/>
          <p:nvPr/>
        </p:nvSpPr>
        <p:spPr>
          <a:xfrm>
            <a:off x="657726" y="1645133"/>
            <a:ext cx="5971353" cy="3693319"/>
          </a:xfrm>
          <a:prstGeom prst="rect">
            <a:avLst/>
          </a:prstGeom>
          <a:noFill/>
        </p:spPr>
        <p:txBody>
          <a:bodyPr wrap="square" rtlCol="0">
            <a:spAutoFit/>
          </a:bodyPr>
          <a:lstStyle/>
          <a:p>
            <a:pPr algn="ctr"/>
            <a:r>
              <a:rPr lang="en-GB" sz="2400" dirty="0">
                <a:solidFill>
                  <a:schemeClr val="tx1">
                    <a:lumMod val="50000"/>
                    <a:lumOff val="50000"/>
                  </a:schemeClr>
                </a:solidFill>
                <a:latin typeface="Franklin Gothic Medium" panose="020B0603020102020204" pitchFamily="34" charset="0"/>
              </a:rPr>
              <a:t>At Cannes Lions 2016….campaigns judged as highly creative are </a:t>
            </a:r>
          </a:p>
          <a:p>
            <a:pPr algn="ctr"/>
            <a:r>
              <a:rPr lang="en-GB" sz="13800" dirty="0">
                <a:solidFill>
                  <a:srgbClr val="3A3ACE"/>
                </a:solidFill>
                <a:latin typeface="Franklin Gothic Medium" panose="020B0603020102020204" pitchFamily="34" charset="0"/>
              </a:rPr>
              <a:t>6x</a:t>
            </a:r>
            <a:r>
              <a:rPr lang="en-GB" sz="2400" dirty="0">
                <a:latin typeface="Franklin Gothic Medium" panose="020B0603020102020204" pitchFamily="34" charset="0"/>
              </a:rPr>
              <a:t> </a:t>
            </a:r>
          </a:p>
          <a:p>
            <a:pPr algn="ctr"/>
            <a:r>
              <a:rPr lang="en-GB" sz="2400" dirty="0">
                <a:solidFill>
                  <a:schemeClr val="tx1">
                    <a:lumMod val="50000"/>
                    <a:lumOff val="50000"/>
                  </a:schemeClr>
                </a:solidFill>
                <a:latin typeface="Franklin Gothic Medium" panose="020B0603020102020204" pitchFamily="34" charset="0"/>
              </a:rPr>
              <a:t>as efficient in driving effectiveness results as those campaigns failing the creative test.</a:t>
            </a:r>
          </a:p>
        </p:txBody>
      </p:sp>
      <mc:AlternateContent xmlns:mc="http://schemas.openxmlformats.org/markup-compatibility/2006">
        <mc:Choice xmlns:pslz="http://schemas.microsoft.com/office/powerpoint/2016/slidezoom" Requires="pslz">
          <p:graphicFrame>
            <p:nvGraphicFramePr>
              <p:cNvPr id="6" name="Slide Zoom 5"/>
              <p:cNvGraphicFramePr>
                <a:graphicFrameLocks noChangeAspect="1"/>
              </p:cNvGraphicFramePr>
              <p:nvPr>
                <p:extLst>
                  <p:ext uri="{D42A27DB-BD31-4B8C-83A1-F6EECF244321}">
                    <p14:modId xmlns:p14="http://schemas.microsoft.com/office/powerpoint/2010/main" val="3765095289"/>
                  </p:ext>
                </p:extLst>
              </p:nvPr>
            </p:nvGraphicFramePr>
            <p:xfrm>
              <a:off x="-2390274" y="5520049"/>
              <a:ext cx="3048000" cy="1714500"/>
            </p:xfrm>
            <a:graphic>
              <a:graphicData uri="http://schemas.microsoft.com/office/powerpoint/2016/slidezoom">
                <pslz:sldZm>
                  <pslz:sldZmObj sldId="337" cId="3439237619">
                    <pslz:zmPr id="{1CAC06FE-CE4C-422D-880D-5D8459C0C2B2}" returnToParent="0" transitionDur="1000">
                      <p166:blipFill xmlns:p166="http://schemas.microsoft.com/office/powerpoint/2016/6/main">
                        <a:blip r:embed="rId4"/>
                        <a:stretch>
                          <a:fillRect/>
                        </a:stretch>
                      </p166:blipFill>
                      <p166:spPr xmlns:p166="http://schemas.microsoft.com/office/powerpoint/2016/6/main">
                        <a:xfrm>
                          <a:off x="0" y="0"/>
                          <a:ext cx="3048000" cy="1714500"/>
                        </a:xfrm>
                        <a:prstGeom prst="rect">
                          <a:avLst/>
                        </a:prstGeom>
                        <a:ln w="3175">
                          <a:solidFill>
                            <a:prstClr val="ltGray"/>
                          </a:solidFill>
                        </a:ln>
                      </p166:spPr>
                    </pslz:zmPr>
                  </pslz:sldZmObj>
                </pslz:sldZm>
              </a:graphicData>
            </a:graphic>
          </p:graphicFrame>
        </mc:Choice>
        <mc:Fallback>
          <p:pic>
            <p:nvPicPr>
              <p:cNvPr id="6" name="Slide Zoom 5"/>
              <p:cNvPicPr>
                <a:picLocks noGrp="1" noRot="1" noChangeAspect="1" noMove="1" noResize="1" noEditPoints="1" noAdjustHandles="1" noChangeArrowheads="1" noChangeShapeType="1"/>
              </p:cNvPicPr>
              <p:nvPr/>
            </p:nvPicPr>
            <p:blipFill>
              <a:blip r:embed="rId4"/>
              <a:stretch>
                <a:fillRect/>
              </a:stretch>
            </p:blipFill>
            <p:spPr>
              <a:xfrm>
                <a:off x="-2390274" y="5520049"/>
                <a:ext cx="3048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508517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12192000" cy="0"/>
          </a:xfrm>
          <a:prstGeom prst="line">
            <a:avLst/>
          </a:prstGeom>
          <a:ln>
            <a:solidFill>
              <a:srgbClr val="3A3ACE"/>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065840" y="6200775"/>
            <a:ext cx="776288"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0" y="-90131"/>
            <a:ext cx="12192000" cy="733425"/>
          </a:xfrm>
          <a:prstGeom prst="rect">
            <a:avLst/>
          </a:prstGeom>
          <a:solidFill>
            <a:srgbClr val="3A3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dirty="0">
                <a:solidFill>
                  <a:schemeClr val="bg1">
                    <a:lumMod val="85000"/>
                  </a:schemeClr>
                </a:solidFill>
                <a:latin typeface="Franklin Gothic Medium" panose="020B0603020102020204" pitchFamily="34" charset="0"/>
              </a:rPr>
              <a:t>   CONCLUSION</a:t>
            </a:r>
          </a:p>
        </p:txBody>
      </p:sp>
      <p:sp>
        <p:nvSpPr>
          <p:cNvPr id="8" name="TextBox 7"/>
          <p:cNvSpPr txBox="1"/>
          <p:nvPr/>
        </p:nvSpPr>
        <p:spPr>
          <a:xfrm>
            <a:off x="10034890" y="6123902"/>
            <a:ext cx="2838450" cy="307777"/>
          </a:xfrm>
          <a:prstGeom prst="rect">
            <a:avLst/>
          </a:prstGeom>
          <a:noFill/>
        </p:spPr>
        <p:txBody>
          <a:bodyPr wrap="square" rtlCol="0">
            <a:spAutoFit/>
          </a:bodyPr>
          <a:lstStyle/>
          <a:p>
            <a:pPr algn="ctr"/>
            <a:r>
              <a:rPr lang="en-GB" sz="1400" dirty="0">
                <a:solidFill>
                  <a:schemeClr val="bg1">
                    <a:lumMod val="50000"/>
                  </a:schemeClr>
                </a:solidFill>
                <a:latin typeface="Franklin Gothic Medium" panose="020B0603020102020204" pitchFamily="34" charset="0"/>
              </a:rPr>
              <a:t>Sue Elms</a:t>
            </a:r>
          </a:p>
        </p:txBody>
      </p:sp>
      <p:pic>
        <p:nvPicPr>
          <p:cNvPr id="2052" name="Picture 4" descr="Image result for compas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9218" y="1472670"/>
            <a:ext cx="3984453" cy="398445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7769218" y="5715207"/>
            <a:ext cx="4072910" cy="369332"/>
          </a:xfrm>
          <a:prstGeom prst="rect">
            <a:avLst/>
          </a:prstGeom>
          <a:noFill/>
        </p:spPr>
        <p:txBody>
          <a:bodyPr wrap="none" rtlCol="0">
            <a:spAutoFit/>
          </a:bodyPr>
          <a:lstStyle/>
          <a:p>
            <a:r>
              <a:rPr lang="en-GB" dirty="0"/>
              <a:t>*</a:t>
            </a:r>
            <a:r>
              <a:rPr lang="en-GB" dirty="0">
                <a:solidFill>
                  <a:schemeClr val="tx2"/>
                </a:solidFill>
                <a:latin typeface="Franklin Gothic Medium" panose="020B0603020102020204" pitchFamily="34" charset="0"/>
              </a:rPr>
              <a:t> Sender, Message, Channel, Receiver</a:t>
            </a:r>
            <a:endParaRPr lang="en-GB" dirty="0"/>
          </a:p>
        </p:txBody>
      </p:sp>
      <p:sp>
        <p:nvSpPr>
          <p:cNvPr id="14" name="Content Placeholder 13"/>
          <p:cNvSpPr>
            <a:spLocks noGrp="1"/>
          </p:cNvSpPr>
          <p:nvPr>
            <p:ph idx="1"/>
          </p:nvPr>
        </p:nvSpPr>
        <p:spPr>
          <a:xfrm>
            <a:off x="673042" y="1772564"/>
            <a:ext cx="6763344" cy="4351338"/>
          </a:xfrm>
        </p:spPr>
        <p:txBody>
          <a:bodyPr>
            <a:normAutofit/>
          </a:bodyPr>
          <a:lstStyle/>
          <a:p>
            <a:pPr marL="342900" indent="-342900">
              <a:lnSpc>
                <a:spcPct val="100000"/>
              </a:lnSpc>
              <a:spcBef>
                <a:spcPts val="600"/>
              </a:spcBef>
              <a:spcAft>
                <a:spcPts val="1800"/>
              </a:spcAft>
            </a:pPr>
            <a:r>
              <a:rPr lang="en-GB" sz="2400" dirty="0">
                <a:solidFill>
                  <a:schemeClr val="tx1">
                    <a:lumMod val="65000"/>
                    <a:lumOff val="35000"/>
                  </a:schemeClr>
                </a:solidFill>
                <a:latin typeface="Franklin Gothic Medium" panose="020B0603020102020204" pitchFamily="34" charset="0"/>
              </a:rPr>
              <a:t>True North is the consumer as the “Receiver” in the age old model*:</a:t>
            </a:r>
          </a:p>
          <a:p>
            <a:pPr marL="800100" lvl="1" indent="-342900">
              <a:lnSpc>
                <a:spcPct val="100000"/>
              </a:lnSpc>
              <a:spcBef>
                <a:spcPts val="600"/>
              </a:spcBef>
              <a:spcAft>
                <a:spcPts val="1800"/>
              </a:spcAft>
            </a:pPr>
            <a:r>
              <a:rPr lang="en-GB" sz="2000" dirty="0">
                <a:solidFill>
                  <a:schemeClr val="tx1">
                    <a:lumMod val="65000"/>
                    <a:lumOff val="35000"/>
                  </a:schemeClr>
                </a:solidFill>
                <a:latin typeface="Franklin Gothic Medium" panose="020B0603020102020204" pitchFamily="34" charset="0"/>
              </a:rPr>
              <a:t>Magazines know them intimately as humans</a:t>
            </a:r>
          </a:p>
          <a:p>
            <a:pPr marL="800100" lvl="1" indent="-342900">
              <a:lnSpc>
                <a:spcPct val="100000"/>
              </a:lnSpc>
              <a:spcBef>
                <a:spcPts val="600"/>
              </a:spcBef>
              <a:spcAft>
                <a:spcPts val="1800"/>
              </a:spcAft>
            </a:pPr>
            <a:r>
              <a:rPr lang="en-GB" sz="2000" dirty="0">
                <a:solidFill>
                  <a:schemeClr val="tx1">
                    <a:lumMod val="65000"/>
                    <a:lumOff val="35000"/>
                  </a:schemeClr>
                </a:solidFill>
                <a:latin typeface="Franklin Gothic Medium" panose="020B0603020102020204" pitchFamily="34" charset="0"/>
              </a:rPr>
              <a:t>Magazines know how content engages them</a:t>
            </a:r>
          </a:p>
          <a:p>
            <a:pPr marL="800100" lvl="1" indent="-342900">
              <a:lnSpc>
                <a:spcPct val="100000"/>
              </a:lnSpc>
              <a:spcBef>
                <a:spcPts val="600"/>
              </a:spcBef>
              <a:spcAft>
                <a:spcPts val="1800"/>
              </a:spcAft>
            </a:pPr>
            <a:r>
              <a:rPr lang="en-GB" sz="2000" dirty="0">
                <a:solidFill>
                  <a:schemeClr val="tx1">
                    <a:lumMod val="65000"/>
                    <a:lumOff val="35000"/>
                  </a:schemeClr>
                </a:solidFill>
                <a:latin typeface="Franklin Gothic Medium" panose="020B0603020102020204" pitchFamily="34" charset="0"/>
              </a:rPr>
              <a:t>Magazines have strong channel value among them</a:t>
            </a:r>
          </a:p>
          <a:p>
            <a:pPr marL="342900" indent="-342900">
              <a:lnSpc>
                <a:spcPct val="100000"/>
              </a:lnSpc>
              <a:spcBef>
                <a:spcPts val="600"/>
              </a:spcBef>
              <a:spcAft>
                <a:spcPts val="1800"/>
              </a:spcAft>
            </a:pPr>
            <a:r>
              <a:rPr lang="en-GB" sz="2400" dirty="0">
                <a:solidFill>
                  <a:schemeClr val="tx1">
                    <a:lumMod val="65000"/>
                    <a:lumOff val="35000"/>
                  </a:schemeClr>
                </a:solidFill>
                <a:latin typeface="Franklin Gothic Medium" panose="020B0603020102020204" pitchFamily="34" charset="0"/>
              </a:rPr>
              <a:t>Clients are recalibrating their world view, using their own compass, and this is good news!</a:t>
            </a:r>
            <a:endParaRPr lang="en-GB" sz="2400" dirty="0"/>
          </a:p>
        </p:txBody>
      </p:sp>
    </p:spTree>
    <p:extLst>
      <p:ext uri="{BB962C8B-B14F-4D97-AF65-F5344CB8AC3E}">
        <p14:creationId xmlns:p14="http://schemas.microsoft.com/office/powerpoint/2010/main" val="3439237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ctrTitle"/>
          </p:nvPr>
        </p:nvSpPr>
        <p:spPr>
          <a:xfrm>
            <a:off x="1524000" y="1674019"/>
            <a:ext cx="9144000" cy="3509963"/>
          </a:xfrm>
        </p:spPr>
        <p:txBody>
          <a:bodyPr>
            <a:noAutofit/>
          </a:bodyPr>
          <a:lstStyle/>
          <a:p>
            <a:pPr marL="0" indent="0" fontAlgn="t"/>
            <a:r>
              <a:rPr lang="en-GB" sz="3200" dirty="0">
                <a:solidFill>
                  <a:schemeClr val="tx1">
                    <a:lumMod val="50000"/>
                    <a:lumOff val="50000"/>
                  </a:schemeClr>
                </a:solidFill>
                <a:latin typeface="Franklin Gothic Medium" panose="020B0603020102020204" pitchFamily="34" charset="0"/>
              </a:rPr>
              <a:t>Sue Elms</a:t>
            </a:r>
            <a:br>
              <a:rPr lang="en-GB" sz="3200" dirty="0">
                <a:solidFill>
                  <a:schemeClr val="tx1">
                    <a:lumMod val="50000"/>
                    <a:lumOff val="50000"/>
                  </a:schemeClr>
                </a:solidFill>
                <a:latin typeface="Franklin Gothic Medium" panose="020B0603020102020204" pitchFamily="34" charset="0"/>
              </a:rPr>
            </a:br>
            <a:r>
              <a:rPr lang="en-GB" sz="3200" dirty="0">
                <a:solidFill>
                  <a:schemeClr val="tx1">
                    <a:lumMod val="50000"/>
                    <a:lumOff val="50000"/>
                  </a:schemeClr>
                </a:solidFill>
                <a:latin typeface="Franklin Gothic Medium" panose="020B0603020102020204" pitchFamily="34" charset="0"/>
              </a:rPr>
              <a:t>Skin The Cat Ltd</a:t>
            </a:r>
            <a:br>
              <a:rPr lang="en-GB" sz="3200" dirty="0">
                <a:solidFill>
                  <a:schemeClr val="tx1">
                    <a:lumMod val="50000"/>
                    <a:lumOff val="50000"/>
                  </a:schemeClr>
                </a:solidFill>
                <a:latin typeface="Franklin Gothic Medium" panose="020B0603020102020204" pitchFamily="34" charset="0"/>
              </a:rPr>
            </a:br>
            <a:r>
              <a:rPr lang="en-US" sz="3200" dirty="0">
                <a:solidFill>
                  <a:schemeClr val="tx1">
                    <a:lumMod val="50000"/>
                    <a:lumOff val="50000"/>
                  </a:schemeClr>
                </a:solidFill>
                <a:latin typeface="Franklin Gothic Medium" panose="020B0603020102020204" pitchFamily="34" charset="0"/>
              </a:rPr>
              <a:t>+44 7748657318</a:t>
            </a:r>
            <a:br>
              <a:rPr lang="en-GB" sz="3200" dirty="0">
                <a:solidFill>
                  <a:schemeClr val="tx1">
                    <a:lumMod val="50000"/>
                    <a:lumOff val="50000"/>
                  </a:schemeClr>
                </a:solidFill>
                <a:latin typeface="Franklin Gothic Medium" panose="020B0603020102020204" pitchFamily="34" charset="0"/>
              </a:rPr>
            </a:br>
            <a:br>
              <a:rPr lang="en-GB" sz="3200" dirty="0">
                <a:solidFill>
                  <a:srgbClr val="3A3ACE"/>
                </a:solidFill>
                <a:latin typeface="Franklin Gothic Medium" panose="020B0603020102020204" pitchFamily="34" charset="0"/>
              </a:rPr>
            </a:br>
            <a:r>
              <a:rPr lang="en-US" sz="2000" u="sng" dirty="0">
                <a:solidFill>
                  <a:srgbClr val="3A3ACE"/>
                </a:solidFill>
                <a:latin typeface="Franklin Gothic Medium" panose="020B0603020102020204" pitchFamily="34" charset="0"/>
                <a:hlinkClick r:id="rId3"/>
              </a:rPr>
              <a:t>Sueelms@gmail.com</a:t>
            </a:r>
            <a:br>
              <a:rPr lang="en-US" sz="2000" u="sng" dirty="0">
                <a:solidFill>
                  <a:srgbClr val="3A3ACE"/>
                </a:solidFill>
                <a:latin typeface="Franklin Gothic Medium" panose="020B0603020102020204" pitchFamily="34" charset="0"/>
              </a:rPr>
            </a:br>
            <a:r>
              <a:rPr lang="en-GB" sz="2000" u="sng" dirty="0">
                <a:solidFill>
                  <a:srgbClr val="3A3ACE"/>
                </a:solidFill>
                <a:latin typeface="Franklin Gothic Medium" panose="020B0603020102020204" pitchFamily="34" charset="0"/>
                <a:hlinkClick r:id="rId4"/>
              </a:rPr>
              <a:t>https://uk.linkedin.com/in/sue-elms-89649a3</a:t>
            </a:r>
            <a:br>
              <a:rPr lang="en-GB" sz="2000" dirty="0">
                <a:solidFill>
                  <a:srgbClr val="3A3ACE"/>
                </a:solidFill>
                <a:latin typeface="Franklin Gothic Medium" panose="020B0603020102020204" pitchFamily="34" charset="0"/>
              </a:rPr>
            </a:br>
            <a:r>
              <a:rPr lang="en-US" sz="2000" u="sng" dirty="0">
                <a:solidFill>
                  <a:srgbClr val="3A3ACE"/>
                </a:solidFill>
                <a:latin typeface="Franklin Gothic Medium" panose="020B0603020102020204" pitchFamily="34" charset="0"/>
                <a:hlinkClick r:id="rId5"/>
              </a:rPr>
              <a:t>https://twitter.com/@Sue_Elms</a:t>
            </a:r>
            <a:br>
              <a:rPr lang="en-GB" sz="2400" dirty="0">
                <a:solidFill>
                  <a:srgbClr val="3A3ACE"/>
                </a:solidFill>
                <a:latin typeface="Franklin Gothic Medium" panose="020B0603020102020204" pitchFamily="34" charset="0"/>
              </a:rPr>
            </a:br>
            <a:endParaRPr lang="en-GB" sz="2000" dirty="0">
              <a:solidFill>
                <a:srgbClr val="3A3ACE"/>
              </a:solidFill>
              <a:latin typeface="Franklin Gothic Medium" panose="020B0603020102020204" pitchFamily="34" charset="0"/>
            </a:endParaRPr>
          </a:p>
        </p:txBody>
      </p:sp>
      <p:cxnSp>
        <p:nvCxnSpPr>
          <p:cNvPr id="3" name="Straight Connector 2"/>
          <p:cNvCxnSpPr/>
          <p:nvPr/>
        </p:nvCxnSpPr>
        <p:spPr>
          <a:xfrm>
            <a:off x="0" y="6286500"/>
            <a:ext cx="12192000" cy="0"/>
          </a:xfrm>
          <a:prstGeom prst="line">
            <a:avLst/>
          </a:prstGeom>
          <a:ln>
            <a:solidFill>
              <a:srgbClr val="3A3ACE"/>
            </a:solidFill>
          </a:ln>
        </p:spPr>
        <p:style>
          <a:lnRef idx="1">
            <a:schemeClr val="accent1"/>
          </a:lnRef>
          <a:fillRef idx="0">
            <a:schemeClr val="accent1"/>
          </a:fillRef>
          <a:effectRef idx="0">
            <a:schemeClr val="accent1"/>
          </a:effectRef>
          <a:fontRef idx="minor">
            <a:schemeClr val="tx1"/>
          </a:fontRef>
        </p:style>
      </p:cxnSp>
      <p:sp>
        <p:nvSpPr>
          <p:cNvPr id="4" name="Rectangle 3"/>
          <p:cNvSpPr/>
          <p:nvPr/>
        </p:nvSpPr>
        <p:spPr>
          <a:xfrm>
            <a:off x="11065840" y="6200775"/>
            <a:ext cx="776288"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p:cNvSpPr txBox="1"/>
          <p:nvPr/>
        </p:nvSpPr>
        <p:spPr>
          <a:xfrm>
            <a:off x="10034890" y="6123902"/>
            <a:ext cx="2838450" cy="307777"/>
          </a:xfrm>
          <a:prstGeom prst="rect">
            <a:avLst/>
          </a:prstGeom>
          <a:noFill/>
        </p:spPr>
        <p:txBody>
          <a:bodyPr wrap="square" rtlCol="0">
            <a:spAutoFit/>
          </a:bodyPr>
          <a:lstStyle/>
          <a:p>
            <a:pPr algn="ctr"/>
            <a:r>
              <a:rPr lang="en-GB" sz="1400" dirty="0">
                <a:solidFill>
                  <a:schemeClr val="bg1">
                    <a:lumMod val="50000"/>
                  </a:schemeClr>
                </a:solidFill>
                <a:latin typeface="Franklin Gothic Medium" panose="020B0603020102020204" pitchFamily="34" charset="0"/>
              </a:rPr>
              <a:t>Sue Elms</a:t>
            </a:r>
          </a:p>
        </p:txBody>
      </p:sp>
      <p:sp>
        <p:nvSpPr>
          <p:cNvPr id="6" name="Rectangle 5"/>
          <p:cNvSpPr/>
          <p:nvPr/>
        </p:nvSpPr>
        <p:spPr>
          <a:xfrm>
            <a:off x="0" y="0"/>
            <a:ext cx="12192000" cy="733425"/>
          </a:xfrm>
          <a:prstGeom prst="rect">
            <a:avLst/>
          </a:prstGeom>
          <a:solidFill>
            <a:srgbClr val="3A3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89860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733425"/>
          </a:xfrm>
          <a:prstGeom prst="rect">
            <a:avLst/>
          </a:prstGeom>
          <a:solidFill>
            <a:srgbClr val="3A3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09550" y="74324"/>
            <a:ext cx="11982450" cy="523220"/>
          </a:xfrm>
          <a:prstGeom prst="rect">
            <a:avLst/>
          </a:prstGeom>
          <a:noFill/>
        </p:spPr>
        <p:txBody>
          <a:bodyPr wrap="square" rtlCol="0">
            <a:spAutoFit/>
          </a:bodyPr>
          <a:lstStyle/>
          <a:p>
            <a:r>
              <a:rPr lang="en-US" sz="2800" dirty="0">
                <a:solidFill>
                  <a:schemeClr val="bg1">
                    <a:lumMod val="85000"/>
                  </a:schemeClr>
                </a:solidFill>
                <a:latin typeface="Franklin Gothic Medium" panose="020B0603020102020204" pitchFamily="34" charset="0"/>
              </a:rPr>
              <a:t>AN ERA OF CHALLENGING HEADLINES</a:t>
            </a:r>
            <a:endParaRPr lang="en-GB" sz="2800" dirty="0">
              <a:solidFill>
                <a:schemeClr val="bg1">
                  <a:lumMod val="85000"/>
                </a:schemeClr>
              </a:solidFill>
              <a:latin typeface="Franklin Gothic Medium" panose="020B0603020102020204" pitchFamily="34" charset="0"/>
            </a:endParaRPr>
          </a:p>
        </p:txBody>
      </p:sp>
      <p:pic>
        <p:nvPicPr>
          <p:cNvPr id="8" name="Picture 2" descr="Image result for procter and gamble mark pritch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8929" y="733425"/>
            <a:ext cx="4013071" cy="546735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4"/>
          <p:cNvSpPr txBox="1">
            <a:spLocks/>
          </p:cNvSpPr>
          <p:nvPr/>
        </p:nvSpPr>
        <p:spPr>
          <a:xfrm>
            <a:off x="371207" y="1638410"/>
            <a:ext cx="6586489" cy="3772167"/>
          </a:xfrm>
          <a:prstGeom prst="rect">
            <a:avLst/>
          </a:prstGeom>
        </p:spPr>
        <p:txBody>
          <a:bodyPr>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t">
              <a:lnSpc>
                <a:spcPct val="70000"/>
              </a:lnSpc>
            </a:pPr>
            <a:r>
              <a:rPr lang="en-GB" sz="2600" dirty="0">
                <a:solidFill>
                  <a:schemeClr val="tx1">
                    <a:lumMod val="50000"/>
                    <a:lumOff val="50000"/>
                  </a:schemeClr>
                </a:solidFill>
                <a:latin typeface="Franklin Gothic Medium" panose="020B0603020102020204" pitchFamily="34" charset="0"/>
              </a:rPr>
              <a:t>Facebook audiences / walled gardens</a:t>
            </a:r>
          </a:p>
          <a:p>
            <a:pPr fontAlgn="t">
              <a:lnSpc>
                <a:spcPct val="70000"/>
              </a:lnSpc>
            </a:pPr>
            <a:endParaRPr lang="en-GB" sz="2600" dirty="0">
              <a:solidFill>
                <a:schemeClr val="tx1">
                  <a:lumMod val="50000"/>
                  <a:lumOff val="50000"/>
                </a:schemeClr>
              </a:solidFill>
              <a:latin typeface="Franklin Gothic Medium" panose="020B0603020102020204" pitchFamily="34" charset="0"/>
            </a:endParaRPr>
          </a:p>
          <a:p>
            <a:pPr fontAlgn="t">
              <a:lnSpc>
                <a:spcPct val="70000"/>
              </a:lnSpc>
            </a:pPr>
            <a:r>
              <a:rPr lang="en-GB" sz="2600" dirty="0">
                <a:solidFill>
                  <a:schemeClr val="tx1">
                    <a:lumMod val="50000"/>
                    <a:lumOff val="50000"/>
                  </a:schemeClr>
                </a:solidFill>
                <a:latin typeface="Franklin Gothic Medium" panose="020B0603020102020204" pitchFamily="34" charset="0"/>
              </a:rPr>
              <a:t>Viewability / Verification / Bots</a:t>
            </a:r>
          </a:p>
          <a:p>
            <a:pPr fontAlgn="t">
              <a:lnSpc>
                <a:spcPct val="70000"/>
              </a:lnSpc>
            </a:pPr>
            <a:endParaRPr lang="en-GB" sz="2600" dirty="0">
              <a:solidFill>
                <a:schemeClr val="tx1">
                  <a:lumMod val="50000"/>
                  <a:lumOff val="50000"/>
                </a:schemeClr>
              </a:solidFill>
              <a:latin typeface="Franklin Gothic Medium" panose="020B0603020102020204" pitchFamily="34" charset="0"/>
            </a:endParaRPr>
          </a:p>
          <a:p>
            <a:pPr fontAlgn="t">
              <a:lnSpc>
                <a:spcPct val="70000"/>
              </a:lnSpc>
            </a:pPr>
            <a:r>
              <a:rPr lang="en-GB" sz="2600" dirty="0">
                <a:solidFill>
                  <a:schemeClr val="tx1">
                    <a:lumMod val="50000"/>
                    <a:lumOff val="50000"/>
                  </a:schemeClr>
                </a:solidFill>
                <a:latin typeface="Franklin Gothic Medium" panose="020B0603020102020204" pitchFamily="34" charset="0"/>
              </a:rPr>
              <a:t>Overcharging for digital /supply chain</a:t>
            </a:r>
          </a:p>
          <a:p>
            <a:pPr fontAlgn="t">
              <a:lnSpc>
                <a:spcPct val="70000"/>
              </a:lnSpc>
            </a:pPr>
            <a:endParaRPr lang="en-GB" sz="2600" dirty="0">
              <a:solidFill>
                <a:schemeClr val="tx1">
                  <a:lumMod val="50000"/>
                  <a:lumOff val="50000"/>
                </a:schemeClr>
              </a:solidFill>
              <a:latin typeface="Franklin Gothic Medium" panose="020B0603020102020204" pitchFamily="34" charset="0"/>
            </a:endParaRPr>
          </a:p>
          <a:p>
            <a:pPr fontAlgn="t">
              <a:lnSpc>
                <a:spcPct val="70000"/>
              </a:lnSpc>
            </a:pPr>
            <a:r>
              <a:rPr lang="en-GB" sz="2600" dirty="0">
                <a:solidFill>
                  <a:schemeClr val="tx1">
                    <a:lumMod val="50000"/>
                    <a:lumOff val="50000"/>
                  </a:schemeClr>
                </a:solidFill>
                <a:latin typeface="Franklin Gothic Medium" panose="020B0603020102020204" pitchFamily="34" charset="0"/>
              </a:rPr>
              <a:t>Transparency /Rebates/ Buy driving plan</a:t>
            </a:r>
          </a:p>
          <a:p>
            <a:pPr fontAlgn="t">
              <a:lnSpc>
                <a:spcPct val="70000"/>
              </a:lnSpc>
            </a:pPr>
            <a:endParaRPr lang="en-GB" sz="2600" dirty="0">
              <a:solidFill>
                <a:schemeClr val="tx1">
                  <a:lumMod val="50000"/>
                  <a:lumOff val="50000"/>
                </a:schemeClr>
              </a:solidFill>
              <a:latin typeface="Franklin Gothic Medium" panose="020B0603020102020204" pitchFamily="34" charset="0"/>
            </a:endParaRPr>
          </a:p>
          <a:p>
            <a:pPr fontAlgn="t">
              <a:lnSpc>
                <a:spcPct val="70000"/>
              </a:lnSpc>
            </a:pPr>
            <a:r>
              <a:rPr lang="en-GB" sz="2600" dirty="0">
                <a:solidFill>
                  <a:schemeClr val="tx1">
                    <a:lumMod val="50000"/>
                    <a:lumOff val="50000"/>
                  </a:schemeClr>
                </a:solidFill>
                <a:latin typeface="Franklin Gothic Medium" panose="020B0603020102020204" pitchFamily="34" charset="0"/>
              </a:rPr>
              <a:t>Failure of precision targeting</a:t>
            </a:r>
          </a:p>
          <a:p>
            <a:pPr fontAlgn="t">
              <a:lnSpc>
                <a:spcPct val="70000"/>
              </a:lnSpc>
            </a:pPr>
            <a:endParaRPr lang="en-GB" sz="2600" dirty="0">
              <a:solidFill>
                <a:schemeClr val="tx1">
                  <a:lumMod val="50000"/>
                  <a:lumOff val="50000"/>
                </a:schemeClr>
              </a:solidFill>
              <a:latin typeface="Franklin Gothic Medium" panose="020B0603020102020204" pitchFamily="34" charset="0"/>
            </a:endParaRPr>
          </a:p>
          <a:p>
            <a:pPr fontAlgn="t">
              <a:lnSpc>
                <a:spcPct val="70000"/>
              </a:lnSpc>
            </a:pPr>
            <a:r>
              <a:rPr lang="en-GB" sz="2600" dirty="0">
                <a:solidFill>
                  <a:schemeClr val="tx1">
                    <a:lumMod val="50000"/>
                    <a:lumOff val="50000"/>
                  </a:schemeClr>
                </a:solidFill>
                <a:latin typeface="Franklin Gothic Medium" panose="020B0603020102020204" pitchFamily="34" charset="0"/>
              </a:rPr>
              <a:t>Context errors</a:t>
            </a:r>
          </a:p>
          <a:p>
            <a:pPr>
              <a:lnSpc>
                <a:spcPct val="70000"/>
              </a:lnSpc>
            </a:pPr>
            <a:endParaRPr lang="en-GB" sz="2400" dirty="0">
              <a:solidFill>
                <a:schemeClr val="tx1">
                  <a:lumMod val="50000"/>
                  <a:lumOff val="50000"/>
                </a:schemeClr>
              </a:solidFill>
              <a:latin typeface="Franklin Gothic Medium" panose="020B0603020102020204" pitchFamily="34" charset="0"/>
            </a:endParaRPr>
          </a:p>
        </p:txBody>
      </p:sp>
      <p:cxnSp>
        <p:nvCxnSpPr>
          <p:cNvPr id="10" name="Straight Connector 9"/>
          <p:cNvCxnSpPr/>
          <p:nvPr/>
        </p:nvCxnSpPr>
        <p:spPr>
          <a:xfrm>
            <a:off x="0" y="6286500"/>
            <a:ext cx="12192000" cy="0"/>
          </a:xfrm>
          <a:prstGeom prst="line">
            <a:avLst/>
          </a:prstGeom>
          <a:ln>
            <a:solidFill>
              <a:srgbClr val="3A3ACE"/>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11065840" y="6200775"/>
            <a:ext cx="776288"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10034890" y="6123902"/>
            <a:ext cx="2838450" cy="307777"/>
          </a:xfrm>
          <a:prstGeom prst="rect">
            <a:avLst/>
          </a:prstGeom>
          <a:noFill/>
        </p:spPr>
        <p:txBody>
          <a:bodyPr wrap="square" rtlCol="0">
            <a:spAutoFit/>
          </a:bodyPr>
          <a:lstStyle/>
          <a:p>
            <a:pPr algn="ctr"/>
            <a:r>
              <a:rPr lang="en-GB" sz="1400" dirty="0">
                <a:solidFill>
                  <a:schemeClr val="bg1">
                    <a:lumMod val="50000"/>
                  </a:schemeClr>
                </a:solidFill>
                <a:latin typeface="Franklin Gothic Medium" panose="020B0603020102020204" pitchFamily="34" charset="0"/>
              </a:rPr>
              <a:t>Sue Elms</a:t>
            </a:r>
          </a:p>
        </p:txBody>
      </p:sp>
    </p:spTree>
    <p:extLst>
      <p:ext uri="{BB962C8B-B14F-4D97-AF65-F5344CB8AC3E}">
        <p14:creationId xmlns:p14="http://schemas.microsoft.com/office/powerpoint/2010/main" val="30982932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698482469"/>
              </p:ext>
            </p:extLst>
          </p:nvPr>
        </p:nvGraphicFramePr>
        <p:xfrm>
          <a:off x="1331493" y="1117645"/>
          <a:ext cx="9111917" cy="5374103"/>
        </p:xfrm>
        <a:graphic>
          <a:graphicData uri="http://schemas.openxmlformats.org/drawingml/2006/table">
            <a:tbl>
              <a:tblPr firstRow="1" bandRow="1">
                <a:tableStyleId>{5C22544A-7EE6-4342-B048-85BDC9FD1C3A}</a:tableStyleId>
              </a:tblPr>
              <a:tblGrid>
                <a:gridCol w="3037305">
                  <a:extLst>
                    <a:ext uri="{9D8B030D-6E8A-4147-A177-3AD203B41FA5}">
                      <a16:colId xmlns:a16="http://schemas.microsoft.com/office/drawing/2014/main" val="47573480"/>
                    </a:ext>
                  </a:extLst>
                </a:gridCol>
                <a:gridCol w="2812700">
                  <a:extLst>
                    <a:ext uri="{9D8B030D-6E8A-4147-A177-3AD203B41FA5}">
                      <a16:colId xmlns:a16="http://schemas.microsoft.com/office/drawing/2014/main" val="4280365794"/>
                    </a:ext>
                  </a:extLst>
                </a:gridCol>
                <a:gridCol w="3261912">
                  <a:extLst>
                    <a:ext uri="{9D8B030D-6E8A-4147-A177-3AD203B41FA5}">
                      <a16:colId xmlns:a16="http://schemas.microsoft.com/office/drawing/2014/main" val="2686056731"/>
                    </a:ext>
                  </a:extLst>
                </a:gridCol>
              </a:tblGrid>
              <a:tr h="532431">
                <a:tc>
                  <a:txBody>
                    <a:bodyPr/>
                    <a:lstStyle/>
                    <a:p>
                      <a:pPr algn="ctr"/>
                      <a:r>
                        <a:rPr lang="en-GB" sz="2000" dirty="0"/>
                        <a:t>Audience Measurement</a:t>
                      </a:r>
                    </a:p>
                  </a:txBody>
                  <a:tcPr marL="72000" anchor="ctr"/>
                </a:tc>
                <a:tc>
                  <a:txBody>
                    <a:bodyPr/>
                    <a:lstStyle/>
                    <a:p>
                      <a:pPr algn="ctr"/>
                      <a:r>
                        <a:rPr lang="en-GB" sz="2000" dirty="0"/>
                        <a:t>Audience Experience</a:t>
                      </a:r>
                    </a:p>
                  </a:txBody>
                  <a:tcPr marL="72000" anchor="ctr"/>
                </a:tc>
                <a:tc>
                  <a:txBody>
                    <a:bodyPr/>
                    <a:lstStyle/>
                    <a:p>
                      <a:pPr algn="ctr"/>
                      <a:r>
                        <a:rPr lang="en-GB" sz="2000" dirty="0"/>
                        <a:t>Creative Experience</a:t>
                      </a:r>
                    </a:p>
                  </a:txBody>
                  <a:tcPr marL="72000" anchor="ctr"/>
                </a:tc>
                <a:extLst>
                  <a:ext uri="{0D108BD9-81ED-4DB2-BD59-A6C34878D82A}">
                    <a16:rowId xmlns:a16="http://schemas.microsoft.com/office/drawing/2014/main" val="3424771258"/>
                  </a:ext>
                </a:extLst>
              </a:tr>
              <a:tr h="2151491">
                <a:tc>
                  <a:txBody>
                    <a:bodyPr/>
                    <a:lstStyle/>
                    <a:p>
                      <a:endParaRPr lang="en-GB" sz="2000" dirty="0"/>
                    </a:p>
                  </a:txBody>
                  <a:tcPr marL="360000" marR="360000" anchor="ctr">
                    <a:blipFill dpi="0" rotWithShape="1">
                      <a:blip r:embed="rId3"/>
                      <a:srcRect/>
                      <a:stretch>
                        <a:fillRect l="8000" t="5000" r="8000" b="5000"/>
                      </a:stretch>
                    </a:blipFill>
                  </a:tcPr>
                </a:tc>
                <a:tc>
                  <a:txBody>
                    <a:bodyPr/>
                    <a:lstStyle/>
                    <a:p>
                      <a:endParaRPr lang="en-GB" sz="2000" dirty="0"/>
                    </a:p>
                  </a:txBody>
                  <a:tcPr marL="360000" marR="360000" anchor="ctr">
                    <a:blipFill dpi="0" rotWithShape="1">
                      <a:blip r:embed="rId4"/>
                      <a:srcRect/>
                      <a:stretch>
                        <a:fillRect l="10000" t="10000" r="10000" b="10000"/>
                      </a:stretch>
                    </a:blipFill>
                  </a:tcPr>
                </a:tc>
                <a:tc>
                  <a:txBody>
                    <a:bodyPr/>
                    <a:lstStyle/>
                    <a:p>
                      <a:endParaRPr lang="en-GB" sz="2000" dirty="0"/>
                    </a:p>
                  </a:txBody>
                  <a:tcPr marL="360000" marR="360000" anchor="ctr">
                    <a:blipFill dpi="0" rotWithShape="1">
                      <a:blip r:embed="rId5"/>
                      <a:srcRect/>
                      <a:stretch>
                        <a:fillRect l="16000" t="5000" r="12000" b="5000"/>
                      </a:stretch>
                    </a:blipFill>
                  </a:tcPr>
                </a:tc>
                <a:extLst>
                  <a:ext uri="{0D108BD9-81ED-4DB2-BD59-A6C34878D82A}">
                    <a16:rowId xmlns:a16="http://schemas.microsoft.com/office/drawing/2014/main" val="3040463449"/>
                  </a:ext>
                </a:extLst>
              </a:tr>
              <a:tr h="538690">
                <a:tc>
                  <a:txBody>
                    <a:bodyPr/>
                    <a:lstStyle/>
                    <a:p>
                      <a:pPr algn="ctr"/>
                      <a:r>
                        <a:rPr lang="en-GB" sz="2000" b="1" dirty="0">
                          <a:solidFill>
                            <a:schemeClr val="bg1"/>
                          </a:solidFill>
                        </a:rPr>
                        <a:t>The Long Term</a:t>
                      </a:r>
                    </a:p>
                  </a:txBody>
                  <a:tcPr marL="72000" anchor="ctr">
                    <a:solidFill>
                      <a:schemeClr val="accent1"/>
                    </a:solidFill>
                  </a:tcPr>
                </a:tc>
                <a:tc>
                  <a:txBody>
                    <a:bodyPr/>
                    <a:lstStyle/>
                    <a:p>
                      <a:pPr algn="ctr"/>
                      <a:r>
                        <a:rPr lang="en-GB" sz="2000" b="1" dirty="0">
                          <a:solidFill>
                            <a:schemeClr val="bg1"/>
                          </a:solidFill>
                        </a:rPr>
                        <a:t>Brand as Growth Engine</a:t>
                      </a:r>
                    </a:p>
                  </a:txBody>
                  <a:tcPr marL="72000" anchor="ctr">
                    <a:solidFill>
                      <a:schemeClr val="accent1"/>
                    </a:solidFill>
                  </a:tcPr>
                </a:tc>
                <a:tc>
                  <a:txBody>
                    <a:bodyPr/>
                    <a:lstStyle/>
                    <a:p>
                      <a:pPr algn="ctr"/>
                      <a:r>
                        <a:rPr lang="en-GB" sz="2000" b="1" dirty="0">
                          <a:solidFill>
                            <a:schemeClr val="bg1"/>
                          </a:solidFill>
                        </a:rPr>
                        <a:t>Real peoples’ media lives</a:t>
                      </a:r>
                    </a:p>
                  </a:txBody>
                  <a:tcPr marL="72000" anchor="ctr">
                    <a:solidFill>
                      <a:schemeClr val="accent1"/>
                    </a:solidFill>
                  </a:tcPr>
                </a:tc>
                <a:extLst>
                  <a:ext uri="{0D108BD9-81ED-4DB2-BD59-A6C34878D82A}">
                    <a16:rowId xmlns:a16="http://schemas.microsoft.com/office/drawing/2014/main" val="1516953047"/>
                  </a:ext>
                </a:extLst>
              </a:tr>
              <a:tr h="2151491">
                <a:tc>
                  <a:txBody>
                    <a:bodyPr/>
                    <a:lstStyle/>
                    <a:p>
                      <a:endParaRPr lang="en-GB" sz="2000" dirty="0"/>
                    </a:p>
                  </a:txBody>
                  <a:tcPr marL="72000">
                    <a:blipFill dpi="0" rotWithShape="1">
                      <a:blip r:embed="rId6"/>
                      <a:srcRect/>
                      <a:stretch>
                        <a:fillRect l="10000" t="7000" r="10000" b="7000"/>
                      </a:stretch>
                    </a:blipFill>
                  </a:tcPr>
                </a:tc>
                <a:tc>
                  <a:txBody>
                    <a:bodyPr/>
                    <a:lstStyle/>
                    <a:p>
                      <a:endParaRPr lang="en-GB" sz="2000" dirty="0"/>
                    </a:p>
                  </a:txBody>
                  <a:tcPr marL="72000">
                    <a:blipFill dpi="0" rotWithShape="1">
                      <a:blip r:embed="rId7"/>
                      <a:srcRect/>
                      <a:stretch>
                        <a:fillRect l="10000" t="5000" r="10000" b="5000"/>
                      </a:stretch>
                    </a:blipFill>
                  </a:tcPr>
                </a:tc>
                <a:tc>
                  <a:txBody>
                    <a:bodyPr/>
                    <a:lstStyle/>
                    <a:p>
                      <a:endParaRPr lang="en-GB" sz="2000" dirty="0"/>
                    </a:p>
                  </a:txBody>
                  <a:tcPr marL="72000">
                    <a:blipFill dpi="0" rotWithShape="1">
                      <a:blip r:embed="rId8"/>
                      <a:srcRect/>
                      <a:stretch>
                        <a:fillRect l="13000" t="5000" r="13000" b="5000"/>
                      </a:stretch>
                    </a:blipFill>
                  </a:tcPr>
                </a:tc>
                <a:extLst>
                  <a:ext uri="{0D108BD9-81ED-4DB2-BD59-A6C34878D82A}">
                    <a16:rowId xmlns:a16="http://schemas.microsoft.com/office/drawing/2014/main" val="3800048601"/>
                  </a:ext>
                </a:extLst>
              </a:tr>
            </a:tbl>
          </a:graphicData>
        </a:graphic>
      </p:graphicFrame>
      <p:sp>
        <p:nvSpPr>
          <p:cNvPr id="10" name="Rectangle 9"/>
          <p:cNvSpPr/>
          <p:nvPr/>
        </p:nvSpPr>
        <p:spPr>
          <a:xfrm>
            <a:off x="0" y="0"/>
            <a:ext cx="12192000" cy="733425"/>
          </a:xfrm>
          <a:prstGeom prst="rect">
            <a:avLst/>
          </a:prstGeom>
          <a:solidFill>
            <a:srgbClr val="3A3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lumMod val="85000"/>
                  </a:schemeClr>
                </a:solidFill>
                <a:latin typeface="Franklin Gothic Medium" panose="020B0603020102020204" pitchFamily="34" charset="0"/>
              </a:rPr>
              <a:t>    6 MASSIVE THINGS WE HAVE LOST SIGHT OF</a:t>
            </a:r>
            <a:endParaRPr lang="en-GB" sz="2800" dirty="0">
              <a:solidFill>
                <a:schemeClr val="bg1">
                  <a:lumMod val="85000"/>
                </a:schemeClr>
              </a:solidFill>
              <a:latin typeface="Franklin Gothic Medium" panose="020B0603020102020204" pitchFamily="34" charset="0"/>
            </a:endParaRPr>
          </a:p>
        </p:txBody>
      </p:sp>
    </p:spTree>
    <p:extLst>
      <p:ext uri="{BB962C8B-B14F-4D97-AF65-F5344CB8AC3E}">
        <p14:creationId xmlns:p14="http://schemas.microsoft.com/office/powerpoint/2010/main" val="503536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12192000" cy="0"/>
          </a:xfrm>
          <a:prstGeom prst="line">
            <a:avLst/>
          </a:prstGeom>
          <a:ln>
            <a:solidFill>
              <a:srgbClr val="3A3ACE"/>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065840" y="6200775"/>
            <a:ext cx="776288"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0" y="0"/>
            <a:ext cx="12192000" cy="733425"/>
          </a:xfrm>
          <a:prstGeom prst="rect">
            <a:avLst/>
          </a:prstGeom>
          <a:solidFill>
            <a:srgbClr val="3A3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50000"/>
                </a:schemeClr>
              </a:solidFill>
            </a:endParaRPr>
          </a:p>
        </p:txBody>
      </p:sp>
      <p:sp>
        <p:nvSpPr>
          <p:cNvPr id="3" name="TextBox 2"/>
          <p:cNvSpPr txBox="1"/>
          <p:nvPr/>
        </p:nvSpPr>
        <p:spPr>
          <a:xfrm>
            <a:off x="209550" y="74324"/>
            <a:ext cx="11982450" cy="523220"/>
          </a:xfrm>
          <a:prstGeom prst="rect">
            <a:avLst/>
          </a:prstGeom>
          <a:noFill/>
        </p:spPr>
        <p:txBody>
          <a:bodyPr wrap="square" rtlCol="0">
            <a:spAutoFit/>
          </a:bodyPr>
          <a:lstStyle/>
          <a:p>
            <a:r>
              <a:rPr lang="en-US" sz="2800" dirty="0">
                <a:solidFill>
                  <a:schemeClr val="bg1">
                    <a:lumMod val="85000"/>
                  </a:schemeClr>
                </a:solidFill>
                <a:latin typeface="Franklin Gothic Medium" panose="020B0603020102020204" pitchFamily="34" charset="0"/>
              </a:rPr>
              <a:t>KEY ADVERTISER BEARINGS</a:t>
            </a:r>
            <a:endParaRPr lang="en-GB" sz="2800" dirty="0">
              <a:solidFill>
                <a:schemeClr val="bg1">
                  <a:lumMod val="85000"/>
                </a:schemeClr>
              </a:solidFill>
              <a:latin typeface="Franklin Gothic Medium" panose="020B0603020102020204" pitchFamily="34" charset="0"/>
            </a:endParaRPr>
          </a:p>
        </p:txBody>
      </p:sp>
      <p:sp>
        <p:nvSpPr>
          <p:cNvPr id="8" name="TextBox 7"/>
          <p:cNvSpPr txBox="1"/>
          <p:nvPr/>
        </p:nvSpPr>
        <p:spPr>
          <a:xfrm>
            <a:off x="10034890" y="6123902"/>
            <a:ext cx="2838450" cy="307777"/>
          </a:xfrm>
          <a:prstGeom prst="rect">
            <a:avLst/>
          </a:prstGeom>
          <a:noFill/>
        </p:spPr>
        <p:txBody>
          <a:bodyPr wrap="square" rtlCol="0">
            <a:spAutoFit/>
          </a:bodyPr>
          <a:lstStyle/>
          <a:p>
            <a:pPr algn="ctr"/>
            <a:r>
              <a:rPr lang="en-GB" sz="1400" dirty="0">
                <a:solidFill>
                  <a:schemeClr val="bg1">
                    <a:lumMod val="50000"/>
                  </a:schemeClr>
                </a:solidFill>
                <a:latin typeface="Franklin Gothic Medium" panose="020B0603020102020204" pitchFamily="34" charset="0"/>
              </a:rPr>
              <a:t>Sue Elms</a:t>
            </a:r>
          </a:p>
        </p:txBody>
      </p:sp>
      <p:pic>
        <p:nvPicPr>
          <p:cNvPr id="1027" name="Picture 3" descr="C:\Users\Lizzie.Rankin\Downloads\shutterstock_520972450.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653" t="9791" b="23889"/>
          <a:stretch/>
        </p:blipFill>
        <p:spPr bwMode="auto">
          <a:xfrm>
            <a:off x="6752155" y="733425"/>
            <a:ext cx="5439845" cy="5467350"/>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4"/>
          <p:cNvSpPr txBox="1">
            <a:spLocks/>
          </p:cNvSpPr>
          <p:nvPr/>
        </p:nvSpPr>
        <p:spPr>
          <a:xfrm>
            <a:off x="281071" y="1495254"/>
            <a:ext cx="6190013" cy="5076996"/>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buFont typeface="+mj-lt"/>
              <a:buAutoNum type="arabicPeriod"/>
            </a:pPr>
            <a:r>
              <a:rPr lang="en-GB" sz="2000" dirty="0">
                <a:solidFill>
                  <a:schemeClr val="tx1">
                    <a:lumMod val="50000"/>
                    <a:lumOff val="50000"/>
                  </a:schemeClr>
                </a:solidFill>
                <a:latin typeface="Franklin Gothic Medium" panose="020B0603020102020204" pitchFamily="34" charset="0"/>
              </a:rPr>
              <a:t>How many people will actually see my activity?</a:t>
            </a:r>
          </a:p>
          <a:p>
            <a:pPr>
              <a:spcBef>
                <a:spcPts val="600"/>
              </a:spcBef>
              <a:spcAft>
                <a:spcPts val="600"/>
              </a:spcAft>
              <a:buFont typeface="+mj-lt"/>
              <a:buAutoNum type="arabicPeriod"/>
            </a:pPr>
            <a:r>
              <a:rPr lang="en-US" sz="2000" dirty="0">
                <a:solidFill>
                  <a:schemeClr val="tx1">
                    <a:lumMod val="50000"/>
                    <a:lumOff val="50000"/>
                  </a:schemeClr>
                </a:solidFill>
                <a:latin typeface="Franklin Gothic Medium" panose="020B0603020102020204" pitchFamily="34" charset="0"/>
              </a:rPr>
              <a:t>How well will my media choices be received?</a:t>
            </a:r>
          </a:p>
          <a:p>
            <a:pPr lvl="0">
              <a:lnSpc>
                <a:spcPct val="100000"/>
              </a:lnSpc>
              <a:spcBef>
                <a:spcPts val="600"/>
              </a:spcBef>
              <a:spcAft>
                <a:spcPts val="600"/>
              </a:spcAft>
              <a:buFont typeface="+mj-lt"/>
              <a:buAutoNum type="arabicPeriod"/>
              <a:defRPr/>
            </a:pPr>
            <a:r>
              <a:rPr lang="en-US" sz="2000" dirty="0">
                <a:solidFill>
                  <a:schemeClr val="tx1">
                    <a:lumMod val="50000"/>
                    <a:lumOff val="50000"/>
                  </a:schemeClr>
                </a:solidFill>
                <a:latin typeface="Franklin Gothic Medium" panose="020B0603020102020204" pitchFamily="34" charset="0"/>
              </a:rPr>
              <a:t>How well will my creative impact brand relationship?</a:t>
            </a:r>
          </a:p>
          <a:p>
            <a:pPr lvl="0">
              <a:lnSpc>
                <a:spcPct val="100000"/>
              </a:lnSpc>
              <a:spcBef>
                <a:spcPts val="600"/>
              </a:spcBef>
              <a:spcAft>
                <a:spcPts val="600"/>
              </a:spcAft>
              <a:buFont typeface="+mj-lt"/>
              <a:buAutoNum type="arabicPeriod"/>
              <a:defRPr/>
            </a:pPr>
            <a:r>
              <a:rPr lang="en-GB" sz="2000" dirty="0">
                <a:solidFill>
                  <a:schemeClr val="tx1">
                    <a:lumMod val="50000"/>
                    <a:lumOff val="50000"/>
                  </a:schemeClr>
                </a:solidFill>
                <a:latin typeface="Franklin Gothic Medium" panose="020B0603020102020204" pitchFamily="34" charset="0"/>
              </a:rPr>
              <a:t>How will this deliver short and long term value?</a:t>
            </a:r>
          </a:p>
          <a:p>
            <a:pPr lvl="0">
              <a:lnSpc>
                <a:spcPct val="100000"/>
              </a:lnSpc>
              <a:spcBef>
                <a:spcPts val="600"/>
              </a:spcBef>
              <a:spcAft>
                <a:spcPts val="600"/>
              </a:spcAft>
              <a:buFont typeface="+mj-lt"/>
              <a:buAutoNum type="arabicPeriod"/>
              <a:defRPr/>
            </a:pPr>
            <a:r>
              <a:rPr lang="en-US" sz="2000" dirty="0">
                <a:solidFill>
                  <a:schemeClr val="tx1">
                    <a:lumMod val="50000"/>
                    <a:lumOff val="50000"/>
                  </a:schemeClr>
                </a:solidFill>
                <a:latin typeface="Franklin Gothic Medium" panose="020B0603020102020204" pitchFamily="34" charset="0"/>
              </a:rPr>
              <a:t>How to avoid being a brand that no-one cares about?</a:t>
            </a:r>
          </a:p>
          <a:p>
            <a:pPr lvl="0">
              <a:lnSpc>
                <a:spcPct val="100000"/>
              </a:lnSpc>
              <a:spcBef>
                <a:spcPts val="600"/>
              </a:spcBef>
              <a:spcAft>
                <a:spcPts val="600"/>
              </a:spcAft>
              <a:buFont typeface="+mj-lt"/>
              <a:buAutoNum type="arabicPeriod"/>
              <a:defRPr/>
            </a:pPr>
            <a:r>
              <a:rPr lang="en-US" sz="2000" dirty="0">
                <a:solidFill>
                  <a:schemeClr val="tx1">
                    <a:lumMod val="50000"/>
                    <a:lumOff val="50000"/>
                  </a:schemeClr>
                </a:solidFill>
                <a:latin typeface="Franklin Gothic Medium" panose="020B0603020102020204" pitchFamily="34" charset="0"/>
              </a:rPr>
              <a:t>How to understand my consumers real media lives?</a:t>
            </a:r>
            <a:endParaRPr lang="en-GB" sz="1800" dirty="0">
              <a:solidFill>
                <a:schemeClr val="tx1">
                  <a:lumMod val="50000"/>
                  <a:lumOff val="50000"/>
                </a:schemeClr>
              </a:solidFill>
              <a:latin typeface="Franklin Gothic Medium" panose="020B0603020102020204" pitchFamily="34" charset="0"/>
            </a:endParaRPr>
          </a:p>
        </p:txBody>
      </p:sp>
    </p:spTree>
    <p:extLst>
      <p:ext uri="{BB962C8B-B14F-4D97-AF65-F5344CB8AC3E}">
        <p14:creationId xmlns:p14="http://schemas.microsoft.com/office/powerpoint/2010/main" val="12805133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12192000" cy="0"/>
          </a:xfrm>
          <a:prstGeom prst="line">
            <a:avLst/>
          </a:prstGeom>
          <a:ln>
            <a:solidFill>
              <a:srgbClr val="3A3ACE"/>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065840" y="6200775"/>
            <a:ext cx="776288"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0" y="0"/>
            <a:ext cx="12192000" cy="733425"/>
          </a:xfrm>
          <a:prstGeom prst="rect">
            <a:avLst/>
          </a:prstGeom>
          <a:solidFill>
            <a:srgbClr val="3A3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09550" y="74324"/>
            <a:ext cx="11018889" cy="523220"/>
          </a:xfrm>
          <a:prstGeom prst="rect">
            <a:avLst/>
          </a:prstGeom>
          <a:noFill/>
        </p:spPr>
        <p:txBody>
          <a:bodyPr wrap="square" rtlCol="0">
            <a:spAutoFit/>
          </a:bodyPr>
          <a:lstStyle/>
          <a:p>
            <a:r>
              <a:rPr lang="en-US" sz="2800" dirty="0">
                <a:solidFill>
                  <a:schemeClr val="bg1">
                    <a:lumMod val="85000"/>
                  </a:schemeClr>
                </a:solidFill>
                <a:latin typeface="Franklin Gothic Medium" panose="020B0603020102020204" pitchFamily="34" charset="0"/>
              </a:rPr>
              <a:t>MAGAZINES: PUSH THE CLIENT’S BRAND ADVANTAGE</a:t>
            </a:r>
            <a:endParaRPr lang="en-GB" sz="2800" dirty="0">
              <a:solidFill>
                <a:schemeClr val="bg1">
                  <a:lumMod val="85000"/>
                </a:schemeClr>
              </a:solidFill>
              <a:latin typeface="Franklin Gothic Medium" panose="020B0603020102020204" pitchFamily="34" charset="0"/>
            </a:endParaRPr>
          </a:p>
        </p:txBody>
      </p:sp>
      <p:sp>
        <p:nvSpPr>
          <p:cNvPr id="8" name="TextBox 7"/>
          <p:cNvSpPr txBox="1"/>
          <p:nvPr/>
        </p:nvSpPr>
        <p:spPr>
          <a:xfrm>
            <a:off x="10034890" y="6123902"/>
            <a:ext cx="2838450" cy="307777"/>
          </a:xfrm>
          <a:prstGeom prst="rect">
            <a:avLst/>
          </a:prstGeom>
          <a:noFill/>
        </p:spPr>
        <p:txBody>
          <a:bodyPr wrap="square" rtlCol="0">
            <a:spAutoFit/>
          </a:bodyPr>
          <a:lstStyle/>
          <a:p>
            <a:pPr algn="ctr"/>
            <a:r>
              <a:rPr lang="en-GB" sz="1400" dirty="0">
                <a:solidFill>
                  <a:schemeClr val="bg1">
                    <a:lumMod val="50000"/>
                  </a:schemeClr>
                </a:solidFill>
                <a:latin typeface="Franklin Gothic Medium" panose="020B0603020102020204" pitchFamily="34" charset="0"/>
              </a:rPr>
              <a:t>Sue Elms</a:t>
            </a:r>
          </a:p>
        </p:txBody>
      </p:sp>
      <p:sp>
        <p:nvSpPr>
          <p:cNvPr id="10" name="TextBox 9"/>
          <p:cNvSpPr txBox="1"/>
          <p:nvPr/>
        </p:nvSpPr>
        <p:spPr>
          <a:xfrm>
            <a:off x="-110359" y="999761"/>
            <a:ext cx="12302359" cy="646331"/>
          </a:xfrm>
          <a:prstGeom prst="rect">
            <a:avLst/>
          </a:prstGeom>
          <a:noFill/>
        </p:spPr>
        <p:txBody>
          <a:bodyPr wrap="square" rtlCol="0">
            <a:spAutoFit/>
          </a:bodyPr>
          <a:lstStyle/>
          <a:p>
            <a:pPr algn="ctr"/>
            <a:r>
              <a:rPr lang="en-GB" sz="2400" dirty="0">
                <a:solidFill>
                  <a:schemeClr val="tx1">
                    <a:lumMod val="50000"/>
                    <a:lumOff val="50000"/>
                  </a:schemeClr>
                </a:solidFill>
                <a:latin typeface="Franklin Gothic Medium" panose="020B0603020102020204" pitchFamily="34" charset="0"/>
              </a:rPr>
              <a:t>Brands with high levels of meaningful difference grow</a:t>
            </a:r>
            <a:r>
              <a:rPr lang="en-GB" sz="3600" dirty="0">
                <a:solidFill>
                  <a:srgbClr val="3A3ACE"/>
                </a:solidFill>
                <a:latin typeface="Franklin Gothic Medium" panose="020B0603020102020204" pitchFamily="34" charset="0"/>
              </a:rPr>
              <a:t> 2x </a:t>
            </a:r>
            <a:r>
              <a:rPr lang="en-GB" sz="2400" dirty="0">
                <a:solidFill>
                  <a:schemeClr val="tx1">
                    <a:lumMod val="50000"/>
                    <a:lumOff val="50000"/>
                  </a:schemeClr>
                </a:solidFill>
                <a:latin typeface="Franklin Gothic Medium" panose="020B0603020102020204" pitchFamily="34" charset="0"/>
              </a:rPr>
              <a:t>those with low levels</a:t>
            </a:r>
          </a:p>
        </p:txBody>
      </p:sp>
      <p:sp>
        <p:nvSpPr>
          <p:cNvPr id="11" name="Arrow: Down 2"/>
          <p:cNvSpPr/>
          <p:nvPr/>
        </p:nvSpPr>
        <p:spPr>
          <a:xfrm>
            <a:off x="2923967" y="4808483"/>
            <a:ext cx="356778" cy="483733"/>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lumOff val="50000"/>
                </a:schemeClr>
              </a:solidFill>
            </a:endParaRPr>
          </a:p>
        </p:txBody>
      </p:sp>
      <p:sp>
        <p:nvSpPr>
          <p:cNvPr id="14" name="TextBox 13"/>
          <p:cNvSpPr txBox="1"/>
          <p:nvPr/>
        </p:nvSpPr>
        <p:spPr>
          <a:xfrm>
            <a:off x="2544216" y="5361177"/>
            <a:ext cx="1116280" cy="461665"/>
          </a:xfrm>
          <a:prstGeom prst="rect">
            <a:avLst/>
          </a:prstGeom>
          <a:noFill/>
        </p:spPr>
        <p:txBody>
          <a:bodyPr wrap="square" rtlCol="0">
            <a:spAutoFit/>
          </a:bodyPr>
          <a:lstStyle/>
          <a:p>
            <a:r>
              <a:rPr lang="en-GB" sz="2400" b="1" dirty="0">
                <a:solidFill>
                  <a:schemeClr val="tx1">
                    <a:lumMod val="50000"/>
                    <a:lumOff val="50000"/>
                  </a:schemeClr>
                </a:solidFill>
                <a:latin typeface="Franklin Gothic Medium" panose="020B0603020102020204" pitchFamily="34" charset="0"/>
              </a:rPr>
              <a:t>SALES</a:t>
            </a:r>
          </a:p>
        </p:txBody>
      </p:sp>
      <p:sp>
        <p:nvSpPr>
          <p:cNvPr id="15" name="TextBox 14"/>
          <p:cNvSpPr txBox="1"/>
          <p:nvPr/>
        </p:nvSpPr>
        <p:spPr>
          <a:xfrm>
            <a:off x="6840802" y="5361177"/>
            <a:ext cx="2372765" cy="461665"/>
          </a:xfrm>
          <a:prstGeom prst="rect">
            <a:avLst/>
          </a:prstGeom>
          <a:noFill/>
        </p:spPr>
        <p:txBody>
          <a:bodyPr wrap="none" rtlCol="0">
            <a:spAutoFit/>
          </a:bodyPr>
          <a:lstStyle/>
          <a:p>
            <a:r>
              <a:rPr lang="en-GB" sz="2400" b="1" dirty="0">
                <a:solidFill>
                  <a:schemeClr val="tx1">
                    <a:lumMod val="50000"/>
                    <a:lumOff val="50000"/>
                  </a:schemeClr>
                </a:solidFill>
                <a:latin typeface="Franklin Gothic Medium" panose="020B0603020102020204" pitchFamily="34" charset="0"/>
              </a:rPr>
              <a:t>PRICE PREMIUM</a:t>
            </a:r>
          </a:p>
        </p:txBody>
      </p:sp>
      <p:sp>
        <p:nvSpPr>
          <p:cNvPr id="16" name="Oval 15"/>
          <p:cNvSpPr>
            <a:spLocks noChangeAspect="1"/>
          </p:cNvSpPr>
          <p:nvPr/>
        </p:nvSpPr>
        <p:spPr>
          <a:xfrm>
            <a:off x="8319131" y="2222377"/>
            <a:ext cx="2377440" cy="2375240"/>
          </a:xfrm>
          <a:prstGeom prst="ellipse">
            <a:avLst/>
          </a:prstGeom>
          <a:blipFill dpi="0" rotWithShape="1">
            <a:blip r:embed="rId3">
              <a:extLst>
                <a:ext uri="{28A0092B-C50C-407E-A947-70E740481C1C}">
                  <a14:useLocalDpi xmlns:a14="http://schemas.microsoft.com/office/drawing/2010/main"/>
                </a:ext>
              </a:extLst>
            </a:blip>
            <a:srcRect/>
            <a:stretch>
              <a:fillRect/>
            </a:stretch>
          </a:blip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dirty="0" err="1">
              <a:solidFill>
                <a:srgbClr val="537177"/>
              </a:solidFill>
            </a:endParaRPr>
          </a:p>
        </p:txBody>
      </p:sp>
      <p:sp>
        <p:nvSpPr>
          <p:cNvPr id="17" name="TextBox 16"/>
          <p:cNvSpPr txBox="1"/>
          <p:nvPr/>
        </p:nvSpPr>
        <p:spPr>
          <a:xfrm>
            <a:off x="8435549" y="3127424"/>
            <a:ext cx="2146723" cy="565146"/>
          </a:xfrm>
          <a:prstGeom prst="rect">
            <a:avLst/>
          </a:prstGeom>
          <a:noFill/>
        </p:spPr>
        <p:txBody>
          <a:bodyPr wrap="square" lIns="0" tIns="36000" rIns="0" bIns="36000" rtlCol="0">
            <a:spAutoFit/>
          </a:bodyPr>
          <a:lstStyle/>
          <a:p>
            <a:pPr algn="ctr"/>
            <a:r>
              <a:rPr lang="en-US" sz="3200" dirty="0">
                <a:solidFill>
                  <a:schemeClr val="bg2"/>
                </a:solidFill>
                <a:cs typeface="Arial" panose="020B0604020202020204" pitchFamily="34" charset="0"/>
              </a:rPr>
              <a:t>Different</a:t>
            </a:r>
          </a:p>
        </p:txBody>
      </p:sp>
      <p:sp>
        <p:nvSpPr>
          <p:cNvPr id="18" name="Oval 17"/>
          <p:cNvSpPr>
            <a:spLocks noChangeAspect="1"/>
          </p:cNvSpPr>
          <p:nvPr/>
        </p:nvSpPr>
        <p:spPr>
          <a:xfrm>
            <a:off x="1913636" y="2222377"/>
            <a:ext cx="2377440" cy="2375240"/>
          </a:xfrm>
          <a:prstGeom prst="ellipse">
            <a:avLst/>
          </a:prstGeom>
          <a:blipFill dpi="0" rotWithShape="1">
            <a:blip r:embed="rId4" cstate="screen">
              <a:extLst>
                <a:ext uri="{28A0092B-C50C-407E-A947-70E740481C1C}">
                  <a14:useLocalDpi xmlns:a14="http://schemas.microsoft.com/office/drawing/2010/main"/>
                </a:ext>
              </a:extLst>
            </a:blip>
            <a:srcRect/>
            <a:stretch>
              <a:fillRect/>
            </a:stretch>
          </a:blip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dirty="0" err="1">
              <a:solidFill>
                <a:srgbClr val="537177"/>
              </a:solidFill>
            </a:endParaRPr>
          </a:p>
        </p:txBody>
      </p:sp>
      <p:sp>
        <p:nvSpPr>
          <p:cNvPr id="19" name="Oval 18"/>
          <p:cNvSpPr>
            <a:spLocks noChangeAspect="1"/>
          </p:cNvSpPr>
          <p:nvPr/>
        </p:nvSpPr>
        <p:spPr>
          <a:xfrm>
            <a:off x="5094961" y="2222377"/>
            <a:ext cx="2377440" cy="2375240"/>
          </a:xfrm>
          <a:prstGeom prst="ellipse">
            <a:avLst/>
          </a:prstGeom>
          <a:blipFill dpi="0" rotWithShape="1">
            <a:blip r:embed="rId5" cstate="screen">
              <a:extLst>
                <a:ext uri="{28A0092B-C50C-407E-A947-70E740481C1C}">
                  <a14:useLocalDpi xmlns:a14="http://schemas.microsoft.com/office/drawing/2010/main"/>
                </a:ext>
              </a:extLst>
            </a:blip>
            <a:srcRect/>
            <a:stretch>
              <a:fillRect/>
            </a:stretch>
          </a:blipFill>
          <a:ln w="9525">
            <a:no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91440" rIns="182880" bIns="91440" numCol="1" spcCol="0" rtlCol="0" fromWordArt="0" anchor="ctr" anchorCtr="0" forceAA="0" compatLnSpc="1">
            <a:prstTxWarp prst="textNoShape">
              <a:avLst/>
            </a:prstTxWarp>
            <a:noAutofit/>
          </a:bodyPr>
          <a:lstStyle/>
          <a:p>
            <a:pPr algn="ctr"/>
            <a:endParaRPr lang="en-US" sz="2800" dirty="0">
              <a:solidFill>
                <a:srgbClr val="537177"/>
              </a:solidFill>
            </a:endParaRPr>
          </a:p>
        </p:txBody>
      </p:sp>
      <p:sp>
        <p:nvSpPr>
          <p:cNvPr id="20" name="TextBox 19"/>
          <p:cNvSpPr txBox="1"/>
          <p:nvPr/>
        </p:nvSpPr>
        <p:spPr>
          <a:xfrm>
            <a:off x="5210321" y="3127424"/>
            <a:ext cx="2146723" cy="565146"/>
          </a:xfrm>
          <a:prstGeom prst="rect">
            <a:avLst/>
          </a:prstGeom>
          <a:noFill/>
        </p:spPr>
        <p:txBody>
          <a:bodyPr wrap="square" lIns="0" tIns="36000" rIns="0" bIns="36000" rtlCol="0">
            <a:spAutoFit/>
          </a:bodyPr>
          <a:lstStyle/>
          <a:p>
            <a:pPr algn="ctr"/>
            <a:r>
              <a:rPr lang="en-US" sz="3200" dirty="0">
                <a:solidFill>
                  <a:schemeClr val="bg2"/>
                </a:solidFill>
                <a:cs typeface="Arial" panose="020B0604020202020204" pitchFamily="34" charset="0"/>
              </a:rPr>
              <a:t>Meaningful</a:t>
            </a:r>
          </a:p>
        </p:txBody>
      </p:sp>
      <p:sp>
        <p:nvSpPr>
          <p:cNvPr id="21" name="TextBox 20"/>
          <p:cNvSpPr txBox="1"/>
          <p:nvPr/>
        </p:nvSpPr>
        <p:spPr>
          <a:xfrm>
            <a:off x="2028995" y="3127424"/>
            <a:ext cx="2146723" cy="565146"/>
          </a:xfrm>
          <a:prstGeom prst="rect">
            <a:avLst/>
          </a:prstGeom>
          <a:noFill/>
        </p:spPr>
        <p:txBody>
          <a:bodyPr wrap="square" lIns="0" tIns="36000" rIns="0" bIns="36000" rtlCol="0">
            <a:spAutoFit/>
          </a:bodyPr>
          <a:lstStyle/>
          <a:p>
            <a:pPr algn="ctr"/>
            <a:r>
              <a:rPr lang="en-US" sz="3200" dirty="0">
                <a:solidFill>
                  <a:schemeClr val="bg2"/>
                </a:solidFill>
                <a:cs typeface="Arial" panose="020B0604020202020204" pitchFamily="34" charset="0"/>
              </a:rPr>
              <a:t>Salient</a:t>
            </a:r>
          </a:p>
        </p:txBody>
      </p:sp>
      <p:sp>
        <p:nvSpPr>
          <p:cNvPr id="25" name="Rectangle 24"/>
          <p:cNvSpPr/>
          <p:nvPr/>
        </p:nvSpPr>
        <p:spPr>
          <a:xfrm>
            <a:off x="0" y="6611779"/>
            <a:ext cx="4572000" cy="246221"/>
          </a:xfrm>
          <a:prstGeom prst="rect">
            <a:avLst/>
          </a:prstGeom>
        </p:spPr>
        <p:txBody>
          <a:bodyPr>
            <a:spAutoFit/>
          </a:bodyPr>
          <a:lstStyle/>
          <a:p>
            <a:r>
              <a:rPr lang="en-GB" sz="1000" i="1" dirty="0">
                <a:solidFill>
                  <a:schemeClr val="tx1">
                    <a:lumMod val="50000"/>
                    <a:lumOff val="50000"/>
                  </a:schemeClr>
                </a:solidFill>
                <a:latin typeface="Franklin Gothic Medium" panose="020B0603020102020204" pitchFamily="34" charset="0"/>
                <a:cs typeface="Variable Black Regular"/>
              </a:rPr>
              <a:t>Source:  Magnetic/Millward Brown 2015 </a:t>
            </a:r>
          </a:p>
        </p:txBody>
      </p:sp>
      <p:sp>
        <p:nvSpPr>
          <p:cNvPr id="30" name="Arrow: Down 2"/>
          <p:cNvSpPr/>
          <p:nvPr/>
        </p:nvSpPr>
        <p:spPr>
          <a:xfrm>
            <a:off x="6103346" y="4808483"/>
            <a:ext cx="356778" cy="483733"/>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lumOff val="50000"/>
                </a:schemeClr>
              </a:solidFill>
            </a:endParaRPr>
          </a:p>
        </p:txBody>
      </p:sp>
      <p:sp>
        <p:nvSpPr>
          <p:cNvPr id="31" name="Arrow: Down 2"/>
          <p:cNvSpPr/>
          <p:nvPr/>
        </p:nvSpPr>
        <p:spPr>
          <a:xfrm>
            <a:off x="9414105" y="4808483"/>
            <a:ext cx="356778" cy="483733"/>
          </a:xfrm>
          <a:prstGeom prst="down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lumMod val="50000"/>
                  <a:lumOff val="50000"/>
                </a:schemeClr>
              </a:solidFill>
            </a:endParaRPr>
          </a:p>
        </p:txBody>
      </p:sp>
    </p:spTree>
    <p:extLst>
      <p:ext uri="{BB962C8B-B14F-4D97-AF65-F5344CB8AC3E}">
        <p14:creationId xmlns:p14="http://schemas.microsoft.com/office/powerpoint/2010/main" val="3247775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12192000" cy="0"/>
          </a:xfrm>
          <a:prstGeom prst="line">
            <a:avLst/>
          </a:prstGeom>
          <a:ln>
            <a:solidFill>
              <a:srgbClr val="3A3ACE"/>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065840" y="6200775"/>
            <a:ext cx="776288"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0" y="0"/>
            <a:ext cx="12192000" cy="733425"/>
          </a:xfrm>
          <a:prstGeom prst="rect">
            <a:avLst/>
          </a:prstGeom>
          <a:solidFill>
            <a:srgbClr val="3A3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09550" y="74324"/>
            <a:ext cx="11632578" cy="523220"/>
          </a:xfrm>
          <a:prstGeom prst="rect">
            <a:avLst/>
          </a:prstGeom>
          <a:noFill/>
        </p:spPr>
        <p:txBody>
          <a:bodyPr wrap="square" rtlCol="0">
            <a:spAutoFit/>
          </a:bodyPr>
          <a:lstStyle/>
          <a:p>
            <a:r>
              <a:rPr lang="en-US" sz="2800" dirty="0">
                <a:solidFill>
                  <a:schemeClr val="bg1">
                    <a:lumMod val="85000"/>
                  </a:schemeClr>
                </a:solidFill>
                <a:latin typeface="Franklin Gothic Medium" panose="020B0603020102020204" pitchFamily="34" charset="0"/>
              </a:rPr>
              <a:t>MAGAZINES: HELP CLIENTS GET OUT OF THE ECHO CHAMBER</a:t>
            </a:r>
            <a:endParaRPr lang="en-GB" sz="2800" dirty="0">
              <a:solidFill>
                <a:schemeClr val="bg1">
                  <a:lumMod val="85000"/>
                </a:schemeClr>
              </a:solidFill>
              <a:latin typeface="Franklin Gothic Medium" panose="020B0603020102020204" pitchFamily="34" charset="0"/>
            </a:endParaRPr>
          </a:p>
        </p:txBody>
      </p:sp>
      <p:sp>
        <p:nvSpPr>
          <p:cNvPr id="8" name="TextBox 7"/>
          <p:cNvSpPr txBox="1"/>
          <p:nvPr/>
        </p:nvSpPr>
        <p:spPr>
          <a:xfrm>
            <a:off x="10034890" y="6123902"/>
            <a:ext cx="2838450" cy="307777"/>
          </a:xfrm>
          <a:prstGeom prst="rect">
            <a:avLst/>
          </a:prstGeom>
          <a:noFill/>
        </p:spPr>
        <p:txBody>
          <a:bodyPr wrap="square" rtlCol="0">
            <a:spAutoFit/>
          </a:bodyPr>
          <a:lstStyle/>
          <a:p>
            <a:pPr algn="ctr"/>
            <a:r>
              <a:rPr lang="en-GB" sz="1400" dirty="0">
                <a:solidFill>
                  <a:schemeClr val="bg1">
                    <a:lumMod val="50000"/>
                  </a:schemeClr>
                </a:solidFill>
                <a:latin typeface="Franklin Gothic Medium" panose="020B0603020102020204" pitchFamily="34" charset="0"/>
              </a:rPr>
              <a:t>Sue Elms</a:t>
            </a:r>
          </a:p>
        </p:txBody>
      </p:sp>
      <p:pic>
        <p:nvPicPr>
          <p:cNvPr id="11" name="Picture 10"/>
          <p:cNvPicPr>
            <a:picLocks noChangeAspect="1"/>
          </p:cNvPicPr>
          <p:nvPr/>
        </p:nvPicPr>
        <p:blipFill rotWithShape="1">
          <a:blip r:embed="rId3"/>
          <a:srcRect l="36774" t="61234" r="17694" b="6478"/>
          <a:stretch/>
        </p:blipFill>
        <p:spPr>
          <a:xfrm>
            <a:off x="980574" y="3553829"/>
            <a:ext cx="2760797" cy="1099212"/>
          </a:xfrm>
          <a:prstGeom prst="rect">
            <a:avLst/>
          </a:prstGeom>
        </p:spPr>
      </p:pic>
      <p:pic>
        <p:nvPicPr>
          <p:cNvPr id="7" name="Picture 6"/>
          <p:cNvPicPr>
            <a:picLocks noChangeAspect="1"/>
          </p:cNvPicPr>
          <p:nvPr/>
        </p:nvPicPr>
        <p:blipFill rotWithShape="1">
          <a:blip r:embed="rId4"/>
          <a:srcRect l="37583" t="59751" r="16196" b="3979"/>
          <a:stretch/>
        </p:blipFill>
        <p:spPr>
          <a:xfrm>
            <a:off x="980573" y="2255953"/>
            <a:ext cx="2760797" cy="1213215"/>
          </a:xfrm>
          <a:prstGeom prst="rect">
            <a:avLst/>
          </a:prstGeom>
        </p:spPr>
      </p:pic>
      <p:sp>
        <p:nvSpPr>
          <p:cNvPr id="10" name="TextBox 9"/>
          <p:cNvSpPr txBox="1"/>
          <p:nvPr/>
        </p:nvSpPr>
        <p:spPr>
          <a:xfrm>
            <a:off x="34149" y="6572343"/>
            <a:ext cx="12125195" cy="218521"/>
          </a:xfrm>
          <a:prstGeom prst="rect">
            <a:avLst/>
          </a:prstGeom>
          <a:noFill/>
        </p:spPr>
        <p:txBody>
          <a:bodyPr wrap="square">
            <a:spAutoFit/>
          </a:bodyPr>
          <a:lstStyle/>
          <a:p>
            <a:pPr>
              <a:lnSpc>
                <a:spcPct val="80000"/>
              </a:lnSpc>
              <a:defRPr/>
            </a:pPr>
            <a:r>
              <a:rPr lang="en-GB" sz="1000" dirty="0">
                <a:solidFill>
                  <a:schemeClr val="tx1">
                    <a:lumMod val="50000"/>
                    <a:lumOff val="50000"/>
                  </a:schemeClr>
                </a:solidFill>
                <a:latin typeface="Franklin Gothic Medium" panose="020B0603020102020204" pitchFamily="34" charset="0"/>
              </a:rPr>
              <a:t>Source: Newsworks/IPA July 2016. IPA </a:t>
            </a:r>
            <a:r>
              <a:rPr lang="en-GB" sz="1000" dirty="0" err="1">
                <a:solidFill>
                  <a:schemeClr val="tx1">
                    <a:lumMod val="50000"/>
                    <a:lumOff val="50000"/>
                  </a:schemeClr>
                </a:solidFill>
                <a:latin typeface="Franklin Gothic Medium" panose="020B0603020102020204" pitchFamily="34" charset="0"/>
              </a:rPr>
              <a:t>TouchPoints</a:t>
            </a:r>
            <a:r>
              <a:rPr lang="en-GB" sz="1000" dirty="0">
                <a:solidFill>
                  <a:schemeClr val="tx1">
                    <a:lumMod val="50000"/>
                    <a:lumOff val="50000"/>
                  </a:schemeClr>
                </a:solidFill>
                <a:latin typeface="Franklin Gothic Medium" panose="020B0603020102020204" pitchFamily="34" charset="0"/>
              </a:rPr>
              <a:t> 2016</a:t>
            </a:r>
          </a:p>
        </p:txBody>
      </p:sp>
      <p:pic>
        <p:nvPicPr>
          <p:cNvPr id="12" name="Picture 11" descr="netflix_2014.ep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3075" y="5715854"/>
            <a:ext cx="1248109" cy="335141"/>
          </a:xfrm>
          <a:prstGeom prst="rect">
            <a:avLst/>
          </a:prstGeom>
        </p:spPr>
      </p:pic>
      <p:sp>
        <p:nvSpPr>
          <p:cNvPr id="13" name="TextBox 12"/>
          <p:cNvSpPr txBox="1"/>
          <p:nvPr/>
        </p:nvSpPr>
        <p:spPr>
          <a:xfrm>
            <a:off x="1183433" y="5001108"/>
            <a:ext cx="2494144" cy="646331"/>
          </a:xfrm>
          <a:prstGeom prst="rect">
            <a:avLst/>
          </a:prstGeom>
          <a:noFill/>
        </p:spPr>
        <p:txBody>
          <a:bodyPr wrap="none" rtlCol="0">
            <a:spAutoFit/>
          </a:bodyPr>
          <a:lstStyle/>
          <a:p>
            <a:r>
              <a:rPr lang="en-GB" sz="3600" b="1" dirty="0">
                <a:solidFill>
                  <a:srgbClr val="FF0000"/>
                </a:solidFill>
              </a:rPr>
              <a:t>30%  </a:t>
            </a:r>
            <a:r>
              <a:rPr lang="en-GB" sz="3600" dirty="0"/>
              <a:t>vs </a:t>
            </a:r>
            <a:r>
              <a:rPr lang="en-GB" sz="3600" b="1" dirty="0">
                <a:solidFill>
                  <a:schemeClr val="accent6"/>
                </a:solidFill>
              </a:rPr>
              <a:t>10%</a:t>
            </a:r>
          </a:p>
        </p:txBody>
      </p:sp>
      <p:sp>
        <p:nvSpPr>
          <p:cNvPr id="4" name="TextBox 3"/>
          <p:cNvSpPr txBox="1"/>
          <p:nvPr/>
        </p:nvSpPr>
        <p:spPr>
          <a:xfrm>
            <a:off x="4908379" y="4872788"/>
            <a:ext cx="6821661" cy="1200329"/>
          </a:xfrm>
          <a:prstGeom prst="rect">
            <a:avLst/>
          </a:prstGeom>
          <a:noFill/>
        </p:spPr>
        <p:txBody>
          <a:bodyPr wrap="square" rtlCol="0">
            <a:spAutoFit/>
          </a:bodyPr>
          <a:lstStyle/>
          <a:p>
            <a:pPr algn="ctr"/>
            <a:r>
              <a:rPr lang="en-US" sz="2400" dirty="0">
                <a:solidFill>
                  <a:schemeClr val="tx1">
                    <a:lumMod val="50000"/>
                    <a:lumOff val="50000"/>
                  </a:schemeClr>
                </a:solidFill>
                <a:latin typeface="Franklin Gothic Medium" panose="020B0603020102020204" pitchFamily="34" charset="0"/>
              </a:rPr>
              <a:t>London media leaders and young planners media consumption are not representative their peers in the “real” world</a:t>
            </a:r>
            <a:endParaRPr lang="en-GB" sz="2400" dirty="0">
              <a:solidFill>
                <a:schemeClr val="tx1">
                  <a:lumMod val="50000"/>
                  <a:lumOff val="50000"/>
                </a:schemeClr>
              </a:solidFill>
              <a:latin typeface="Franklin Gothic Medium" panose="020B0603020102020204" pitchFamily="34" charset="0"/>
            </a:endParaRPr>
          </a:p>
        </p:txBody>
      </p:sp>
      <p:pic>
        <p:nvPicPr>
          <p:cNvPr id="15" name="Picture 14"/>
          <p:cNvPicPr>
            <a:picLocks noChangeAspect="1"/>
          </p:cNvPicPr>
          <p:nvPr/>
        </p:nvPicPr>
        <p:blipFill rotWithShape="1">
          <a:blip r:embed="rId6"/>
          <a:srcRect l="14015" t="63430" r="50724" b="5662"/>
          <a:stretch/>
        </p:blipFill>
        <p:spPr>
          <a:xfrm>
            <a:off x="5808271" y="3361106"/>
            <a:ext cx="2455659" cy="1215040"/>
          </a:xfrm>
          <a:prstGeom prst="rect">
            <a:avLst/>
          </a:prstGeom>
        </p:spPr>
      </p:pic>
      <p:pic>
        <p:nvPicPr>
          <p:cNvPr id="16" name="Picture 15"/>
          <p:cNvPicPr>
            <a:picLocks noChangeAspect="1"/>
          </p:cNvPicPr>
          <p:nvPr/>
        </p:nvPicPr>
        <p:blipFill rotWithShape="1">
          <a:blip r:embed="rId7"/>
          <a:srcRect l="55090" t="60948" r="11001" b="5593"/>
          <a:stretch/>
        </p:blipFill>
        <p:spPr>
          <a:xfrm>
            <a:off x="8521944" y="2149198"/>
            <a:ext cx="2214987" cy="1228854"/>
          </a:xfrm>
          <a:prstGeom prst="rect">
            <a:avLst/>
          </a:prstGeom>
        </p:spPr>
      </p:pic>
      <p:pic>
        <p:nvPicPr>
          <p:cNvPr id="17" name="Picture 16"/>
          <p:cNvPicPr>
            <a:picLocks noChangeAspect="1"/>
          </p:cNvPicPr>
          <p:nvPr/>
        </p:nvPicPr>
        <p:blipFill rotWithShape="1">
          <a:blip r:embed="rId6"/>
          <a:srcRect l="63718" t="63430" r="1135" b="5662"/>
          <a:stretch/>
        </p:blipFill>
        <p:spPr>
          <a:xfrm>
            <a:off x="8412480" y="3391201"/>
            <a:ext cx="2326483" cy="1154850"/>
          </a:xfrm>
          <a:prstGeom prst="rect">
            <a:avLst/>
          </a:prstGeom>
        </p:spPr>
      </p:pic>
      <p:pic>
        <p:nvPicPr>
          <p:cNvPr id="18" name="Picture 17"/>
          <p:cNvPicPr>
            <a:picLocks noChangeAspect="1"/>
          </p:cNvPicPr>
          <p:nvPr/>
        </p:nvPicPr>
        <p:blipFill rotWithShape="1">
          <a:blip r:embed="rId4"/>
          <a:srcRect l="17847" t="22335" r="4661" b="45554"/>
          <a:stretch/>
        </p:blipFill>
        <p:spPr>
          <a:xfrm>
            <a:off x="400050" y="1128350"/>
            <a:ext cx="4628639" cy="1074077"/>
          </a:xfrm>
          <a:prstGeom prst="rect">
            <a:avLst/>
          </a:prstGeom>
        </p:spPr>
      </p:pic>
      <p:pic>
        <p:nvPicPr>
          <p:cNvPr id="19" name="Picture 18"/>
          <p:cNvPicPr>
            <a:picLocks noChangeAspect="1"/>
          </p:cNvPicPr>
          <p:nvPr/>
        </p:nvPicPr>
        <p:blipFill rotWithShape="1">
          <a:blip r:embed="rId7"/>
          <a:srcRect l="5142" t="23658" r="8326" b="39333"/>
          <a:stretch/>
        </p:blipFill>
        <p:spPr>
          <a:xfrm>
            <a:off x="5733754" y="995458"/>
            <a:ext cx="5060352" cy="1216865"/>
          </a:xfrm>
          <a:prstGeom prst="rect">
            <a:avLst/>
          </a:prstGeom>
        </p:spPr>
      </p:pic>
      <p:pic>
        <p:nvPicPr>
          <p:cNvPr id="20" name="Picture 19"/>
          <p:cNvPicPr>
            <a:picLocks noChangeAspect="1"/>
          </p:cNvPicPr>
          <p:nvPr/>
        </p:nvPicPr>
        <p:blipFill rotWithShape="1">
          <a:blip r:embed="rId7"/>
          <a:srcRect l="5142" t="65507" r="56904" b="5161"/>
          <a:stretch/>
        </p:blipFill>
        <p:spPr>
          <a:xfrm>
            <a:off x="5808271" y="2330077"/>
            <a:ext cx="2489208" cy="1081624"/>
          </a:xfrm>
          <a:prstGeom prst="rect">
            <a:avLst/>
          </a:prstGeom>
        </p:spPr>
      </p:pic>
    </p:spTree>
    <p:extLst>
      <p:ext uri="{BB962C8B-B14F-4D97-AF65-F5344CB8AC3E}">
        <p14:creationId xmlns:p14="http://schemas.microsoft.com/office/powerpoint/2010/main" val="967101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12192000" cy="0"/>
          </a:xfrm>
          <a:prstGeom prst="line">
            <a:avLst/>
          </a:prstGeom>
          <a:ln>
            <a:solidFill>
              <a:srgbClr val="3A3ACE"/>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065840" y="6200775"/>
            <a:ext cx="776288"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0" y="0"/>
            <a:ext cx="12192000" cy="733425"/>
          </a:xfrm>
          <a:prstGeom prst="rect">
            <a:avLst/>
          </a:prstGeom>
          <a:solidFill>
            <a:srgbClr val="3A3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09550" y="74324"/>
            <a:ext cx="9439275" cy="523220"/>
          </a:xfrm>
          <a:prstGeom prst="rect">
            <a:avLst/>
          </a:prstGeom>
          <a:noFill/>
        </p:spPr>
        <p:txBody>
          <a:bodyPr wrap="square" rtlCol="0">
            <a:spAutoFit/>
          </a:bodyPr>
          <a:lstStyle/>
          <a:p>
            <a:r>
              <a:rPr lang="en-GB" sz="2800" dirty="0">
                <a:solidFill>
                  <a:schemeClr val="bg1">
                    <a:lumMod val="85000"/>
                  </a:schemeClr>
                </a:solidFill>
                <a:latin typeface="Franklin Gothic Medium" panose="020B0603020102020204" pitchFamily="34" charset="0"/>
              </a:rPr>
              <a:t>MAGAZINES: POSITION YOUR VALUE IN THE MEDIA MIX</a:t>
            </a:r>
          </a:p>
        </p:txBody>
      </p:sp>
      <p:sp>
        <p:nvSpPr>
          <p:cNvPr id="8" name="TextBox 7"/>
          <p:cNvSpPr txBox="1"/>
          <p:nvPr/>
        </p:nvSpPr>
        <p:spPr>
          <a:xfrm>
            <a:off x="10034890" y="6123902"/>
            <a:ext cx="2838450" cy="307777"/>
          </a:xfrm>
          <a:prstGeom prst="rect">
            <a:avLst/>
          </a:prstGeom>
          <a:noFill/>
        </p:spPr>
        <p:txBody>
          <a:bodyPr wrap="square" rtlCol="0">
            <a:spAutoFit/>
          </a:bodyPr>
          <a:lstStyle/>
          <a:p>
            <a:pPr algn="ctr"/>
            <a:r>
              <a:rPr lang="en-GB" sz="1400" dirty="0">
                <a:solidFill>
                  <a:schemeClr val="bg1">
                    <a:lumMod val="50000"/>
                  </a:schemeClr>
                </a:solidFill>
                <a:latin typeface="Franklin Gothic Medium" panose="020B0603020102020204" pitchFamily="34" charset="0"/>
              </a:rPr>
              <a:t>Sue Elms</a:t>
            </a:r>
          </a:p>
        </p:txBody>
      </p:sp>
      <p:sp>
        <p:nvSpPr>
          <p:cNvPr id="28" name="Rectangle 27"/>
          <p:cNvSpPr/>
          <p:nvPr/>
        </p:nvSpPr>
        <p:spPr>
          <a:xfrm>
            <a:off x="0" y="6611779"/>
            <a:ext cx="4572000" cy="246221"/>
          </a:xfrm>
          <a:prstGeom prst="rect">
            <a:avLst/>
          </a:prstGeom>
        </p:spPr>
        <p:txBody>
          <a:bodyPr>
            <a:spAutoFit/>
          </a:bodyPr>
          <a:lstStyle/>
          <a:p>
            <a:r>
              <a:rPr lang="en-GB" sz="1000" i="1" dirty="0">
                <a:solidFill>
                  <a:schemeClr val="tx1">
                    <a:lumMod val="50000"/>
                    <a:lumOff val="50000"/>
                  </a:schemeClr>
                </a:solidFill>
                <a:latin typeface="Franklin Gothic Medium" panose="020B0603020102020204" pitchFamily="34" charset="0"/>
                <a:cs typeface="Variable Black Regular"/>
              </a:rPr>
              <a:t>Source:  Magnetic/Millward Brown 2015 </a:t>
            </a:r>
          </a:p>
        </p:txBody>
      </p:sp>
      <p:grpSp>
        <p:nvGrpSpPr>
          <p:cNvPr id="4" name="Group 3"/>
          <p:cNvGrpSpPr/>
          <p:nvPr/>
        </p:nvGrpSpPr>
        <p:grpSpPr>
          <a:xfrm>
            <a:off x="668680" y="1166388"/>
            <a:ext cx="10854640" cy="4714149"/>
            <a:chOff x="196988" y="1166388"/>
            <a:chExt cx="8670791" cy="3509150"/>
          </a:xfrm>
        </p:grpSpPr>
        <p:sp>
          <p:nvSpPr>
            <p:cNvPr id="10" name="TextBox 9"/>
            <p:cNvSpPr txBox="1"/>
            <p:nvPr/>
          </p:nvSpPr>
          <p:spPr>
            <a:xfrm>
              <a:off x="1146431" y="1984439"/>
              <a:ext cx="1146501" cy="1138773"/>
            </a:xfrm>
            <a:prstGeom prst="rect">
              <a:avLst/>
            </a:prstGeom>
            <a:noFill/>
          </p:spPr>
          <p:txBody>
            <a:bodyPr wrap="square" rtlCol="0">
              <a:spAutoFit/>
            </a:bodyPr>
            <a:lstStyle/>
            <a:p>
              <a:pPr algn="r">
                <a:lnSpc>
                  <a:spcPct val="300000"/>
                </a:lnSpc>
              </a:pPr>
              <a:r>
                <a:rPr lang="en-GB" sz="1200" b="1" dirty="0">
                  <a:solidFill>
                    <a:srgbClr val="DA3A52"/>
                  </a:solidFill>
                  <a:cs typeface="Variable Black Regular"/>
                </a:rPr>
                <a:t>Salient</a:t>
              </a:r>
            </a:p>
            <a:p>
              <a:pPr algn="ctr">
                <a:lnSpc>
                  <a:spcPct val="300000"/>
                </a:lnSpc>
              </a:pPr>
              <a:endParaRPr lang="en-GB" sz="1200" i="1" dirty="0">
                <a:solidFill>
                  <a:srgbClr val="DA3A52"/>
                </a:solidFill>
                <a:cs typeface="Variable Black Regular"/>
              </a:endParaRPr>
            </a:p>
          </p:txBody>
        </p:sp>
        <p:sp>
          <p:nvSpPr>
            <p:cNvPr id="11" name="Rectangle 10"/>
            <p:cNvSpPr/>
            <p:nvPr/>
          </p:nvSpPr>
          <p:spPr>
            <a:xfrm>
              <a:off x="3309256" y="1468638"/>
              <a:ext cx="737510" cy="381000"/>
            </a:xfrm>
            <a:prstGeom prst="rect">
              <a:avLst/>
            </a:prstGeom>
            <a:solidFill>
              <a:srgbClr val="DA3A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2" name="Rectangle 11"/>
            <p:cNvSpPr/>
            <p:nvPr/>
          </p:nvSpPr>
          <p:spPr>
            <a:xfrm>
              <a:off x="4110717" y="1468638"/>
              <a:ext cx="737510" cy="381000"/>
            </a:xfrm>
            <a:prstGeom prst="rect">
              <a:avLst/>
            </a:prstGeom>
            <a:solidFill>
              <a:srgbClr val="DA3A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3" name="Rectangle 12"/>
            <p:cNvSpPr/>
            <p:nvPr/>
          </p:nvSpPr>
          <p:spPr>
            <a:xfrm>
              <a:off x="4912178" y="1468638"/>
              <a:ext cx="737510" cy="381000"/>
            </a:xfrm>
            <a:prstGeom prst="rect">
              <a:avLst/>
            </a:prstGeom>
            <a:solidFill>
              <a:srgbClr val="DA3A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4" name="Rectangle 13"/>
            <p:cNvSpPr/>
            <p:nvPr/>
          </p:nvSpPr>
          <p:spPr>
            <a:xfrm>
              <a:off x="5713639" y="1468638"/>
              <a:ext cx="737510" cy="381000"/>
            </a:xfrm>
            <a:prstGeom prst="rect">
              <a:avLst/>
            </a:prstGeom>
            <a:solidFill>
              <a:srgbClr val="DA3A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5" name="Rectangle 14"/>
            <p:cNvSpPr/>
            <p:nvPr/>
          </p:nvSpPr>
          <p:spPr>
            <a:xfrm>
              <a:off x="6515100" y="1468638"/>
              <a:ext cx="737510" cy="381000"/>
            </a:xfrm>
            <a:prstGeom prst="rect">
              <a:avLst/>
            </a:prstGeom>
            <a:solidFill>
              <a:srgbClr val="DA3A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6" name="Rectangle 15"/>
            <p:cNvSpPr/>
            <p:nvPr/>
          </p:nvSpPr>
          <p:spPr>
            <a:xfrm>
              <a:off x="7316561" y="1468638"/>
              <a:ext cx="737510" cy="381000"/>
            </a:xfrm>
            <a:prstGeom prst="rect">
              <a:avLst/>
            </a:prstGeom>
            <a:solidFill>
              <a:srgbClr val="DA3A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7" name="Rectangle 16"/>
            <p:cNvSpPr/>
            <p:nvPr/>
          </p:nvSpPr>
          <p:spPr>
            <a:xfrm>
              <a:off x="2507795" y="1468638"/>
              <a:ext cx="737510" cy="381000"/>
            </a:xfrm>
            <a:prstGeom prst="rect">
              <a:avLst/>
            </a:prstGeom>
            <a:solidFill>
              <a:srgbClr val="DA3A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8" name="Rectangle 17"/>
            <p:cNvSpPr/>
            <p:nvPr/>
          </p:nvSpPr>
          <p:spPr>
            <a:xfrm>
              <a:off x="8118020" y="1468638"/>
              <a:ext cx="737510" cy="381000"/>
            </a:xfrm>
            <a:prstGeom prst="rect">
              <a:avLst/>
            </a:prstGeom>
            <a:solidFill>
              <a:srgbClr val="DA3A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solidFill>
                  <a:prstClr val="white"/>
                </a:solidFill>
              </a:endParaRPr>
            </a:p>
          </p:txBody>
        </p:sp>
        <p:sp>
          <p:nvSpPr>
            <p:cNvPr id="19" name="TextBox 18"/>
            <p:cNvSpPr txBox="1"/>
            <p:nvPr/>
          </p:nvSpPr>
          <p:spPr>
            <a:xfrm>
              <a:off x="4096690" y="1544997"/>
              <a:ext cx="800191" cy="215444"/>
            </a:xfrm>
            <a:prstGeom prst="rect">
              <a:avLst/>
            </a:prstGeom>
            <a:noFill/>
          </p:spPr>
          <p:txBody>
            <a:bodyPr wrap="square" rtlCol="0">
              <a:spAutoFit/>
            </a:bodyPr>
            <a:lstStyle/>
            <a:p>
              <a:r>
                <a:rPr lang="en-GB" sz="800" b="1" dirty="0">
                  <a:solidFill>
                    <a:prstClr val="white"/>
                  </a:solidFill>
                  <a:cs typeface="Variable Black Regular"/>
                </a:rPr>
                <a:t>Newspapers</a:t>
              </a:r>
            </a:p>
          </p:txBody>
        </p:sp>
        <p:sp>
          <p:nvSpPr>
            <p:cNvPr id="20" name="TextBox 19"/>
            <p:cNvSpPr txBox="1"/>
            <p:nvPr/>
          </p:nvSpPr>
          <p:spPr>
            <a:xfrm>
              <a:off x="2507795" y="1565317"/>
              <a:ext cx="737510" cy="215444"/>
            </a:xfrm>
            <a:prstGeom prst="rect">
              <a:avLst/>
            </a:prstGeom>
            <a:noFill/>
          </p:spPr>
          <p:txBody>
            <a:bodyPr wrap="square" rtlCol="0">
              <a:spAutoFit/>
            </a:bodyPr>
            <a:lstStyle/>
            <a:p>
              <a:pPr algn="ctr"/>
              <a:r>
                <a:rPr lang="en-GB" sz="800" b="1" dirty="0">
                  <a:solidFill>
                    <a:prstClr val="white"/>
                  </a:solidFill>
                  <a:cs typeface="Variable Black Regular"/>
                </a:rPr>
                <a:t>Magazines</a:t>
              </a:r>
            </a:p>
          </p:txBody>
        </p:sp>
        <p:sp>
          <p:nvSpPr>
            <p:cNvPr id="21" name="TextBox 20"/>
            <p:cNvSpPr txBox="1"/>
            <p:nvPr/>
          </p:nvSpPr>
          <p:spPr>
            <a:xfrm>
              <a:off x="3309256" y="1551416"/>
              <a:ext cx="737510" cy="215444"/>
            </a:xfrm>
            <a:prstGeom prst="rect">
              <a:avLst/>
            </a:prstGeom>
            <a:noFill/>
          </p:spPr>
          <p:txBody>
            <a:bodyPr wrap="square" rtlCol="0">
              <a:spAutoFit/>
            </a:bodyPr>
            <a:lstStyle/>
            <a:p>
              <a:pPr algn="ctr"/>
              <a:r>
                <a:rPr lang="en-GB" sz="800" b="1" dirty="0">
                  <a:solidFill>
                    <a:prstClr val="white"/>
                  </a:solidFill>
                  <a:cs typeface="Variable Black Regular"/>
                </a:rPr>
                <a:t>TV</a:t>
              </a:r>
            </a:p>
          </p:txBody>
        </p:sp>
        <p:sp>
          <p:nvSpPr>
            <p:cNvPr id="22" name="TextBox 21"/>
            <p:cNvSpPr txBox="1"/>
            <p:nvPr/>
          </p:nvSpPr>
          <p:spPr>
            <a:xfrm>
              <a:off x="4921068" y="1489276"/>
              <a:ext cx="737510" cy="338554"/>
            </a:xfrm>
            <a:prstGeom prst="rect">
              <a:avLst/>
            </a:prstGeom>
            <a:noFill/>
          </p:spPr>
          <p:txBody>
            <a:bodyPr wrap="square" rtlCol="0">
              <a:spAutoFit/>
            </a:bodyPr>
            <a:lstStyle/>
            <a:p>
              <a:pPr algn="ctr"/>
              <a:r>
                <a:rPr lang="en-GB" sz="800" b="1" dirty="0">
                  <a:solidFill>
                    <a:prstClr val="white"/>
                  </a:solidFill>
                  <a:cs typeface="Variable Black Regular"/>
                </a:rPr>
                <a:t>Online Display</a:t>
              </a:r>
            </a:p>
          </p:txBody>
        </p:sp>
        <p:sp>
          <p:nvSpPr>
            <p:cNvPr id="23" name="TextBox 22"/>
            <p:cNvSpPr txBox="1"/>
            <p:nvPr/>
          </p:nvSpPr>
          <p:spPr>
            <a:xfrm>
              <a:off x="5735411" y="1565317"/>
              <a:ext cx="737510" cy="215444"/>
            </a:xfrm>
            <a:prstGeom prst="rect">
              <a:avLst/>
            </a:prstGeom>
            <a:noFill/>
          </p:spPr>
          <p:txBody>
            <a:bodyPr wrap="square" rtlCol="0">
              <a:spAutoFit/>
            </a:bodyPr>
            <a:lstStyle/>
            <a:p>
              <a:pPr algn="ctr"/>
              <a:r>
                <a:rPr lang="en-GB" sz="800" b="1" dirty="0">
                  <a:solidFill>
                    <a:prstClr val="white"/>
                  </a:solidFill>
                  <a:cs typeface="Variable Black Regular"/>
                </a:rPr>
                <a:t>Radio</a:t>
              </a:r>
            </a:p>
          </p:txBody>
        </p:sp>
        <p:sp>
          <p:nvSpPr>
            <p:cNvPr id="24" name="TextBox 23"/>
            <p:cNvSpPr txBox="1"/>
            <p:nvPr/>
          </p:nvSpPr>
          <p:spPr>
            <a:xfrm>
              <a:off x="6504218" y="1551416"/>
              <a:ext cx="737510" cy="215444"/>
            </a:xfrm>
            <a:prstGeom prst="rect">
              <a:avLst/>
            </a:prstGeom>
            <a:noFill/>
          </p:spPr>
          <p:txBody>
            <a:bodyPr wrap="square" rtlCol="0">
              <a:spAutoFit/>
            </a:bodyPr>
            <a:lstStyle/>
            <a:p>
              <a:pPr algn="ctr"/>
              <a:r>
                <a:rPr lang="en-GB" sz="800" b="1" dirty="0">
                  <a:solidFill>
                    <a:prstClr val="white"/>
                  </a:solidFill>
                  <a:cs typeface="Variable Black Regular"/>
                </a:rPr>
                <a:t>OOH</a:t>
              </a:r>
            </a:p>
          </p:txBody>
        </p:sp>
        <p:sp>
          <p:nvSpPr>
            <p:cNvPr id="25" name="TextBox 24"/>
            <p:cNvSpPr txBox="1"/>
            <p:nvPr/>
          </p:nvSpPr>
          <p:spPr>
            <a:xfrm>
              <a:off x="7316561" y="1551416"/>
              <a:ext cx="737510" cy="215444"/>
            </a:xfrm>
            <a:prstGeom prst="rect">
              <a:avLst/>
            </a:prstGeom>
            <a:noFill/>
          </p:spPr>
          <p:txBody>
            <a:bodyPr wrap="square" rtlCol="0">
              <a:spAutoFit/>
            </a:bodyPr>
            <a:lstStyle/>
            <a:p>
              <a:pPr algn="ctr"/>
              <a:r>
                <a:rPr lang="en-GB" sz="800" b="1" dirty="0">
                  <a:solidFill>
                    <a:prstClr val="white"/>
                  </a:solidFill>
                  <a:cs typeface="Variable Black Regular"/>
                </a:rPr>
                <a:t>Cinema</a:t>
              </a:r>
            </a:p>
          </p:txBody>
        </p:sp>
        <p:sp>
          <p:nvSpPr>
            <p:cNvPr id="26" name="TextBox 25"/>
            <p:cNvSpPr txBox="1"/>
            <p:nvPr/>
          </p:nvSpPr>
          <p:spPr>
            <a:xfrm>
              <a:off x="8130269" y="1492747"/>
              <a:ext cx="737510" cy="215444"/>
            </a:xfrm>
            <a:prstGeom prst="rect">
              <a:avLst/>
            </a:prstGeom>
            <a:noFill/>
          </p:spPr>
          <p:txBody>
            <a:bodyPr wrap="square" rtlCol="0">
              <a:spAutoFit/>
            </a:bodyPr>
            <a:lstStyle/>
            <a:p>
              <a:pPr algn="ctr"/>
              <a:r>
                <a:rPr lang="en-GB" sz="800" b="1" dirty="0">
                  <a:solidFill>
                    <a:prstClr val="white"/>
                  </a:solidFill>
                  <a:cs typeface="Variable Black Regular"/>
                </a:rPr>
                <a:t>Online Video</a:t>
              </a:r>
            </a:p>
          </p:txBody>
        </p:sp>
        <p:sp>
          <p:nvSpPr>
            <p:cNvPr id="27" name="TextBox 26"/>
            <p:cNvSpPr txBox="1"/>
            <p:nvPr/>
          </p:nvSpPr>
          <p:spPr>
            <a:xfrm>
              <a:off x="2507795" y="1166388"/>
              <a:ext cx="6334810" cy="261610"/>
            </a:xfrm>
            <a:prstGeom prst="rect">
              <a:avLst/>
            </a:prstGeom>
            <a:noFill/>
          </p:spPr>
          <p:txBody>
            <a:bodyPr wrap="square" rtlCol="0">
              <a:spAutoFit/>
            </a:bodyPr>
            <a:lstStyle/>
            <a:p>
              <a:pPr algn="ctr"/>
              <a:r>
                <a:rPr lang="en-GB" sz="1100" dirty="0">
                  <a:solidFill>
                    <a:srgbClr val="128FA9"/>
                  </a:solidFill>
                  <a:cs typeface="Variable Black Regular"/>
                </a:rPr>
                <a:t>Media ranking by metric (top 3 shown)</a:t>
              </a:r>
            </a:p>
          </p:txBody>
        </p:sp>
        <p:cxnSp>
          <p:nvCxnSpPr>
            <p:cNvPr id="29" name="Straight Connector 28"/>
            <p:cNvCxnSpPr/>
            <p:nvPr/>
          </p:nvCxnSpPr>
          <p:spPr>
            <a:xfrm>
              <a:off x="2507799" y="2306838"/>
              <a:ext cx="6347735" cy="0"/>
            </a:xfrm>
            <a:prstGeom prst="line">
              <a:avLst/>
            </a:prstGeom>
            <a:ln>
              <a:solidFill>
                <a:srgbClr val="DA3A52"/>
              </a:solidFill>
            </a:ln>
          </p:spPr>
          <p:style>
            <a:lnRef idx="1">
              <a:schemeClr val="accent2"/>
            </a:lnRef>
            <a:fillRef idx="0">
              <a:schemeClr val="accent2"/>
            </a:fillRef>
            <a:effectRef idx="0">
              <a:schemeClr val="accent2"/>
            </a:effectRef>
            <a:fontRef idx="minor">
              <a:schemeClr val="tx1"/>
            </a:fontRef>
          </p:style>
        </p:cxnSp>
        <p:cxnSp>
          <p:nvCxnSpPr>
            <p:cNvPr id="30" name="Straight Connector 29"/>
            <p:cNvCxnSpPr/>
            <p:nvPr/>
          </p:nvCxnSpPr>
          <p:spPr>
            <a:xfrm>
              <a:off x="2507799" y="2852144"/>
              <a:ext cx="6347735" cy="0"/>
            </a:xfrm>
            <a:prstGeom prst="line">
              <a:avLst/>
            </a:prstGeom>
            <a:ln>
              <a:solidFill>
                <a:srgbClr val="128FA9"/>
              </a:solidFill>
            </a:ln>
          </p:spPr>
          <p:style>
            <a:lnRef idx="1">
              <a:schemeClr val="accent2"/>
            </a:lnRef>
            <a:fillRef idx="0">
              <a:schemeClr val="accent2"/>
            </a:fillRef>
            <a:effectRef idx="0">
              <a:schemeClr val="accent2"/>
            </a:effectRef>
            <a:fontRef idx="minor">
              <a:schemeClr val="tx1"/>
            </a:fontRef>
          </p:style>
        </p:cxnSp>
        <p:cxnSp>
          <p:nvCxnSpPr>
            <p:cNvPr id="31" name="Straight Connector 30"/>
            <p:cNvCxnSpPr/>
            <p:nvPr/>
          </p:nvCxnSpPr>
          <p:spPr>
            <a:xfrm>
              <a:off x="2507799" y="3397450"/>
              <a:ext cx="6347735" cy="0"/>
            </a:xfrm>
            <a:prstGeom prst="line">
              <a:avLst/>
            </a:prstGeom>
            <a:ln>
              <a:solidFill>
                <a:srgbClr val="128FA9"/>
              </a:solidFill>
            </a:ln>
          </p:spPr>
          <p:style>
            <a:lnRef idx="1">
              <a:schemeClr val="accent3"/>
            </a:lnRef>
            <a:fillRef idx="0">
              <a:schemeClr val="accent3"/>
            </a:fillRef>
            <a:effectRef idx="0">
              <a:schemeClr val="accent3"/>
            </a:effectRef>
            <a:fontRef idx="minor">
              <a:schemeClr val="tx1"/>
            </a:fontRef>
          </p:style>
        </p:cxnSp>
        <p:cxnSp>
          <p:nvCxnSpPr>
            <p:cNvPr id="32" name="Straight Connector 31"/>
            <p:cNvCxnSpPr/>
            <p:nvPr/>
          </p:nvCxnSpPr>
          <p:spPr>
            <a:xfrm>
              <a:off x="2494874" y="3942756"/>
              <a:ext cx="6347735" cy="0"/>
            </a:xfrm>
            <a:prstGeom prst="line">
              <a:avLst/>
            </a:prstGeom>
            <a:ln>
              <a:solidFill>
                <a:schemeClr val="tx2"/>
              </a:solidFill>
            </a:ln>
          </p:spPr>
          <p:style>
            <a:lnRef idx="1">
              <a:schemeClr val="accent3"/>
            </a:lnRef>
            <a:fillRef idx="0">
              <a:schemeClr val="accent3"/>
            </a:fillRef>
            <a:effectRef idx="0">
              <a:schemeClr val="accent3"/>
            </a:effectRef>
            <a:fontRef idx="minor">
              <a:schemeClr val="tx1"/>
            </a:fontRef>
          </p:style>
        </p:cxnSp>
        <p:cxnSp>
          <p:nvCxnSpPr>
            <p:cNvPr id="33" name="Straight Connector 32"/>
            <p:cNvCxnSpPr/>
            <p:nvPr/>
          </p:nvCxnSpPr>
          <p:spPr>
            <a:xfrm>
              <a:off x="2507799" y="4488063"/>
              <a:ext cx="6347735" cy="0"/>
            </a:xfrm>
            <a:prstGeom prst="line">
              <a:avLst/>
            </a:prstGeom>
            <a:ln>
              <a:solidFill>
                <a:schemeClr val="tx2"/>
              </a:solidFill>
            </a:ln>
          </p:spPr>
          <p:style>
            <a:lnRef idx="1">
              <a:schemeClr val="accent2"/>
            </a:lnRef>
            <a:fillRef idx="0">
              <a:schemeClr val="accent2"/>
            </a:fillRef>
            <a:effectRef idx="0">
              <a:schemeClr val="accent2"/>
            </a:effectRef>
            <a:fontRef idx="minor">
              <a:schemeClr val="tx1"/>
            </a:fontRef>
          </p:style>
        </p:cxnSp>
        <p:pic>
          <p:nvPicPr>
            <p:cNvPr id="34" name="Picture 33" descr="AAEAAQAAAAAAAATuAAAAJDI3MjkzOTcxLTYyN2MtNDZiMi1hOGIxLWUxMGJjM2YyMGZmNw.jpg"/>
            <p:cNvPicPr>
              <a:picLocks noChangeAspect="1"/>
            </p:cNvPicPr>
            <p:nvPr/>
          </p:nvPicPr>
          <p:blipFill rotWithShape="1">
            <a:blip r:embed="rId3" cstate="screen">
              <a:extLst>
                <a:ext uri="{28A0092B-C50C-407E-A947-70E740481C1C}">
                  <a14:useLocalDpi xmlns:a14="http://schemas.microsoft.com/office/drawing/2010/main"/>
                </a:ext>
              </a:extLst>
            </a:blip>
            <a:srcRect b="-1383"/>
            <a:stretch/>
          </p:blipFill>
          <p:spPr>
            <a:xfrm>
              <a:off x="209251" y="3014830"/>
              <a:ext cx="1113491" cy="756470"/>
            </a:xfrm>
            <a:prstGeom prst="rect">
              <a:avLst/>
            </a:prstGeom>
          </p:spPr>
        </p:pic>
        <p:sp>
          <p:nvSpPr>
            <p:cNvPr id="35" name="Rectangle 34"/>
            <p:cNvSpPr/>
            <p:nvPr/>
          </p:nvSpPr>
          <p:spPr>
            <a:xfrm rot="5400000">
              <a:off x="396327" y="2834569"/>
              <a:ext cx="727076" cy="112575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t>Meaningful</a:t>
              </a:r>
            </a:p>
          </p:txBody>
        </p:sp>
        <p:pic>
          <p:nvPicPr>
            <p:cNvPr id="36" name="Picture 35" descr="difference-600x340.jpg"/>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09251" y="3838666"/>
              <a:ext cx="1113493" cy="746155"/>
            </a:xfrm>
            <a:prstGeom prst="rect">
              <a:avLst/>
            </a:prstGeom>
          </p:spPr>
        </p:pic>
        <p:sp>
          <p:nvSpPr>
            <p:cNvPr id="37" name="Rectangle 36"/>
            <p:cNvSpPr/>
            <p:nvPr/>
          </p:nvSpPr>
          <p:spPr>
            <a:xfrm rot="5400000">
              <a:off x="415542" y="3677626"/>
              <a:ext cx="700905" cy="11134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t>Difference</a:t>
              </a:r>
            </a:p>
          </p:txBody>
        </p:sp>
        <p:grpSp>
          <p:nvGrpSpPr>
            <p:cNvPr id="38" name="Group 37"/>
            <p:cNvGrpSpPr/>
            <p:nvPr/>
          </p:nvGrpSpPr>
          <p:grpSpPr>
            <a:xfrm>
              <a:off x="209251" y="2197979"/>
              <a:ext cx="1113493" cy="734377"/>
              <a:chOff x="196267" y="2306838"/>
              <a:chExt cx="835118" cy="550782"/>
            </a:xfrm>
          </p:grpSpPr>
          <p:pic>
            <p:nvPicPr>
              <p:cNvPr id="39" name="Picture 38"/>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96267" y="2306838"/>
                <a:ext cx="835118" cy="545306"/>
              </a:xfrm>
              <a:prstGeom prst="rect">
                <a:avLst/>
              </a:prstGeom>
            </p:spPr>
          </p:pic>
          <p:sp>
            <p:nvSpPr>
              <p:cNvPr id="40" name="Rectangle 39"/>
              <p:cNvSpPr/>
              <p:nvPr/>
            </p:nvSpPr>
            <p:spPr>
              <a:xfrm rot="5400000">
                <a:off x="338436" y="2164671"/>
                <a:ext cx="550780" cy="8351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1400" dirty="0"/>
                  <a:t>Salience</a:t>
                </a:r>
                <a:endParaRPr lang="en-GB" sz="1600" dirty="0"/>
              </a:p>
            </p:txBody>
          </p:sp>
        </p:grpSp>
        <p:sp>
          <p:nvSpPr>
            <p:cNvPr id="41" name="TextBox 40"/>
            <p:cNvSpPr txBox="1"/>
            <p:nvPr/>
          </p:nvSpPr>
          <p:spPr>
            <a:xfrm>
              <a:off x="1136477" y="2594675"/>
              <a:ext cx="1269798" cy="1138773"/>
            </a:xfrm>
            <a:prstGeom prst="rect">
              <a:avLst/>
            </a:prstGeom>
            <a:noFill/>
          </p:spPr>
          <p:txBody>
            <a:bodyPr wrap="square" rtlCol="0">
              <a:spAutoFit/>
            </a:bodyPr>
            <a:lstStyle/>
            <a:p>
              <a:pPr algn="r">
                <a:lnSpc>
                  <a:spcPct val="300000"/>
                </a:lnSpc>
              </a:pPr>
              <a:r>
                <a:rPr lang="en-GB" sz="1200" b="1" dirty="0">
                  <a:solidFill>
                    <a:srgbClr val="3EB2B8"/>
                  </a:solidFill>
                  <a:cs typeface="Variable Black Regular"/>
                </a:rPr>
                <a:t>Meets Needs</a:t>
              </a:r>
            </a:p>
            <a:p>
              <a:pPr algn="r">
                <a:lnSpc>
                  <a:spcPct val="300000"/>
                </a:lnSpc>
              </a:pPr>
              <a:r>
                <a:rPr lang="en-GB" sz="1200" b="1" dirty="0">
                  <a:solidFill>
                    <a:srgbClr val="3EB2B8"/>
                  </a:solidFill>
                  <a:cs typeface="Variable Black Regular"/>
                </a:rPr>
                <a:t>Brand affinity</a:t>
              </a:r>
            </a:p>
          </p:txBody>
        </p:sp>
        <p:sp>
          <p:nvSpPr>
            <p:cNvPr id="42" name="TextBox 41"/>
            <p:cNvSpPr txBox="1"/>
            <p:nvPr/>
          </p:nvSpPr>
          <p:spPr>
            <a:xfrm>
              <a:off x="1212040" y="3658022"/>
              <a:ext cx="1146501" cy="893509"/>
            </a:xfrm>
            <a:prstGeom prst="rect">
              <a:avLst/>
            </a:prstGeom>
            <a:noFill/>
          </p:spPr>
          <p:txBody>
            <a:bodyPr wrap="square" rtlCol="0">
              <a:spAutoFit/>
            </a:bodyPr>
            <a:lstStyle/>
            <a:p>
              <a:pPr algn="r">
                <a:lnSpc>
                  <a:spcPct val="300000"/>
                </a:lnSpc>
              </a:pPr>
              <a:r>
                <a:rPr lang="en-GB" sz="1200" b="1" dirty="0">
                  <a:solidFill>
                    <a:srgbClr val="1F497D"/>
                  </a:solidFill>
                  <a:cs typeface="Variable Black Regular"/>
                </a:rPr>
                <a:t>Unique</a:t>
              </a:r>
            </a:p>
            <a:p>
              <a:pPr algn="r">
                <a:lnSpc>
                  <a:spcPct val="300000"/>
                </a:lnSpc>
              </a:pPr>
              <a:r>
                <a:rPr lang="en-GB" sz="1200" b="1" dirty="0">
                  <a:solidFill>
                    <a:srgbClr val="1F497D"/>
                  </a:solidFill>
                  <a:cs typeface="Variable Black Regular"/>
                </a:rPr>
                <a:t>Sets Trends</a:t>
              </a:r>
            </a:p>
          </p:txBody>
        </p:sp>
        <p:grpSp>
          <p:nvGrpSpPr>
            <p:cNvPr id="43" name="Group 42"/>
            <p:cNvGrpSpPr/>
            <p:nvPr/>
          </p:nvGrpSpPr>
          <p:grpSpPr>
            <a:xfrm>
              <a:off x="2680200" y="2119362"/>
              <a:ext cx="6028375" cy="374952"/>
              <a:chOff x="2680196" y="2119362"/>
              <a:chExt cx="6028375" cy="374952"/>
            </a:xfrm>
          </p:grpSpPr>
          <p:sp>
            <p:nvSpPr>
              <p:cNvPr id="44" name="Oval 43"/>
              <p:cNvSpPr/>
              <p:nvPr/>
            </p:nvSpPr>
            <p:spPr>
              <a:xfrm>
                <a:off x="8333619" y="2119362"/>
                <a:ext cx="374952" cy="374952"/>
              </a:xfrm>
              <a:prstGeom prst="ellipse">
                <a:avLst/>
              </a:prstGeom>
              <a:solidFill>
                <a:srgbClr val="DA3A5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70000"/>
                  </a:lnSpc>
                </a:pPr>
                <a:r>
                  <a:rPr lang="en-US" dirty="0"/>
                  <a:t>1</a:t>
                </a:r>
              </a:p>
            </p:txBody>
          </p:sp>
          <p:sp>
            <p:nvSpPr>
              <p:cNvPr id="45" name="Oval 44"/>
              <p:cNvSpPr/>
              <p:nvPr/>
            </p:nvSpPr>
            <p:spPr>
              <a:xfrm>
                <a:off x="3490577" y="2119362"/>
                <a:ext cx="374952" cy="374952"/>
              </a:xfrm>
              <a:prstGeom prst="ellipse">
                <a:avLst/>
              </a:prstGeom>
              <a:solidFill>
                <a:srgbClr val="DA3A5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70000"/>
                  </a:lnSpc>
                </a:pPr>
                <a:r>
                  <a:rPr lang="en-US" dirty="0"/>
                  <a:t>2</a:t>
                </a:r>
              </a:p>
            </p:txBody>
          </p:sp>
          <p:sp>
            <p:nvSpPr>
              <p:cNvPr id="46" name="Oval 45"/>
              <p:cNvSpPr/>
              <p:nvPr/>
            </p:nvSpPr>
            <p:spPr>
              <a:xfrm>
                <a:off x="2680196" y="2119362"/>
                <a:ext cx="374952" cy="374952"/>
              </a:xfrm>
              <a:prstGeom prst="ellipse">
                <a:avLst/>
              </a:prstGeom>
              <a:solidFill>
                <a:srgbClr val="DA3A5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70000"/>
                  </a:lnSpc>
                </a:pPr>
                <a:r>
                  <a:rPr lang="en-US" dirty="0"/>
                  <a:t>3</a:t>
                </a:r>
              </a:p>
            </p:txBody>
          </p:sp>
        </p:grpSp>
        <p:grpSp>
          <p:nvGrpSpPr>
            <p:cNvPr id="47" name="Group 46"/>
            <p:cNvGrpSpPr/>
            <p:nvPr/>
          </p:nvGrpSpPr>
          <p:grpSpPr>
            <a:xfrm>
              <a:off x="2680200" y="2664668"/>
              <a:ext cx="1995713" cy="374952"/>
              <a:chOff x="2680196" y="2664668"/>
              <a:chExt cx="1995713" cy="374952"/>
            </a:xfrm>
          </p:grpSpPr>
          <p:sp>
            <p:nvSpPr>
              <p:cNvPr id="48" name="Oval 47"/>
              <p:cNvSpPr/>
              <p:nvPr/>
            </p:nvSpPr>
            <p:spPr>
              <a:xfrm>
                <a:off x="2680196" y="2664668"/>
                <a:ext cx="374952" cy="374952"/>
              </a:xfrm>
              <a:prstGeom prst="ellipse">
                <a:avLst/>
              </a:prstGeom>
              <a:solidFill>
                <a:srgbClr val="128FA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70000"/>
                  </a:lnSpc>
                </a:pPr>
                <a:r>
                  <a:rPr lang="en-US" dirty="0"/>
                  <a:t>3</a:t>
                </a:r>
              </a:p>
            </p:txBody>
          </p:sp>
          <p:sp>
            <p:nvSpPr>
              <p:cNvPr id="49" name="Oval 48"/>
              <p:cNvSpPr/>
              <p:nvPr/>
            </p:nvSpPr>
            <p:spPr>
              <a:xfrm>
                <a:off x="3490577" y="2664668"/>
                <a:ext cx="374952" cy="374952"/>
              </a:xfrm>
              <a:prstGeom prst="ellipse">
                <a:avLst/>
              </a:prstGeom>
              <a:solidFill>
                <a:srgbClr val="128FA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70000"/>
                  </a:lnSpc>
                </a:pPr>
                <a:r>
                  <a:rPr lang="en-US" dirty="0"/>
                  <a:t>2</a:t>
                </a:r>
              </a:p>
            </p:txBody>
          </p:sp>
          <p:sp>
            <p:nvSpPr>
              <p:cNvPr id="50" name="Oval 49"/>
              <p:cNvSpPr/>
              <p:nvPr/>
            </p:nvSpPr>
            <p:spPr>
              <a:xfrm>
                <a:off x="4300957" y="2664668"/>
                <a:ext cx="374952" cy="374952"/>
              </a:xfrm>
              <a:prstGeom prst="ellipse">
                <a:avLst/>
              </a:prstGeom>
              <a:solidFill>
                <a:srgbClr val="128FA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70000"/>
                  </a:lnSpc>
                </a:pPr>
                <a:r>
                  <a:rPr lang="en-US" dirty="0"/>
                  <a:t>1</a:t>
                </a:r>
              </a:p>
            </p:txBody>
          </p:sp>
        </p:grpSp>
        <p:grpSp>
          <p:nvGrpSpPr>
            <p:cNvPr id="51" name="Group 50"/>
            <p:cNvGrpSpPr/>
            <p:nvPr/>
          </p:nvGrpSpPr>
          <p:grpSpPr>
            <a:xfrm>
              <a:off x="2680200" y="3209974"/>
              <a:ext cx="5225141" cy="374952"/>
              <a:chOff x="2680196" y="3209974"/>
              <a:chExt cx="5225141" cy="374952"/>
            </a:xfrm>
          </p:grpSpPr>
          <p:sp>
            <p:nvSpPr>
              <p:cNvPr id="52" name="Oval 51"/>
              <p:cNvSpPr/>
              <p:nvPr/>
            </p:nvSpPr>
            <p:spPr>
              <a:xfrm>
                <a:off x="2680196" y="3209974"/>
                <a:ext cx="374952" cy="374952"/>
              </a:xfrm>
              <a:prstGeom prst="ellipse">
                <a:avLst/>
              </a:prstGeom>
              <a:solidFill>
                <a:srgbClr val="128FA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70000"/>
                  </a:lnSpc>
                </a:pPr>
                <a:r>
                  <a:rPr lang="en-US" dirty="0"/>
                  <a:t>3</a:t>
                </a:r>
              </a:p>
            </p:txBody>
          </p:sp>
          <p:sp>
            <p:nvSpPr>
              <p:cNvPr id="53" name="Oval 52"/>
              <p:cNvSpPr/>
              <p:nvPr/>
            </p:nvSpPr>
            <p:spPr>
              <a:xfrm>
                <a:off x="6720005" y="3209974"/>
                <a:ext cx="374952" cy="374952"/>
              </a:xfrm>
              <a:prstGeom prst="ellipse">
                <a:avLst/>
              </a:prstGeom>
              <a:solidFill>
                <a:srgbClr val="128FA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70000"/>
                  </a:lnSpc>
                </a:pPr>
                <a:r>
                  <a:rPr lang="en-US" dirty="0"/>
                  <a:t>2</a:t>
                </a:r>
              </a:p>
            </p:txBody>
          </p:sp>
          <p:sp>
            <p:nvSpPr>
              <p:cNvPr id="54" name="Oval 53"/>
              <p:cNvSpPr/>
              <p:nvPr/>
            </p:nvSpPr>
            <p:spPr>
              <a:xfrm>
                <a:off x="7530385" y="3209974"/>
                <a:ext cx="374952" cy="374952"/>
              </a:xfrm>
              <a:prstGeom prst="ellipse">
                <a:avLst/>
              </a:prstGeom>
              <a:solidFill>
                <a:srgbClr val="128FA9"/>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70000"/>
                  </a:lnSpc>
                </a:pPr>
                <a:r>
                  <a:rPr lang="en-US" dirty="0"/>
                  <a:t>1</a:t>
                </a:r>
              </a:p>
            </p:txBody>
          </p:sp>
        </p:grpSp>
        <p:grpSp>
          <p:nvGrpSpPr>
            <p:cNvPr id="55" name="Group 54"/>
            <p:cNvGrpSpPr/>
            <p:nvPr/>
          </p:nvGrpSpPr>
          <p:grpSpPr>
            <a:xfrm>
              <a:off x="2680200" y="3755280"/>
              <a:ext cx="5225141" cy="374952"/>
              <a:chOff x="2680196" y="3755280"/>
              <a:chExt cx="5225141" cy="374952"/>
            </a:xfrm>
          </p:grpSpPr>
          <p:sp>
            <p:nvSpPr>
              <p:cNvPr id="56" name="Oval 55"/>
              <p:cNvSpPr/>
              <p:nvPr/>
            </p:nvSpPr>
            <p:spPr>
              <a:xfrm>
                <a:off x="2680196" y="3755280"/>
                <a:ext cx="374952" cy="374952"/>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70000"/>
                  </a:lnSpc>
                </a:pPr>
                <a:r>
                  <a:rPr lang="en-US" dirty="0"/>
                  <a:t>2</a:t>
                </a:r>
              </a:p>
            </p:txBody>
          </p:sp>
          <p:sp>
            <p:nvSpPr>
              <p:cNvPr id="57" name="Oval 56"/>
              <p:cNvSpPr/>
              <p:nvPr/>
            </p:nvSpPr>
            <p:spPr>
              <a:xfrm>
                <a:off x="5885434" y="3771299"/>
                <a:ext cx="374952" cy="34291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70000"/>
                  </a:lnSpc>
                </a:pPr>
                <a:r>
                  <a:rPr lang="en-US" dirty="0"/>
                  <a:t>3</a:t>
                </a:r>
              </a:p>
            </p:txBody>
          </p:sp>
          <p:sp>
            <p:nvSpPr>
              <p:cNvPr id="58" name="Oval 57"/>
              <p:cNvSpPr/>
              <p:nvPr/>
            </p:nvSpPr>
            <p:spPr>
              <a:xfrm>
                <a:off x="7530385" y="3771299"/>
                <a:ext cx="374952" cy="342914"/>
              </a:xfrm>
              <a:prstGeom prst="ellipse">
                <a:avLst/>
              </a:prstGeom>
              <a:solidFill>
                <a:schemeClr val="tx2"/>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70000"/>
                  </a:lnSpc>
                </a:pPr>
                <a:r>
                  <a:rPr lang="en-US" dirty="0"/>
                  <a:t>1</a:t>
                </a:r>
              </a:p>
            </p:txBody>
          </p:sp>
        </p:grpSp>
        <p:grpSp>
          <p:nvGrpSpPr>
            <p:cNvPr id="59" name="Group 58"/>
            <p:cNvGrpSpPr/>
            <p:nvPr/>
          </p:nvGrpSpPr>
          <p:grpSpPr>
            <a:xfrm>
              <a:off x="2680200" y="4300586"/>
              <a:ext cx="5225141" cy="374952"/>
              <a:chOff x="2680196" y="4300586"/>
              <a:chExt cx="5225141" cy="374952"/>
            </a:xfrm>
          </p:grpSpPr>
          <p:sp>
            <p:nvSpPr>
              <p:cNvPr id="60" name="Oval 59"/>
              <p:cNvSpPr/>
              <p:nvPr/>
            </p:nvSpPr>
            <p:spPr>
              <a:xfrm>
                <a:off x="2680196" y="4300586"/>
                <a:ext cx="374952" cy="374952"/>
              </a:xfrm>
              <a:prstGeom prst="ellipse">
                <a:avLst/>
              </a:prstGeom>
              <a:solidFill>
                <a:srgbClr val="1F497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70000"/>
                  </a:lnSpc>
                </a:pPr>
                <a:r>
                  <a:rPr lang="en-US" dirty="0"/>
                  <a:t>1</a:t>
                </a:r>
              </a:p>
            </p:txBody>
          </p:sp>
          <p:sp>
            <p:nvSpPr>
              <p:cNvPr id="61" name="Oval 60"/>
              <p:cNvSpPr/>
              <p:nvPr/>
            </p:nvSpPr>
            <p:spPr>
              <a:xfrm>
                <a:off x="5885434" y="4316605"/>
                <a:ext cx="374952" cy="342914"/>
              </a:xfrm>
              <a:prstGeom prst="ellipse">
                <a:avLst/>
              </a:prstGeom>
              <a:solidFill>
                <a:srgbClr val="1F497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70000"/>
                  </a:lnSpc>
                </a:pPr>
                <a:r>
                  <a:rPr lang="en-US" dirty="0"/>
                  <a:t>2</a:t>
                </a:r>
              </a:p>
            </p:txBody>
          </p:sp>
          <p:sp>
            <p:nvSpPr>
              <p:cNvPr id="62" name="Oval 61"/>
              <p:cNvSpPr/>
              <p:nvPr/>
            </p:nvSpPr>
            <p:spPr>
              <a:xfrm>
                <a:off x="7530385" y="4316605"/>
                <a:ext cx="374952" cy="342914"/>
              </a:xfrm>
              <a:prstGeom prst="ellipse">
                <a:avLst/>
              </a:prstGeom>
              <a:solidFill>
                <a:srgbClr val="1F497D"/>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lnSpc>
                    <a:spcPct val="70000"/>
                  </a:lnSpc>
                </a:pPr>
                <a:r>
                  <a:rPr lang="en-US" dirty="0"/>
                  <a:t>3</a:t>
                </a:r>
              </a:p>
            </p:txBody>
          </p:sp>
        </p:grpSp>
      </p:grpSp>
    </p:spTree>
    <p:extLst>
      <p:ext uri="{BB962C8B-B14F-4D97-AF65-F5344CB8AC3E}">
        <p14:creationId xmlns:p14="http://schemas.microsoft.com/office/powerpoint/2010/main" val="570782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12192000" cy="0"/>
          </a:xfrm>
          <a:prstGeom prst="line">
            <a:avLst/>
          </a:prstGeom>
          <a:ln>
            <a:solidFill>
              <a:srgbClr val="3A3ACE"/>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065840" y="6200775"/>
            <a:ext cx="776288"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0" y="0"/>
            <a:ext cx="12192000" cy="733425"/>
          </a:xfrm>
          <a:prstGeom prst="rect">
            <a:avLst/>
          </a:prstGeom>
          <a:solidFill>
            <a:srgbClr val="3A3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09550" y="74324"/>
            <a:ext cx="9439275" cy="523220"/>
          </a:xfrm>
          <a:prstGeom prst="rect">
            <a:avLst/>
          </a:prstGeom>
          <a:noFill/>
        </p:spPr>
        <p:txBody>
          <a:bodyPr wrap="square" rtlCol="0">
            <a:spAutoFit/>
          </a:bodyPr>
          <a:lstStyle/>
          <a:p>
            <a:r>
              <a:rPr lang="en-US" sz="2800" dirty="0">
                <a:solidFill>
                  <a:schemeClr val="bg1">
                    <a:lumMod val="85000"/>
                  </a:schemeClr>
                </a:solidFill>
                <a:latin typeface="Franklin Gothic Medium" panose="020B0603020102020204" pitchFamily="34" charset="0"/>
              </a:rPr>
              <a:t>MAGAZINES: EXPLOIT MEDIA SYNERGY</a:t>
            </a:r>
            <a:endParaRPr lang="en-GB" sz="2800" dirty="0">
              <a:solidFill>
                <a:schemeClr val="bg1">
                  <a:lumMod val="85000"/>
                </a:schemeClr>
              </a:solidFill>
              <a:latin typeface="Franklin Gothic Medium" panose="020B0603020102020204" pitchFamily="34" charset="0"/>
            </a:endParaRPr>
          </a:p>
        </p:txBody>
      </p:sp>
      <p:sp>
        <p:nvSpPr>
          <p:cNvPr id="8" name="TextBox 7"/>
          <p:cNvSpPr txBox="1"/>
          <p:nvPr/>
        </p:nvSpPr>
        <p:spPr>
          <a:xfrm>
            <a:off x="10034890" y="6123902"/>
            <a:ext cx="2838450" cy="307777"/>
          </a:xfrm>
          <a:prstGeom prst="rect">
            <a:avLst/>
          </a:prstGeom>
          <a:noFill/>
        </p:spPr>
        <p:txBody>
          <a:bodyPr wrap="square" rtlCol="0">
            <a:spAutoFit/>
          </a:bodyPr>
          <a:lstStyle/>
          <a:p>
            <a:pPr algn="ctr"/>
            <a:r>
              <a:rPr lang="en-GB" sz="1400" dirty="0">
                <a:solidFill>
                  <a:schemeClr val="bg1">
                    <a:lumMod val="50000"/>
                  </a:schemeClr>
                </a:solidFill>
                <a:latin typeface="Franklin Gothic Medium" panose="020B0603020102020204" pitchFamily="34" charset="0"/>
              </a:rPr>
              <a:t>Sue Elms</a:t>
            </a:r>
          </a:p>
        </p:txBody>
      </p:sp>
      <p:sp>
        <p:nvSpPr>
          <p:cNvPr id="59" name="Text Box 2"/>
          <p:cNvSpPr txBox="1">
            <a:spLocks noChangeArrowheads="1"/>
          </p:cNvSpPr>
          <p:nvPr/>
        </p:nvSpPr>
        <p:spPr bwMode="auto">
          <a:xfrm>
            <a:off x="5133953" y="5623101"/>
            <a:ext cx="1296000" cy="444418"/>
          </a:xfrm>
          <a:prstGeom prst="rect">
            <a:avLst/>
          </a:prstGeom>
          <a:no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n-GB" sz="2000" dirty="0">
                <a:solidFill>
                  <a:srgbClr val="3A3ACE"/>
                </a:solidFill>
                <a:latin typeface="Franklin Gothic Medium" panose="020B0603020102020204" pitchFamily="34" charset="0"/>
                <a:ea typeface="Calibri" panose="020F0502020204030204" pitchFamily="34" charset="0"/>
                <a:cs typeface="Times New Roman" panose="02020603050405020304" pitchFamily="18" charset="0"/>
              </a:rPr>
              <a:t>Digital</a:t>
            </a:r>
          </a:p>
        </p:txBody>
      </p:sp>
      <p:grpSp>
        <p:nvGrpSpPr>
          <p:cNvPr id="60" name="Group 59"/>
          <p:cNvGrpSpPr/>
          <p:nvPr/>
        </p:nvGrpSpPr>
        <p:grpSpPr>
          <a:xfrm>
            <a:off x="2728373" y="1797740"/>
            <a:ext cx="6248837" cy="3250696"/>
            <a:chOff x="1780170" y="674648"/>
            <a:chExt cx="5511744" cy="4326674"/>
          </a:xfrm>
          <a:noFill/>
        </p:grpSpPr>
        <p:sp>
          <p:nvSpPr>
            <p:cNvPr id="61" name="Oval 60"/>
            <p:cNvSpPr/>
            <p:nvPr/>
          </p:nvSpPr>
          <p:spPr>
            <a:xfrm>
              <a:off x="2549604" y="674648"/>
              <a:ext cx="4095539" cy="4326674"/>
            </a:xfrm>
            <a:prstGeom prst="ellipse">
              <a:avLst/>
            </a:prstGeom>
            <a:grpFill/>
            <a:ln w="12700">
              <a:solidFill>
                <a:schemeClr val="accent5">
                  <a:alpha val="54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2" name="Oval 61"/>
            <p:cNvSpPr/>
            <p:nvPr/>
          </p:nvSpPr>
          <p:spPr>
            <a:xfrm>
              <a:off x="3196375" y="674648"/>
              <a:ext cx="4095539" cy="4326674"/>
            </a:xfrm>
            <a:prstGeom prst="ellipse">
              <a:avLst/>
            </a:prstGeom>
            <a:grpFill/>
            <a:ln w="12700">
              <a:solidFill>
                <a:schemeClr val="accent5">
                  <a:alpha val="54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3" name="Oval 62"/>
            <p:cNvSpPr/>
            <p:nvPr/>
          </p:nvSpPr>
          <p:spPr>
            <a:xfrm>
              <a:off x="1780170" y="674648"/>
              <a:ext cx="4095539" cy="4326674"/>
            </a:xfrm>
            <a:prstGeom prst="ellipse">
              <a:avLst/>
            </a:prstGeom>
            <a:grpFill/>
            <a:ln w="12700">
              <a:solidFill>
                <a:schemeClr val="accent5">
                  <a:alpha val="54000"/>
                </a:schemeClr>
              </a:solidFill>
              <a:prstDash val="sysDot"/>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grpSp>
      <p:grpSp>
        <p:nvGrpSpPr>
          <p:cNvPr id="64" name="Group 63"/>
          <p:cNvGrpSpPr/>
          <p:nvPr/>
        </p:nvGrpSpPr>
        <p:grpSpPr>
          <a:xfrm>
            <a:off x="5100467" y="4137387"/>
            <a:ext cx="1497080" cy="1497080"/>
            <a:chOff x="4046320" y="3120901"/>
            <a:chExt cx="1646788" cy="1646788"/>
          </a:xfrm>
        </p:grpSpPr>
        <p:sp>
          <p:nvSpPr>
            <p:cNvPr id="65" name="object 3"/>
            <p:cNvSpPr/>
            <p:nvPr/>
          </p:nvSpPr>
          <p:spPr>
            <a:xfrm>
              <a:off x="4046320" y="3120901"/>
              <a:ext cx="1646788" cy="1646788"/>
            </a:xfrm>
            <a:prstGeom prst="rect">
              <a:avLst/>
            </a:prstGeom>
            <a:blipFill>
              <a:blip r:embed="rId3" cstate="screen">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a:blipFill>
          </p:spPr>
          <p:txBody>
            <a:bodyPr wrap="square" lIns="0" tIns="0" rIns="0" bIns="0" rtlCol="0"/>
            <a:lstStyle/>
            <a:p>
              <a:endParaRPr dirty="0">
                <a:solidFill>
                  <a:prstClr val="black"/>
                </a:solidFill>
              </a:endParaRPr>
            </a:p>
          </p:txBody>
        </p:sp>
        <p:pic>
          <p:nvPicPr>
            <p:cNvPr id="66" name="Picture 8" descr="C:\Users\Mel Gibson\Desktop\dberof.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156914" y="3231495"/>
              <a:ext cx="1425600" cy="1425600"/>
            </a:xfrm>
            <a:prstGeom prst="rect">
              <a:avLst/>
            </a:prstGeom>
            <a:noFill/>
            <a:extLst>
              <a:ext uri="{909E8E84-426E-40DD-AFC4-6F175D3DCCD1}">
                <a14:hiddenFill xmlns:a14="http://schemas.microsoft.com/office/drawing/2010/main">
                  <a:solidFill>
                    <a:srgbClr val="FFFFFF"/>
                  </a:solidFill>
                </a14:hiddenFill>
              </a:ext>
            </a:extLst>
          </p:spPr>
        </p:pic>
      </p:grpSp>
      <p:sp>
        <p:nvSpPr>
          <p:cNvPr id="67" name="Text Box 2"/>
          <p:cNvSpPr txBox="1">
            <a:spLocks noChangeArrowheads="1"/>
          </p:cNvSpPr>
          <p:nvPr/>
        </p:nvSpPr>
        <p:spPr bwMode="auto">
          <a:xfrm>
            <a:off x="6697438" y="2746713"/>
            <a:ext cx="1295999" cy="239171"/>
          </a:xfrm>
          <a:prstGeom prst="rect">
            <a:avLst/>
          </a:prstGeom>
          <a:no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n-GB" sz="2000" dirty="0">
                <a:solidFill>
                  <a:srgbClr val="3A3ACE"/>
                </a:solidFill>
                <a:latin typeface="Franklin Gothic Medium" panose="020B0603020102020204" pitchFamily="34" charset="0"/>
                <a:ea typeface="Calibri" panose="020F0502020204030204" pitchFamily="34" charset="0"/>
                <a:cs typeface="Times New Roman" panose="02020603050405020304" pitchFamily="18" charset="0"/>
              </a:rPr>
              <a:t>Events</a:t>
            </a:r>
          </a:p>
        </p:txBody>
      </p:sp>
      <p:sp>
        <p:nvSpPr>
          <p:cNvPr id="68" name="Text Box 2"/>
          <p:cNvSpPr txBox="1">
            <a:spLocks noChangeArrowheads="1"/>
          </p:cNvSpPr>
          <p:nvPr/>
        </p:nvSpPr>
        <p:spPr bwMode="auto">
          <a:xfrm>
            <a:off x="2637624" y="4853326"/>
            <a:ext cx="1396540" cy="373921"/>
          </a:xfrm>
          <a:prstGeom prst="rect">
            <a:avLst/>
          </a:prstGeom>
          <a:no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n-GB" sz="2000" dirty="0">
                <a:solidFill>
                  <a:srgbClr val="3A3ACE"/>
                </a:solidFill>
                <a:latin typeface="Franklin Gothic Medium" panose="020B0603020102020204" pitchFamily="34" charset="0"/>
                <a:ea typeface="Calibri" panose="020F0502020204030204" pitchFamily="34" charset="0"/>
                <a:cs typeface="Times New Roman" panose="02020603050405020304" pitchFamily="18" charset="0"/>
              </a:rPr>
              <a:t>Social</a:t>
            </a:r>
            <a:r>
              <a:rPr lang="en-GB" sz="1400" dirty="0">
                <a:solidFill>
                  <a:srgbClr val="3A3ACE"/>
                </a:solidFill>
                <a:latin typeface="Franklin Gothic Medium" panose="020B0603020102020204" pitchFamily="34" charset="0"/>
                <a:ea typeface="Calibri" panose="020F0502020204030204" pitchFamily="34" charset="0"/>
                <a:cs typeface="Times New Roman" panose="02020603050405020304" pitchFamily="18" charset="0"/>
              </a:rPr>
              <a:t> </a:t>
            </a:r>
            <a:endParaRPr lang="en-GB" sz="900" dirty="0">
              <a:solidFill>
                <a:srgbClr val="3A3ACE"/>
              </a:solidFill>
              <a:latin typeface="Franklin Gothic Medium" panose="020B0603020102020204" pitchFamily="34" charset="0"/>
              <a:ea typeface="Calibri" panose="020F0502020204030204" pitchFamily="34" charset="0"/>
              <a:cs typeface="Times New Roman" panose="02020603050405020304" pitchFamily="18" charset="0"/>
            </a:endParaRPr>
          </a:p>
        </p:txBody>
      </p:sp>
      <p:sp>
        <p:nvSpPr>
          <p:cNvPr id="69" name="Text Box 2"/>
          <p:cNvSpPr txBox="1">
            <a:spLocks noChangeArrowheads="1"/>
          </p:cNvSpPr>
          <p:nvPr/>
        </p:nvSpPr>
        <p:spPr bwMode="auto">
          <a:xfrm>
            <a:off x="7850369" y="4870026"/>
            <a:ext cx="1314622" cy="239171"/>
          </a:xfrm>
          <a:prstGeom prst="rect">
            <a:avLst/>
          </a:prstGeom>
          <a:no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n-GB" sz="2000" dirty="0">
                <a:solidFill>
                  <a:srgbClr val="3A3ACE"/>
                </a:solidFill>
                <a:latin typeface="Franklin Gothic Medium" panose="020B0603020102020204" pitchFamily="34" charset="0"/>
                <a:ea typeface="Calibri" panose="020F0502020204030204" pitchFamily="34" charset="0"/>
                <a:cs typeface="Times New Roman" panose="02020603050405020304" pitchFamily="18" charset="0"/>
              </a:rPr>
              <a:t>Print</a:t>
            </a:r>
          </a:p>
        </p:txBody>
      </p:sp>
      <p:grpSp>
        <p:nvGrpSpPr>
          <p:cNvPr id="70" name="Group 69"/>
          <p:cNvGrpSpPr/>
          <p:nvPr/>
        </p:nvGrpSpPr>
        <p:grpSpPr>
          <a:xfrm>
            <a:off x="7768451" y="3275519"/>
            <a:ext cx="1497080" cy="1497080"/>
            <a:chOff x="5825709" y="2304883"/>
            <a:chExt cx="1646788" cy="1646788"/>
          </a:xfrm>
        </p:grpSpPr>
        <p:sp>
          <p:nvSpPr>
            <p:cNvPr id="71" name="object 3"/>
            <p:cNvSpPr/>
            <p:nvPr/>
          </p:nvSpPr>
          <p:spPr>
            <a:xfrm>
              <a:off x="5825709" y="2304883"/>
              <a:ext cx="1646788" cy="1646788"/>
            </a:xfrm>
            <a:prstGeom prst="rect">
              <a:avLst/>
            </a:prstGeom>
            <a:blipFill>
              <a:blip r:embed="rId3" cstate="screen">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a:blipFill>
          </p:spPr>
          <p:txBody>
            <a:bodyPr wrap="square" lIns="0" tIns="0" rIns="0" bIns="0" rtlCol="0"/>
            <a:lstStyle/>
            <a:p>
              <a:endParaRPr dirty="0">
                <a:solidFill>
                  <a:prstClr val="black"/>
                </a:solidFill>
              </a:endParaRPr>
            </a:p>
          </p:txBody>
        </p:sp>
        <p:pic>
          <p:nvPicPr>
            <p:cNvPr id="72" name="Picture 6" descr="C:\Users\Mel Gibson\Desktop\mags.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36303" y="2415477"/>
              <a:ext cx="1425600" cy="1425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3" name="Group 72"/>
          <p:cNvGrpSpPr/>
          <p:nvPr/>
        </p:nvGrpSpPr>
        <p:grpSpPr>
          <a:xfrm>
            <a:off x="6596898" y="1243585"/>
            <a:ext cx="1497080" cy="1497080"/>
            <a:chOff x="5134485" y="360900"/>
            <a:chExt cx="1646788" cy="1646788"/>
          </a:xfrm>
        </p:grpSpPr>
        <p:sp>
          <p:nvSpPr>
            <p:cNvPr id="74" name="object 3"/>
            <p:cNvSpPr/>
            <p:nvPr/>
          </p:nvSpPr>
          <p:spPr>
            <a:xfrm>
              <a:off x="5134485" y="360900"/>
              <a:ext cx="1646788" cy="1646788"/>
            </a:xfrm>
            <a:prstGeom prst="rect">
              <a:avLst/>
            </a:prstGeom>
            <a:blipFill>
              <a:blip r:embed="rId3" cstate="screen">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a:blipFill>
          </p:spPr>
          <p:txBody>
            <a:bodyPr wrap="square" lIns="0" tIns="0" rIns="0" bIns="0" rtlCol="0"/>
            <a:lstStyle/>
            <a:p>
              <a:endParaRPr dirty="0">
                <a:solidFill>
                  <a:prstClr val="black"/>
                </a:solidFill>
              </a:endParaRPr>
            </a:p>
          </p:txBody>
        </p:sp>
        <p:pic>
          <p:nvPicPr>
            <p:cNvPr id="75" name="Picture 5" descr="C:\Users\Mel Gibson\Desktop\empire.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45079" y="471494"/>
              <a:ext cx="1425600" cy="1425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6" name="Group 75"/>
          <p:cNvGrpSpPr/>
          <p:nvPr/>
        </p:nvGrpSpPr>
        <p:grpSpPr>
          <a:xfrm>
            <a:off x="3590482" y="1243585"/>
            <a:ext cx="1497080" cy="1497080"/>
            <a:chOff x="2190916" y="405391"/>
            <a:chExt cx="1646788" cy="1646788"/>
          </a:xfrm>
        </p:grpSpPr>
        <p:sp>
          <p:nvSpPr>
            <p:cNvPr id="77" name="object 3"/>
            <p:cNvSpPr/>
            <p:nvPr/>
          </p:nvSpPr>
          <p:spPr>
            <a:xfrm>
              <a:off x="2190916" y="405391"/>
              <a:ext cx="1646788" cy="1646788"/>
            </a:xfrm>
            <a:prstGeom prst="rect">
              <a:avLst/>
            </a:prstGeom>
            <a:blipFill>
              <a:blip r:embed="rId3" cstate="screen">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a:blipFill>
          </p:spPr>
          <p:txBody>
            <a:bodyPr wrap="square" lIns="0" tIns="0" rIns="0" bIns="0" rtlCol="0"/>
            <a:lstStyle/>
            <a:p>
              <a:endParaRPr dirty="0">
                <a:solidFill>
                  <a:prstClr val="black"/>
                </a:solidFill>
              </a:endParaRPr>
            </a:p>
          </p:txBody>
        </p:sp>
        <p:pic>
          <p:nvPicPr>
            <p:cNvPr id="78" name="Picture 7" descr="C:\Users\Mel Gibson\Desktop\fable.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301510" y="515985"/>
              <a:ext cx="1425600" cy="14256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9" name="Group 78"/>
          <p:cNvGrpSpPr/>
          <p:nvPr/>
        </p:nvGrpSpPr>
        <p:grpSpPr>
          <a:xfrm>
            <a:off x="2447709" y="3275519"/>
            <a:ext cx="1497080" cy="1497080"/>
            <a:chOff x="1935037" y="2576425"/>
            <a:chExt cx="1646788" cy="1646788"/>
          </a:xfrm>
        </p:grpSpPr>
        <p:sp>
          <p:nvSpPr>
            <p:cNvPr id="80" name="object 3"/>
            <p:cNvSpPr/>
            <p:nvPr/>
          </p:nvSpPr>
          <p:spPr>
            <a:xfrm>
              <a:off x="1935037" y="2576425"/>
              <a:ext cx="1646788" cy="1646788"/>
            </a:xfrm>
            <a:prstGeom prst="rect">
              <a:avLst/>
            </a:prstGeom>
            <a:blipFill>
              <a:blip r:embed="rId3" cstate="screen">
                <a:duotone>
                  <a:schemeClr val="accent3">
                    <a:shade val="45000"/>
                    <a:satMod val="135000"/>
                  </a:schemeClr>
                  <a:prstClr val="white"/>
                </a:duotone>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tretch>
                <a:fillRect/>
              </a:stretch>
            </a:blipFill>
          </p:spPr>
          <p:txBody>
            <a:bodyPr wrap="square" lIns="0" tIns="0" rIns="0" bIns="0" rtlCol="0"/>
            <a:lstStyle/>
            <a:p>
              <a:endParaRPr dirty="0">
                <a:solidFill>
                  <a:prstClr val="black"/>
                </a:solidFill>
              </a:endParaRPr>
            </a:p>
          </p:txBody>
        </p:sp>
        <p:pic>
          <p:nvPicPr>
            <p:cNvPr id="81" name="Picture 4" descr="C:\Users\Mel Gibson\Desktop\millll.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045631" y="2687019"/>
              <a:ext cx="1425600" cy="1425600"/>
            </a:xfrm>
            <a:prstGeom prst="rect">
              <a:avLst/>
            </a:prstGeom>
            <a:noFill/>
            <a:extLst>
              <a:ext uri="{909E8E84-426E-40DD-AFC4-6F175D3DCCD1}">
                <a14:hiddenFill xmlns:a14="http://schemas.microsoft.com/office/drawing/2010/main">
                  <a:solidFill>
                    <a:srgbClr val="FFFFFF"/>
                  </a:solidFill>
                </a14:hiddenFill>
              </a:ext>
            </a:extLst>
          </p:spPr>
        </p:pic>
      </p:grpSp>
      <p:pic>
        <p:nvPicPr>
          <p:cNvPr id="82" name="Picture 2" descr="C:\Users\Mel Gibson\Desktop\elle.png"/>
          <p:cNvPicPr>
            <a:picLocks noChangeAspect="1" noChangeArrowheads="1"/>
          </p:cNvPicPr>
          <p:nvPr/>
        </p:nvPicPr>
        <p:blipFill>
          <a:blip r:embed="rId10"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478649" y="4089521"/>
            <a:ext cx="526898" cy="177553"/>
          </a:xfrm>
          <a:prstGeom prst="rect">
            <a:avLst/>
          </a:prstGeom>
          <a:noFill/>
          <a:extLst>
            <a:ext uri="{909E8E84-426E-40DD-AFC4-6F175D3DCCD1}">
              <a14:hiddenFill xmlns:a14="http://schemas.microsoft.com/office/drawing/2010/main">
                <a:solidFill>
                  <a:srgbClr val="FFFFFF"/>
                </a:solidFill>
              </a14:hiddenFill>
            </a:ext>
          </a:extLst>
        </p:spPr>
      </p:pic>
      <p:pic>
        <p:nvPicPr>
          <p:cNvPr id="83" name="Picture 3" descr="C:\Users\Mel Gibson\Desktop\nme.png"/>
          <p:cNvPicPr>
            <a:picLocks noChangeAspect="1" noChangeArrowheads="1"/>
          </p:cNvPicPr>
          <p:nvPr/>
        </p:nvPicPr>
        <p:blipFill>
          <a:blip r:embed="rId11"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504470" y="3748205"/>
            <a:ext cx="487341" cy="164235"/>
          </a:xfrm>
          <a:prstGeom prst="rect">
            <a:avLst/>
          </a:prstGeom>
          <a:noFill/>
          <a:extLst>
            <a:ext uri="{909E8E84-426E-40DD-AFC4-6F175D3DCCD1}">
              <a14:hiddenFill xmlns:a14="http://schemas.microsoft.com/office/drawing/2010/main">
                <a:solidFill>
                  <a:srgbClr val="FFFFFF"/>
                </a:solidFill>
              </a14:hiddenFill>
            </a:ext>
          </a:extLst>
        </p:spPr>
      </p:pic>
      <p:pic>
        <p:nvPicPr>
          <p:cNvPr id="84" name="Picture 4" descr="C:\Users\Mel Gibson\Desktop\cyc.png"/>
          <p:cNvPicPr>
            <a:picLocks noChangeAspect="1" noChangeArrowheads="1"/>
          </p:cNvPicPr>
          <p:nvPr/>
        </p:nvPicPr>
        <p:blipFill>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317930" y="4406774"/>
            <a:ext cx="579588" cy="195308"/>
          </a:xfrm>
          <a:prstGeom prst="rect">
            <a:avLst/>
          </a:prstGeom>
          <a:noFill/>
          <a:extLst>
            <a:ext uri="{909E8E84-426E-40DD-AFC4-6F175D3DCCD1}">
              <a14:hiddenFill xmlns:a14="http://schemas.microsoft.com/office/drawing/2010/main">
                <a:solidFill>
                  <a:srgbClr val="FFFFFF"/>
                </a:solidFill>
              </a14:hiddenFill>
            </a:ext>
          </a:extLst>
        </p:spPr>
      </p:pic>
      <p:pic>
        <p:nvPicPr>
          <p:cNvPr id="85" name="Picture 12" descr="C:\Users\Mel Gibson\Desktop\olivee.png"/>
          <p:cNvPicPr>
            <a:picLocks noChangeAspect="1" noChangeArrowheads="1"/>
          </p:cNvPicPr>
          <p:nvPr/>
        </p:nvPicPr>
        <p:blipFill>
          <a:blip r:embed="rId1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841174" y="5004932"/>
            <a:ext cx="450420" cy="151971"/>
          </a:xfrm>
          <a:prstGeom prst="rect">
            <a:avLst/>
          </a:prstGeom>
          <a:noFill/>
          <a:extLst>
            <a:ext uri="{909E8E84-426E-40DD-AFC4-6F175D3DCCD1}">
              <a14:hiddenFill xmlns:a14="http://schemas.microsoft.com/office/drawing/2010/main">
                <a:solidFill>
                  <a:srgbClr val="FFFFFF"/>
                </a:solidFill>
              </a14:hiddenFill>
            </a:ext>
          </a:extLst>
        </p:spPr>
      </p:pic>
      <p:pic>
        <p:nvPicPr>
          <p:cNvPr id="86" name="Picture 13" descr="C:\Users\Mel Gibson\Desktop\thisweek.png"/>
          <p:cNvPicPr>
            <a:picLocks noChangeAspect="1" noChangeArrowheads="1"/>
          </p:cNvPicPr>
          <p:nvPr/>
        </p:nvPicPr>
        <p:blipFill>
          <a:blip r:embed="rId1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9055767" y="4731906"/>
            <a:ext cx="802360" cy="160121"/>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6" descr="C:\Users\Mel Gibson\Desktop\fabled.png"/>
          <p:cNvPicPr>
            <a:picLocks noChangeAspect="1" noChangeArrowheads="1"/>
          </p:cNvPicPr>
          <p:nvPr/>
        </p:nvPicPr>
        <p:blipFill>
          <a:blip r:embed="rId15"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467624" y="1871564"/>
            <a:ext cx="742117" cy="167594"/>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37" descr="C:\Users\Mel Gibson\Desktop\nmess.png"/>
          <p:cNvPicPr>
            <a:picLocks noChangeAspect="1" noChangeArrowheads="1"/>
          </p:cNvPicPr>
          <p:nvPr/>
        </p:nvPicPr>
        <p:blipFill>
          <a:blip r:embed="rId1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473209" y="2184488"/>
            <a:ext cx="466755" cy="264494"/>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38" descr="C:\Users\Mel Gibson\Desktop\piston.png"/>
          <p:cNvPicPr>
            <a:picLocks noChangeAspect="1" noChangeArrowheads="1"/>
          </p:cNvPicPr>
          <p:nvPr/>
        </p:nvPicPr>
        <p:blipFill>
          <a:blip r:embed="rId17"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929122" y="1062410"/>
            <a:ext cx="703562" cy="317250"/>
          </a:xfrm>
          <a:prstGeom prst="rect">
            <a:avLst/>
          </a:prstGeom>
          <a:noFill/>
          <a:extLst>
            <a:ext uri="{909E8E84-426E-40DD-AFC4-6F175D3DCCD1}">
              <a14:hiddenFill xmlns:a14="http://schemas.microsoft.com/office/drawing/2010/main">
                <a:solidFill>
                  <a:srgbClr val="FFFFFF"/>
                </a:solidFill>
              </a14:hiddenFill>
            </a:ext>
          </a:extLst>
        </p:spPr>
      </p:pic>
      <p:pic>
        <p:nvPicPr>
          <p:cNvPr id="90" name="Picture 39" descr="C:\Users\Mel Gibson\Desktop\EsquireTownhouseLogo.png"/>
          <p:cNvPicPr>
            <a:picLocks noChangeAspect="1" noChangeArrowheads="1"/>
          </p:cNvPicPr>
          <p:nvPr/>
        </p:nvPicPr>
        <p:blipFill>
          <a:blip r:embed="rId18"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2575720" y="1485065"/>
            <a:ext cx="869561" cy="240438"/>
          </a:xfrm>
          <a:prstGeom prst="rect">
            <a:avLst/>
          </a:prstGeom>
          <a:noFill/>
          <a:extLst>
            <a:ext uri="{909E8E84-426E-40DD-AFC4-6F175D3DCCD1}">
              <a14:hiddenFill xmlns:a14="http://schemas.microsoft.com/office/drawing/2010/main">
                <a:solidFill>
                  <a:srgbClr val="FFFFFF"/>
                </a:solidFill>
              </a14:hiddenFill>
            </a:ext>
          </a:extLst>
        </p:spPr>
      </p:pic>
      <p:grpSp>
        <p:nvGrpSpPr>
          <p:cNvPr id="91" name="Group 90"/>
          <p:cNvGrpSpPr/>
          <p:nvPr/>
        </p:nvGrpSpPr>
        <p:grpSpPr>
          <a:xfrm>
            <a:off x="1460180" y="4280788"/>
            <a:ext cx="1494648" cy="1119705"/>
            <a:chOff x="307581" y="3691317"/>
            <a:chExt cx="1808524" cy="1354842"/>
          </a:xfrm>
        </p:grpSpPr>
        <p:pic>
          <p:nvPicPr>
            <p:cNvPr id="92" name="Picture 23" descr="C:\Users\Mel Gibson\Desktop\snao.png"/>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1568224" y="4402348"/>
              <a:ext cx="285887" cy="288000"/>
            </a:xfrm>
            <a:prstGeom prst="rect">
              <a:avLst/>
            </a:prstGeom>
            <a:noFill/>
            <a:extLst>
              <a:ext uri="{909E8E84-426E-40DD-AFC4-6F175D3DCCD1}">
                <a14:hiddenFill xmlns:a14="http://schemas.microsoft.com/office/drawing/2010/main">
                  <a:solidFill>
                    <a:srgbClr val="FFFFFF"/>
                  </a:solidFill>
                </a14:hiddenFill>
              </a:ext>
            </a:extLst>
          </p:spPr>
        </p:pic>
        <p:pic>
          <p:nvPicPr>
            <p:cNvPr id="93" name="Picture 20" descr="C:\Users\Mel Gibson\Desktop\insta.png"/>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1284602" y="4051433"/>
              <a:ext cx="285887" cy="28800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1" descr="C:\Users\Mel Gibson\Desktop\fb.png"/>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1830218" y="4758159"/>
              <a:ext cx="285887" cy="28800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2" descr="C:\Users\Mel Gibson\Desktop\twitter.png"/>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983937" y="3691317"/>
              <a:ext cx="285885" cy="28800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C:\Users\Mel Gibson\Desktop\goodogod.png"/>
            <p:cNvPicPr>
              <a:picLocks noChangeAspect="1" noChangeArrowheads="1"/>
            </p:cNvPicPr>
            <p:nvPr/>
          </p:nvPicPr>
          <p:blipFill>
            <a:blip r:embed="rId23"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19187" y="4100669"/>
              <a:ext cx="785455" cy="20687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4" descr="C:\Users\Mel Gibson\Desktop\cosmo.png"/>
            <p:cNvPicPr>
              <a:picLocks noChangeAspect="1" noChangeArrowheads="1"/>
            </p:cNvPicPr>
            <p:nvPr/>
          </p:nvPicPr>
          <p:blipFill>
            <a:blip r:embed="rId24"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63537" y="4483689"/>
              <a:ext cx="785455" cy="142661"/>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6" descr="C:\Users\Mel Gibson\Desktop\mariecsl.png"/>
            <p:cNvPicPr>
              <a:picLocks noChangeAspect="1" noChangeArrowheads="1"/>
            </p:cNvPicPr>
            <p:nvPr/>
          </p:nvPicPr>
          <p:blipFill>
            <a:blip r:embed="rId25"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50258" y="4836459"/>
              <a:ext cx="900000" cy="131401"/>
            </a:xfrm>
            <a:prstGeom prst="rect">
              <a:avLst/>
            </a:prstGeom>
            <a:noFill/>
            <a:extLst>
              <a:ext uri="{909E8E84-426E-40DD-AFC4-6F175D3DCCD1}">
                <a14:hiddenFill xmlns:a14="http://schemas.microsoft.com/office/drawing/2010/main">
                  <a:solidFill>
                    <a:srgbClr val="FFFFFF"/>
                  </a:solidFill>
                </a14:hiddenFill>
              </a:ext>
            </a:extLst>
          </p:spPr>
        </p:pic>
        <p:pic>
          <p:nvPicPr>
            <p:cNvPr id="99" name="Picture 5" descr="C:\Users\Mel Gibson\Desktop\grazia.png"/>
            <p:cNvPicPr>
              <a:picLocks noChangeAspect="1" noChangeArrowheads="1"/>
            </p:cNvPicPr>
            <p:nvPr/>
          </p:nvPicPr>
          <p:blipFill>
            <a:blip r:embed="rId26"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307581" y="3745885"/>
              <a:ext cx="567995" cy="178864"/>
            </a:xfrm>
            <a:prstGeom prst="rect">
              <a:avLst/>
            </a:prstGeom>
            <a:noFill/>
            <a:extLst>
              <a:ext uri="{909E8E84-426E-40DD-AFC4-6F175D3DCCD1}">
                <a14:hiddenFill xmlns:a14="http://schemas.microsoft.com/office/drawing/2010/main">
                  <a:solidFill>
                    <a:srgbClr val="FFFFFF"/>
                  </a:solidFill>
                </a14:hiddenFill>
              </a:ext>
            </a:extLst>
          </p:spPr>
        </p:pic>
      </p:grpSp>
      <p:pic>
        <p:nvPicPr>
          <p:cNvPr id="100" name="Picture 2" descr="C:\Users\Mel Gibson\Downloads\RE__Magazine_ecosystem_slide\digitalspy.png"/>
          <p:cNvPicPr>
            <a:picLocks noChangeAspect="1" noChangeArrowheads="1"/>
          </p:cNvPicPr>
          <p:nvPr/>
        </p:nvPicPr>
        <p:blipFill>
          <a:blip r:embed="rId27"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722790" y="5130708"/>
            <a:ext cx="773071" cy="171579"/>
          </a:xfrm>
          <a:prstGeom prst="rect">
            <a:avLst/>
          </a:prstGeom>
          <a:noFill/>
          <a:extLst>
            <a:ext uri="{909E8E84-426E-40DD-AFC4-6F175D3DCCD1}">
              <a14:hiddenFill xmlns:a14="http://schemas.microsoft.com/office/drawing/2010/main">
                <a:solidFill>
                  <a:srgbClr val="FFFFFF"/>
                </a:solidFill>
              </a14:hiddenFill>
            </a:ext>
          </a:extLst>
        </p:spPr>
      </p:pic>
      <p:pic>
        <p:nvPicPr>
          <p:cNvPr id="101" name="Picture 3" descr="C:\Users\Mel Gibson\Desktop\house2.png"/>
          <p:cNvPicPr>
            <a:picLocks noChangeAspect="1" noChangeArrowheads="1"/>
          </p:cNvPicPr>
          <p:nvPr/>
        </p:nvPicPr>
        <p:blipFill>
          <a:blip r:embed="rId28"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274629" y="5624839"/>
            <a:ext cx="966601" cy="178114"/>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4" descr="C:\Users\Mel Gibson\Downloads\RE__Magazine_ecosystem_slide\debreif.png"/>
          <p:cNvPicPr>
            <a:picLocks noChangeAspect="1" noChangeArrowheads="1"/>
          </p:cNvPicPr>
          <p:nvPr/>
        </p:nvPicPr>
        <p:blipFill>
          <a:blip r:embed="rId29"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6508823" y="5366397"/>
            <a:ext cx="839990" cy="161698"/>
          </a:xfrm>
          <a:prstGeom prst="rect">
            <a:avLst/>
          </a:prstGeom>
          <a:noFill/>
          <a:extLst>
            <a:ext uri="{909E8E84-426E-40DD-AFC4-6F175D3DCCD1}">
              <a14:hiddenFill xmlns:a14="http://schemas.microsoft.com/office/drawing/2010/main">
                <a:solidFill>
                  <a:srgbClr val="FFFFFF"/>
                </a:solidFill>
              </a14:hiddenFill>
            </a:ext>
          </a:extLst>
        </p:spPr>
      </p:pic>
      <p:pic>
        <p:nvPicPr>
          <p:cNvPr id="103" name="Picture 6" descr="C:\Users\Mel Gibson\Downloads\RE__Magazine_ecosystem_slide\cosmof.png"/>
          <p:cNvPicPr>
            <a:picLocks noChangeAspect="1" noChangeArrowheads="1"/>
          </p:cNvPicPr>
          <p:nvPr/>
        </p:nvPicPr>
        <p:blipFill>
          <a:blip r:embed="rId30"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034307" y="1143746"/>
            <a:ext cx="705090" cy="301554"/>
          </a:xfrm>
          <a:prstGeom prst="rect">
            <a:avLst/>
          </a:prstGeom>
          <a:noFill/>
          <a:extLst>
            <a:ext uri="{909E8E84-426E-40DD-AFC4-6F175D3DCCD1}">
              <a14:hiddenFill xmlns:a14="http://schemas.microsoft.com/office/drawing/2010/main">
                <a:solidFill>
                  <a:srgbClr val="FFFFFF"/>
                </a:solidFill>
              </a14:hiddenFill>
            </a:ext>
          </a:extLst>
        </p:spPr>
      </p:pic>
      <p:pic>
        <p:nvPicPr>
          <p:cNvPr id="104" name="Picture 7" descr="C:\Users\Mel Gibson\Desktop\styles.png"/>
          <p:cNvPicPr>
            <a:picLocks noChangeAspect="1" noChangeArrowheads="1"/>
          </p:cNvPicPr>
          <p:nvPr/>
        </p:nvPicPr>
        <p:blipFill>
          <a:blip r:embed="rId31"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295324" y="1537658"/>
            <a:ext cx="902398" cy="228560"/>
          </a:xfrm>
          <a:prstGeom prst="rect">
            <a:avLst/>
          </a:prstGeom>
          <a:noFill/>
          <a:extLst>
            <a:ext uri="{909E8E84-426E-40DD-AFC4-6F175D3DCCD1}">
              <a14:hiddenFill xmlns:a14="http://schemas.microsoft.com/office/drawing/2010/main">
                <a:solidFill>
                  <a:srgbClr val="FFFFFF"/>
                </a:solidFill>
              </a14:hiddenFill>
            </a:ext>
          </a:extLst>
        </p:spPr>
      </p:pic>
      <p:pic>
        <p:nvPicPr>
          <p:cNvPr id="105" name="Picture 9" descr="C:\Users\Mel Gibson\Desktop\empris.png"/>
          <p:cNvPicPr>
            <a:picLocks noChangeAspect="1" noChangeArrowheads="1"/>
          </p:cNvPicPr>
          <p:nvPr/>
        </p:nvPicPr>
        <p:blipFill>
          <a:blip r:embed="rId32" cstate="print">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8414755" y="1892736"/>
            <a:ext cx="695068" cy="326682"/>
          </a:xfrm>
          <a:prstGeom prst="rect">
            <a:avLst/>
          </a:prstGeom>
          <a:noFill/>
          <a:extLst>
            <a:ext uri="{909E8E84-426E-40DD-AFC4-6F175D3DCCD1}">
              <a14:hiddenFill xmlns:a14="http://schemas.microsoft.com/office/drawing/2010/main">
                <a:solidFill>
                  <a:srgbClr val="FFFFFF"/>
                </a:solidFill>
              </a14:hiddenFill>
            </a:ext>
          </a:extLst>
        </p:spPr>
      </p:pic>
      <p:sp>
        <p:nvSpPr>
          <p:cNvPr id="106" name="Text Box 2"/>
          <p:cNvSpPr txBox="1">
            <a:spLocks noChangeArrowheads="1"/>
          </p:cNvSpPr>
          <p:nvPr/>
        </p:nvSpPr>
        <p:spPr bwMode="auto">
          <a:xfrm>
            <a:off x="4755567" y="2445287"/>
            <a:ext cx="2308486" cy="1002959"/>
          </a:xfrm>
          <a:prstGeom prst="rect">
            <a:avLst/>
          </a:prstGeom>
          <a:no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n-GB" sz="2400" dirty="0">
                <a:solidFill>
                  <a:schemeClr val="accent1">
                    <a:lumMod val="50000"/>
                  </a:schemeClr>
                </a:solidFill>
                <a:latin typeface="Franklin Gothic Medium" panose="020B0603020102020204" pitchFamily="34" charset="0"/>
                <a:ea typeface="Calibri" panose="020F0502020204030204" pitchFamily="34" charset="0"/>
                <a:cs typeface="Times New Roman" panose="02020603050405020304" pitchFamily="18" charset="0"/>
              </a:rPr>
              <a:t>The Effectiveness </a:t>
            </a:r>
          </a:p>
          <a:p>
            <a:pPr algn="ctr">
              <a:lnSpc>
                <a:spcPct val="107000"/>
              </a:lnSpc>
              <a:spcAft>
                <a:spcPts val="600"/>
              </a:spcAft>
            </a:pPr>
            <a:r>
              <a:rPr lang="en-GB" sz="2400" dirty="0">
                <a:solidFill>
                  <a:schemeClr val="accent1">
                    <a:lumMod val="50000"/>
                  </a:schemeClr>
                </a:solidFill>
                <a:latin typeface="Franklin Gothic Medium" panose="020B0603020102020204" pitchFamily="34" charset="0"/>
                <a:ea typeface="Calibri" panose="020F0502020204030204" pitchFamily="34" charset="0"/>
                <a:cs typeface="Times New Roman" panose="02020603050405020304" pitchFamily="18" charset="0"/>
              </a:rPr>
              <a:t>of magazine brands</a:t>
            </a:r>
          </a:p>
        </p:txBody>
      </p:sp>
      <p:sp>
        <p:nvSpPr>
          <p:cNvPr id="107" name="Text Box 2"/>
          <p:cNvSpPr txBox="1">
            <a:spLocks noChangeArrowheads="1"/>
          </p:cNvSpPr>
          <p:nvPr/>
        </p:nvSpPr>
        <p:spPr bwMode="auto">
          <a:xfrm>
            <a:off x="3650550" y="2728103"/>
            <a:ext cx="1399443" cy="280766"/>
          </a:xfrm>
          <a:prstGeom prst="rect">
            <a:avLst/>
          </a:prstGeom>
          <a:noFill/>
          <a:ln w="9525">
            <a:noFill/>
            <a:miter lim="800000"/>
            <a:headEnd/>
            <a:tailEnd/>
          </a:ln>
        </p:spPr>
        <p:txBody>
          <a:bodyPr rot="0" vert="horz" wrap="square" lIns="68580" tIns="34290" rIns="68580" bIns="34290" anchor="t" anchorCtr="0">
            <a:noAutofit/>
          </a:bodyPr>
          <a:lstStyle/>
          <a:p>
            <a:pPr algn="ctr">
              <a:lnSpc>
                <a:spcPct val="107000"/>
              </a:lnSpc>
              <a:spcAft>
                <a:spcPts val="600"/>
              </a:spcAft>
            </a:pPr>
            <a:r>
              <a:rPr lang="en-GB" sz="2000" dirty="0">
                <a:solidFill>
                  <a:srgbClr val="3A3ACE"/>
                </a:solidFill>
                <a:latin typeface="Franklin Gothic Medium" panose="020B0603020102020204" pitchFamily="34" charset="0"/>
                <a:ea typeface="Calibri" panose="020F0502020204030204" pitchFamily="34" charset="0"/>
                <a:cs typeface="Times New Roman" panose="02020603050405020304" pitchFamily="18" charset="0"/>
              </a:rPr>
              <a:t>Extensions</a:t>
            </a:r>
          </a:p>
        </p:txBody>
      </p:sp>
    </p:spTree>
    <p:extLst>
      <p:ext uri="{BB962C8B-B14F-4D97-AF65-F5344CB8AC3E}">
        <p14:creationId xmlns:p14="http://schemas.microsoft.com/office/powerpoint/2010/main" val="1010808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0" y="6286500"/>
            <a:ext cx="12192000" cy="0"/>
          </a:xfrm>
          <a:prstGeom prst="line">
            <a:avLst/>
          </a:prstGeom>
          <a:ln>
            <a:solidFill>
              <a:srgbClr val="3A3ACE"/>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11065840" y="6200775"/>
            <a:ext cx="776288" cy="1714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0" y="11988"/>
            <a:ext cx="12192000" cy="733425"/>
          </a:xfrm>
          <a:prstGeom prst="rect">
            <a:avLst/>
          </a:prstGeom>
          <a:solidFill>
            <a:srgbClr val="3A3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a:p>
        </p:txBody>
      </p:sp>
      <p:sp>
        <p:nvSpPr>
          <p:cNvPr id="3" name="TextBox 2"/>
          <p:cNvSpPr txBox="1"/>
          <p:nvPr/>
        </p:nvSpPr>
        <p:spPr>
          <a:xfrm>
            <a:off x="209550" y="113652"/>
            <a:ext cx="12479034" cy="523220"/>
          </a:xfrm>
          <a:prstGeom prst="rect">
            <a:avLst/>
          </a:prstGeom>
          <a:noFill/>
        </p:spPr>
        <p:txBody>
          <a:bodyPr wrap="square" rtlCol="0">
            <a:spAutoFit/>
          </a:bodyPr>
          <a:lstStyle/>
          <a:p>
            <a:r>
              <a:rPr lang="en-US" sz="2800" dirty="0">
                <a:solidFill>
                  <a:schemeClr val="bg1">
                    <a:lumMod val="85000"/>
                  </a:schemeClr>
                </a:solidFill>
                <a:latin typeface="Franklin Gothic Medium" panose="020B0603020102020204" pitchFamily="34" charset="0"/>
              </a:rPr>
              <a:t>MAGAZINES: CONNECT THE FULL CUSTOMER EXPERIENCE</a:t>
            </a:r>
            <a:endParaRPr lang="en-GB" sz="2800" dirty="0">
              <a:solidFill>
                <a:schemeClr val="bg1">
                  <a:lumMod val="85000"/>
                </a:schemeClr>
              </a:solidFill>
              <a:latin typeface="Franklin Gothic Medium" panose="020B0603020102020204" pitchFamily="34" charset="0"/>
            </a:endParaRPr>
          </a:p>
        </p:txBody>
      </p:sp>
      <p:sp>
        <p:nvSpPr>
          <p:cNvPr id="8" name="TextBox 7"/>
          <p:cNvSpPr txBox="1"/>
          <p:nvPr/>
        </p:nvSpPr>
        <p:spPr>
          <a:xfrm>
            <a:off x="10034890" y="6123902"/>
            <a:ext cx="2838450" cy="307777"/>
          </a:xfrm>
          <a:prstGeom prst="rect">
            <a:avLst/>
          </a:prstGeom>
          <a:noFill/>
        </p:spPr>
        <p:txBody>
          <a:bodyPr wrap="square" rtlCol="0">
            <a:spAutoFit/>
          </a:bodyPr>
          <a:lstStyle/>
          <a:p>
            <a:pPr algn="ctr"/>
            <a:r>
              <a:rPr lang="en-GB" sz="1400" dirty="0">
                <a:solidFill>
                  <a:schemeClr val="bg1">
                    <a:lumMod val="50000"/>
                  </a:schemeClr>
                </a:solidFill>
                <a:latin typeface="Franklin Gothic Medium" panose="020B0603020102020204" pitchFamily="34" charset="0"/>
              </a:rPr>
              <a:t>Sue Elms</a:t>
            </a:r>
          </a:p>
        </p:txBody>
      </p:sp>
      <p:pic>
        <p:nvPicPr>
          <p:cNvPr id="7" name="Picture 6"/>
          <p:cNvPicPr>
            <a:picLocks noChangeAspect="1"/>
          </p:cNvPicPr>
          <p:nvPr/>
        </p:nvPicPr>
        <p:blipFill rotWithShape="1">
          <a:blip r:embed="rId3"/>
          <a:srcRect l="-1" t="29929" r="2" b="1"/>
          <a:stretch/>
        </p:blipFill>
        <p:spPr>
          <a:xfrm>
            <a:off x="232333" y="788276"/>
            <a:ext cx="6515309" cy="4658455"/>
          </a:xfrm>
          <a:prstGeom prst="rect">
            <a:avLst/>
          </a:prstGeom>
          <a:effectLst/>
        </p:spPr>
      </p:pic>
      <p:pic>
        <p:nvPicPr>
          <p:cNvPr id="4098" name="Picture 2" descr="Image result for clarks 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51810" y="5391807"/>
            <a:ext cx="2039134" cy="56755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579475" y="2427918"/>
            <a:ext cx="5418083" cy="2308324"/>
          </a:xfrm>
          <a:prstGeom prst="rect">
            <a:avLst/>
          </a:prstGeom>
        </p:spPr>
        <p:txBody>
          <a:bodyPr wrap="square">
            <a:spAutoFit/>
          </a:bodyPr>
          <a:lstStyle/>
          <a:p>
            <a:pPr algn="ctr"/>
            <a:r>
              <a:rPr lang="en-US" sz="3600" dirty="0">
                <a:solidFill>
                  <a:srgbClr val="3A3ACE"/>
                </a:solidFill>
                <a:latin typeface="Franklin Gothic Medium" panose="020B0603020102020204" pitchFamily="34" charset="0"/>
              </a:rPr>
              <a:t>Clarks engage a fashion conscious audience</a:t>
            </a:r>
          </a:p>
          <a:p>
            <a:pPr algn="ctr"/>
            <a:r>
              <a:rPr lang="en-US" sz="3600" dirty="0">
                <a:solidFill>
                  <a:srgbClr val="3A3ACE"/>
                </a:solidFill>
                <a:latin typeface="Franklin Gothic Medium" panose="020B0603020102020204" pitchFamily="34" charset="0"/>
              </a:rPr>
              <a:t>encouraging reappraisal of the brand</a:t>
            </a:r>
            <a:endParaRPr lang="en-GB" sz="3600" dirty="0">
              <a:solidFill>
                <a:srgbClr val="3A3ACE"/>
              </a:solidFill>
              <a:latin typeface="Franklin Gothic Medium" panose="020B0603020102020204" pitchFamily="34" charset="0"/>
            </a:endParaRPr>
          </a:p>
        </p:txBody>
      </p:sp>
    </p:spTree>
    <p:extLst>
      <p:ext uri="{BB962C8B-B14F-4D97-AF65-F5344CB8AC3E}">
        <p14:creationId xmlns:p14="http://schemas.microsoft.com/office/powerpoint/2010/main" val="34392376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3233</TotalTime>
  <Words>1117</Words>
  <Application>Microsoft Office PowerPoint</Application>
  <PresentationFormat>Widescreen</PresentationFormat>
  <Paragraphs>191</Paragraphs>
  <Slides>14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Calibri</vt:lpstr>
      <vt:lpstr>Calibri Light</vt:lpstr>
      <vt:lpstr>Franklin Gothic Medium</vt:lpstr>
      <vt:lpstr>Geometr415 Md BT</vt:lpstr>
      <vt:lpstr>Times New Roman</vt:lpstr>
      <vt:lpstr>Variable Black Regular</vt:lpstr>
      <vt:lpstr>Variable Bold</vt:lpstr>
      <vt:lpstr>Office Theme</vt:lpstr>
      <vt:lpstr>Finding your Marketing Compass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Sue Elms Skin The Cat Ltd +44 7748657318  Sueelms@gmail.com https://uk.linkedin.com/in/sue-elms-89649a3 https://twitter.com/@Sue_Elms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Finding your Marketing Compass</dc:title>
  <dc:creator>Sue Eley</dc:creator>
  <cp:lastModifiedBy>Sue Eley</cp:lastModifiedBy>
  <cp:revision>229</cp:revision>
  <cp:lastPrinted>2017-02-08T11:27:12Z</cp:lastPrinted>
  <dcterms:created xsi:type="dcterms:W3CDTF">2017-02-07T21:14:06Z</dcterms:created>
  <dcterms:modified xsi:type="dcterms:W3CDTF">2017-05-08T12:01:51Z</dcterms:modified>
</cp:coreProperties>
</file>