
<file path=[Content_Types].xml><?xml version="1.0" encoding="utf-8"?>
<Types xmlns="http://schemas.openxmlformats.org/package/2006/content-types">
  <Default Extension="xml" ContentType="application/xml"/>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drawings/drawing4.xml" ContentType="application/vnd.openxmlformats-officedocument.drawingml.chartshapes+xml"/>
  <Override PartName="/ppt/notesSlides/notesSlide3.xml" ContentType="application/vnd.openxmlformats-officedocument.presentationml.notesSlide+xml"/>
  <Override PartName="/ppt/charts/chart7.xml" ContentType="application/vnd.openxmlformats-officedocument.drawingml.chart+xml"/>
  <Override PartName="/ppt/theme/themeOverride4.xml" ContentType="application/vnd.openxmlformats-officedocument.themeOverride+xml"/>
  <Override PartName="/ppt/drawings/drawing5.xml" ContentType="application/vnd.openxmlformats-officedocument.drawingml.chartshapes+xml"/>
  <Override PartName="/ppt/charts/chart8.xml" ContentType="application/vnd.openxmlformats-officedocument.drawingml.chart+xml"/>
  <Override PartName="/ppt/drawings/drawing6.xml" ContentType="application/vnd.openxmlformats-officedocument.drawingml.chartshapes+xml"/>
  <Override PartName="/ppt/charts/chart9.xml" ContentType="application/vnd.openxmlformats-officedocument.drawingml.chart+xml"/>
  <Override PartName="/ppt/drawings/drawing7.xml" ContentType="application/vnd.openxmlformats-officedocument.drawingml.chartshapes+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drawings/drawing8.xml" ContentType="application/vnd.openxmlformats-officedocument.drawingml.chartshapes+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drawings/drawing9.xml" ContentType="application/vnd.openxmlformats-officedocument.drawingml.chartshape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drawings/drawing10.xml" ContentType="application/vnd.openxmlformats-officedocument.drawingml.chartshapes+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drawings/drawing11.xml" ContentType="application/vnd.openxmlformats-officedocument.drawingml.chartshapes+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drawings/drawing12.xml" ContentType="application/vnd.openxmlformats-officedocument.drawingml.chartshape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2" r:id="rId1"/>
  </p:sldMasterIdLst>
  <p:notesMasterIdLst>
    <p:notesMasterId r:id="rId22"/>
  </p:notesMasterIdLst>
  <p:handoutMasterIdLst>
    <p:handoutMasterId r:id="rId23"/>
  </p:handoutMasterIdLst>
  <p:sldIdLst>
    <p:sldId id="488" r:id="rId2"/>
    <p:sldId id="563" r:id="rId3"/>
    <p:sldId id="534" r:id="rId4"/>
    <p:sldId id="546" r:id="rId5"/>
    <p:sldId id="555" r:id="rId6"/>
    <p:sldId id="548" r:id="rId7"/>
    <p:sldId id="547" r:id="rId8"/>
    <p:sldId id="554" r:id="rId9"/>
    <p:sldId id="552" r:id="rId10"/>
    <p:sldId id="559" r:id="rId11"/>
    <p:sldId id="556" r:id="rId12"/>
    <p:sldId id="539" r:id="rId13"/>
    <p:sldId id="560" r:id="rId14"/>
    <p:sldId id="561" r:id="rId15"/>
    <p:sldId id="536" r:id="rId16"/>
    <p:sldId id="551" r:id="rId17"/>
    <p:sldId id="543" r:id="rId18"/>
    <p:sldId id="541" r:id="rId19"/>
    <p:sldId id="544" r:id="rId20"/>
    <p:sldId id="490" r:id="rId21"/>
  </p:sldIdLst>
  <p:sldSz cx="10688638" cy="7562850"/>
  <p:notesSz cx="6797675" cy="9928225"/>
  <p:defaultTextStyle>
    <a:defPPr>
      <a:defRPr lang="en-US"/>
    </a:defPPr>
    <a:lvl1pPr algn="l" rtl="0" fontAlgn="base">
      <a:lnSpc>
        <a:spcPct val="90000"/>
      </a:lnSpc>
      <a:spcBef>
        <a:spcPts val="871"/>
      </a:spcBef>
      <a:spcAft>
        <a:spcPct val="0"/>
      </a:spcAft>
      <a:defRPr sz="1500" kern="1200">
        <a:solidFill>
          <a:srgbClr val="000000"/>
        </a:solidFill>
        <a:latin typeface="Arial" pitchFamily="-106" charset="0"/>
        <a:ea typeface="ヒラギノ角ゴ ProN W3" pitchFamily="-106" charset="-128"/>
        <a:cs typeface="ヒラギノ角ゴ ProN W3" pitchFamily="-106" charset="-128"/>
        <a:sym typeface="Arial" pitchFamily="-106" charset="0"/>
      </a:defRPr>
    </a:lvl1pPr>
    <a:lvl2pPr marL="497355" algn="l" rtl="0" fontAlgn="base">
      <a:lnSpc>
        <a:spcPct val="90000"/>
      </a:lnSpc>
      <a:spcBef>
        <a:spcPts val="871"/>
      </a:spcBef>
      <a:spcAft>
        <a:spcPct val="0"/>
      </a:spcAft>
      <a:defRPr sz="1500" kern="1200">
        <a:solidFill>
          <a:srgbClr val="000000"/>
        </a:solidFill>
        <a:latin typeface="Arial" pitchFamily="-106" charset="0"/>
        <a:ea typeface="ヒラギノ角ゴ ProN W3" pitchFamily="-106" charset="-128"/>
        <a:cs typeface="ヒラギノ角ゴ ProN W3" pitchFamily="-106" charset="-128"/>
        <a:sym typeface="Arial" pitchFamily="-106" charset="0"/>
      </a:defRPr>
    </a:lvl2pPr>
    <a:lvl3pPr marL="994713" algn="l" rtl="0" fontAlgn="base">
      <a:lnSpc>
        <a:spcPct val="90000"/>
      </a:lnSpc>
      <a:spcBef>
        <a:spcPts val="871"/>
      </a:spcBef>
      <a:spcAft>
        <a:spcPct val="0"/>
      </a:spcAft>
      <a:defRPr sz="1500" kern="1200">
        <a:solidFill>
          <a:srgbClr val="000000"/>
        </a:solidFill>
        <a:latin typeface="Arial" pitchFamily="-106" charset="0"/>
        <a:ea typeface="ヒラギノ角ゴ ProN W3" pitchFamily="-106" charset="-128"/>
        <a:cs typeface="ヒラギノ角ゴ ProN W3" pitchFamily="-106" charset="-128"/>
        <a:sym typeface="Arial" pitchFamily="-106" charset="0"/>
      </a:defRPr>
    </a:lvl3pPr>
    <a:lvl4pPr marL="1492066" algn="l" rtl="0" fontAlgn="base">
      <a:lnSpc>
        <a:spcPct val="90000"/>
      </a:lnSpc>
      <a:spcBef>
        <a:spcPts val="871"/>
      </a:spcBef>
      <a:spcAft>
        <a:spcPct val="0"/>
      </a:spcAft>
      <a:defRPr sz="1500" kern="1200">
        <a:solidFill>
          <a:srgbClr val="000000"/>
        </a:solidFill>
        <a:latin typeface="Arial" pitchFamily="-106" charset="0"/>
        <a:ea typeface="ヒラギノ角ゴ ProN W3" pitchFamily="-106" charset="-128"/>
        <a:cs typeface="ヒラギノ角ゴ ProN W3" pitchFamily="-106" charset="-128"/>
        <a:sym typeface="Arial" pitchFamily="-106" charset="0"/>
      </a:defRPr>
    </a:lvl4pPr>
    <a:lvl5pPr marL="1989422" algn="l" rtl="0" fontAlgn="base">
      <a:lnSpc>
        <a:spcPct val="90000"/>
      </a:lnSpc>
      <a:spcBef>
        <a:spcPts val="871"/>
      </a:spcBef>
      <a:spcAft>
        <a:spcPct val="0"/>
      </a:spcAft>
      <a:defRPr sz="1500" kern="1200">
        <a:solidFill>
          <a:srgbClr val="000000"/>
        </a:solidFill>
        <a:latin typeface="Arial" pitchFamily="-106" charset="0"/>
        <a:ea typeface="ヒラギノ角ゴ ProN W3" pitchFamily="-106" charset="-128"/>
        <a:cs typeface="ヒラギノ角ゴ ProN W3" pitchFamily="-106" charset="-128"/>
        <a:sym typeface="Arial" pitchFamily="-106" charset="0"/>
      </a:defRPr>
    </a:lvl5pPr>
    <a:lvl6pPr marL="2486777" algn="l" defTabSz="497355" rtl="0" eaLnBrk="1" latinLnBrk="0" hangingPunct="1">
      <a:defRPr sz="1500" kern="1200">
        <a:solidFill>
          <a:srgbClr val="000000"/>
        </a:solidFill>
        <a:latin typeface="Arial" pitchFamily="-106" charset="0"/>
        <a:ea typeface="ヒラギノ角ゴ ProN W3" pitchFamily="-106" charset="-128"/>
        <a:cs typeface="ヒラギノ角ゴ ProN W3" pitchFamily="-106" charset="-128"/>
        <a:sym typeface="Arial" pitchFamily="-106" charset="0"/>
      </a:defRPr>
    </a:lvl6pPr>
    <a:lvl7pPr marL="2984135" algn="l" defTabSz="497355" rtl="0" eaLnBrk="1" latinLnBrk="0" hangingPunct="1">
      <a:defRPr sz="1500" kern="1200">
        <a:solidFill>
          <a:srgbClr val="000000"/>
        </a:solidFill>
        <a:latin typeface="Arial" pitchFamily="-106" charset="0"/>
        <a:ea typeface="ヒラギノ角ゴ ProN W3" pitchFamily="-106" charset="-128"/>
        <a:cs typeface="ヒラギノ角ゴ ProN W3" pitchFamily="-106" charset="-128"/>
        <a:sym typeface="Arial" pitchFamily="-106" charset="0"/>
      </a:defRPr>
    </a:lvl7pPr>
    <a:lvl8pPr marL="3481488" algn="l" defTabSz="497355" rtl="0" eaLnBrk="1" latinLnBrk="0" hangingPunct="1">
      <a:defRPr sz="1500" kern="1200">
        <a:solidFill>
          <a:srgbClr val="000000"/>
        </a:solidFill>
        <a:latin typeface="Arial" pitchFamily="-106" charset="0"/>
        <a:ea typeface="ヒラギノ角ゴ ProN W3" pitchFamily="-106" charset="-128"/>
        <a:cs typeface="ヒラギノ角ゴ ProN W3" pitchFamily="-106" charset="-128"/>
        <a:sym typeface="Arial" pitchFamily="-106" charset="0"/>
      </a:defRPr>
    </a:lvl8pPr>
    <a:lvl9pPr marL="3978844" algn="l" defTabSz="497355" rtl="0" eaLnBrk="1" latinLnBrk="0" hangingPunct="1">
      <a:defRPr sz="1500" kern="1200">
        <a:solidFill>
          <a:srgbClr val="000000"/>
        </a:solidFill>
        <a:latin typeface="Arial" pitchFamily="-106" charset="0"/>
        <a:ea typeface="ヒラギノ角ゴ ProN W3" pitchFamily="-106" charset="-128"/>
        <a:cs typeface="ヒラギノ角ゴ ProN W3" pitchFamily="-106" charset="-128"/>
        <a:sym typeface="Arial" pitchFamily="-106" charset="0"/>
      </a:defRPr>
    </a:lvl9pPr>
  </p:defaultTextStyle>
  <p:extLst>
    <p:ext uri="{EFAFB233-063F-42B5-8137-9DF3F51BA10A}">
      <p15:sldGuideLst xmlns:p15="http://schemas.microsoft.com/office/powerpoint/2012/main">
        <p15:guide id="1" orient="horz" pos="2382">
          <p15:clr>
            <a:srgbClr val="A4A3A4"/>
          </p15:clr>
        </p15:guide>
        <p15:guide id="2" pos="336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622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28" autoAdjust="0"/>
    <p:restoredTop sz="97583" autoAdjust="0"/>
  </p:normalViewPr>
  <p:slideViewPr>
    <p:cSldViewPr snapToGrid="0">
      <p:cViewPr varScale="1">
        <p:scale>
          <a:sx n="83" d="100"/>
          <a:sy n="83" d="100"/>
        </p:scale>
        <p:origin x="216" y="624"/>
      </p:cViewPr>
      <p:guideLst>
        <p:guide orient="horz" pos="2382"/>
        <p:guide pos="3366"/>
      </p:guideLst>
    </p:cSldViewPr>
  </p:slideViewPr>
  <p:notesTextViewPr>
    <p:cViewPr>
      <p:scale>
        <a:sx n="1" d="1"/>
        <a:sy n="1" d="1"/>
      </p:scale>
      <p:origin x="0" y="0"/>
    </p:cViewPr>
  </p:notesTextViewPr>
  <p:sorterViewPr>
    <p:cViewPr varScale="1">
      <p:scale>
        <a:sx n="1" d="1"/>
        <a:sy n="1" d="1"/>
      </p:scale>
      <p:origin x="0" y="762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4" Type="http://schemas.openxmlformats.org/officeDocument/2006/relationships/package" Target="../embeddings/Microsoft_Excel_Worksheet1.xlsx"/><Relationship Id="rId5" Type="http://schemas.openxmlformats.org/officeDocument/2006/relationships/chartUserShapes" Target="../drawings/drawing1.xml"/><Relationship Id="rId1" Type="http://schemas.microsoft.com/office/2011/relationships/chartStyle" Target="style1.xml"/><Relationship Id="rId2" Type="http://schemas.microsoft.com/office/2011/relationships/chartColorStyle" Target="colors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5.xml"/><Relationship Id="rId4" Type="http://schemas.openxmlformats.org/officeDocument/2006/relationships/oleObject" Target="file:////C:\Users\Leo\AppData\Roaming\Microsoft\Excel\Brand%20vs%20direct%20response%20charts%20(version%202).xlsb" TargetMode="External"/><Relationship Id="rId5" Type="http://schemas.openxmlformats.org/officeDocument/2006/relationships/chartUserShapes" Target="../drawings/drawing8.xml"/><Relationship Id="rId1" Type="http://schemas.microsoft.com/office/2011/relationships/chartStyle" Target="style6.xml"/><Relationship Id="rId2" Type="http://schemas.microsoft.com/office/2011/relationships/chartColorStyle" Target="colors6.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6.xml"/><Relationship Id="rId4" Type="http://schemas.openxmlformats.org/officeDocument/2006/relationships/oleObject" Target="file:////C:\Users\Leo\AppData\Roaming\Microsoft\Excel\Brand%20vs%20direct%20response%20charts%20(version%202).xlsb" TargetMode="External"/><Relationship Id="rId5" Type="http://schemas.openxmlformats.org/officeDocument/2006/relationships/chartUserShapes" Target="../drawings/drawing9.xml"/><Relationship Id="rId1" Type="http://schemas.microsoft.com/office/2011/relationships/chartStyle" Target="style7.xml"/><Relationship Id="rId2" Type="http://schemas.microsoft.com/office/2011/relationships/chartColorStyle" Target="colors7.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4" Type="http://schemas.openxmlformats.org/officeDocument/2006/relationships/package" Target="../embeddings/Microsoft_Excel_Worksheet8.xlsx"/><Relationship Id="rId5" Type="http://schemas.openxmlformats.org/officeDocument/2006/relationships/chartUserShapes" Target="../drawings/drawing10.xml"/><Relationship Id="rId1" Type="http://schemas.microsoft.com/office/2011/relationships/chartStyle" Target="style8.xml"/><Relationship Id="rId2" Type="http://schemas.microsoft.com/office/2011/relationships/chartColorStyle" Target="colors8.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8.xml"/><Relationship Id="rId4" Type="http://schemas.openxmlformats.org/officeDocument/2006/relationships/package" Target="../embeddings/Microsoft_Excel_Worksheet9.xlsx"/><Relationship Id="rId5" Type="http://schemas.openxmlformats.org/officeDocument/2006/relationships/chartUserShapes" Target="../drawings/drawing11.xml"/><Relationship Id="rId1" Type="http://schemas.microsoft.com/office/2011/relationships/chartStyle" Target="style9.xml"/><Relationship Id="rId2" Type="http://schemas.microsoft.com/office/2011/relationships/chartColorStyle" Target="colors9.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9.xml"/><Relationship Id="rId4" Type="http://schemas.openxmlformats.org/officeDocument/2006/relationships/package" Target="../embeddings/Microsoft_Excel_Worksheet10.xlsx"/><Relationship Id="rId5" Type="http://schemas.openxmlformats.org/officeDocument/2006/relationships/chartUserShapes" Target="../drawings/drawing12.xml"/><Relationship Id="rId1" Type="http://schemas.microsoft.com/office/2011/relationships/chartStyle" Target="style10.xml"/><Relationship Id="rId2" Type="http://schemas.microsoft.com/office/2011/relationships/chartColorStyle" Target="colors10.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4" Type="http://schemas.openxmlformats.org/officeDocument/2006/relationships/package" Target="../embeddings/Microsoft_Excel_Worksheet2.xlsx"/><Relationship Id="rId5" Type="http://schemas.openxmlformats.org/officeDocument/2006/relationships/chartUserShapes" Target="../drawings/drawing2.xml"/><Relationship Id="rId1" Type="http://schemas.microsoft.com/office/2011/relationships/chartStyle" Target="style2.xml"/><Relationship Id="rId2"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4" Type="http://schemas.openxmlformats.org/officeDocument/2006/relationships/chartUserShapes" Target="../drawings/drawing3.xml"/><Relationship Id="rId1" Type="http://schemas.microsoft.com/office/2011/relationships/chartStyle" Target="style4.xml"/><Relationship Id="rId2" Type="http://schemas.microsoft.com/office/2011/relationships/chartColorStyle" Target="colors4.xml"/></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Worksheet6.xlsx"/><Relationship Id="rId3"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Worksheet7.xlsx"/><Relationship Id="rId3" Type="http://schemas.openxmlformats.org/officeDocument/2006/relationships/chartUserShapes" Target="../drawings/drawing5.xm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douglasmccabe:Dropbox%20(Enders%20Analysis):Live%20projects:2015%2002%20Newsworks%20advertising%20project:Report%20and%20presentation:Context%20is%20Queen%20workbook.xlsx" TargetMode="External"/><Relationship Id="rId2" Type="http://schemas.openxmlformats.org/officeDocument/2006/relationships/chartUserShapes" Target="../drawings/drawing6.xm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douglasmccabe:Dropbox%20(Enders%20Analysis):Live%20projects:2015%2002%20Newsworks%20advertising%20project:Report%20and%20presentation:Context%20is%20Queen%20workbook.xlsx" TargetMode="External"/><Relationship Id="rId2" Type="http://schemas.openxmlformats.org/officeDocument/2006/relationships/chartUserShapes" Target="../drawings/drawing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477094611220473"/>
          <c:y val="0.110270818420425"/>
          <c:w val="0.924245406824147"/>
          <c:h val="0.755050959539148"/>
        </c:manualLayout>
      </c:layout>
      <c:areaChart>
        <c:grouping val="stacked"/>
        <c:varyColors val="0"/>
        <c:ser>
          <c:idx val="0"/>
          <c:order val="0"/>
          <c:tx>
            <c:strRef>
              <c:f>Sheet1!$B$3</c:f>
              <c:strCache>
                <c:ptCount val="1"/>
                <c:pt idx="0">
                  <c:v>Online</c:v>
                </c:pt>
              </c:strCache>
            </c:strRef>
          </c:tx>
          <c:spPr>
            <a:solidFill>
              <a:schemeClr val="accent1"/>
            </a:solidFill>
            <a:ln>
              <a:noFill/>
            </a:ln>
            <a:effectLst/>
          </c:spPr>
          <c:cat>
            <c:strRef>
              <c:f>Sheet1!$C$2:$U$2</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2016e</c:v>
                </c:pt>
                <c:pt idx="17">
                  <c:v>2017f</c:v>
                </c:pt>
                <c:pt idx="18">
                  <c:v>2018f</c:v>
                </c:pt>
              </c:strCache>
            </c:strRef>
          </c:cat>
          <c:val>
            <c:numRef>
              <c:f>Sheet1!$C$3:$U$3</c:f>
              <c:numCache>
                <c:formatCode>0.0</c:formatCode>
                <c:ptCount val="19"/>
                <c:pt idx="0">
                  <c:v>0.223621239607957</c:v>
                </c:pt>
                <c:pt idx="1">
                  <c:v>0.244629667121304</c:v>
                </c:pt>
                <c:pt idx="2">
                  <c:v>0.285635394179953</c:v>
                </c:pt>
                <c:pt idx="3">
                  <c:v>0.590329372950699</c:v>
                </c:pt>
                <c:pt idx="4">
                  <c:v>0.982484413257532</c:v>
                </c:pt>
                <c:pt idx="5">
                  <c:v>1.558993054388567</c:v>
                </c:pt>
                <c:pt idx="6">
                  <c:v>2.245094312505163</c:v>
                </c:pt>
                <c:pt idx="7">
                  <c:v>3.092834169092243</c:v>
                </c:pt>
                <c:pt idx="8">
                  <c:v>3.658731295995421</c:v>
                </c:pt>
                <c:pt idx="9">
                  <c:v>3.710846305572771</c:v>
                </c:pt>
                <c:pt idx="10">
                  <c:v>4.220592960088005</c:v>
                </c:pt>
                <c:pt idx="11">
                  <c:v>5.043823840057612</c:v>
                </c:pt>
                <c:pt idx="12">
                  <c:v>5.66645486974669</c:v>
                </c:pt>
                <c:pt idx="13">
                  <c:v>6.400154814120515</c:v>
                </c:pt>
                <c:pt idx="14">
                  <c:v>7.445153077483697</c:v>
                </c:pt>
                <c:pt idx="15">
                  <c:v>8.659176049776394</c:v>
                </c:pt>
                <c:pt idx="16">
                  <c:v>9.562588180067521</c:v>
                </c:pt>
                <c:pt idx="17">
                  <c:v>10.61005519128481</c:v>
                </c:pt>
                <c:pt idx="18">
                  <c:v>11.83829246000424</c:v>
                </c:pt>
              </c:numCache>
            </c:numRef>
          </c:val>
          <c:extLst xmlns:c16r2="http://schemas.microsoft.com/office/drawing/2015/06/chart">
            <c:ext xmlns:c16="http://schemas.microsoft.com/office/drawing/2014/chart" uri="{C3380CC4-5D6E-409C-BE32-E72D297353CC}">
              <c16:uniqueId val="{00000000-6F03-4E06-B9C7-D76BD6EBD95C}"/>
            </c:ext>
          </c:extLst>
        </c:ser>
        <c:ser>
          <c:idx val="1"/>
          <c:order val="1"/>
          <c:tx>
            <c:strRef>
              <c:f>Sheet1!$B$4</c:f>
              <c:strCache>
                <c:ptCount val="1"/>
                <c:pt idx="0">
                  <c:v>Offline</c:v>
                </c:pt>
              </c:strCache>
            </c:strRef>
          </c:tx>
          <c:spPr>
            <a:solidFill>
              <a:schemeClr val="accent2"/>
            </a:solidFill>
            <a:ln>
              <a:noFill/>
            </a:ln>
            <a:effectLst/>
          </c:spPr>
          <c:cat>
            <c:strRef>
              <c:f>Sheet1!$C$2:$U$2</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2016e</c:v>
                </c:pt>
                <c:pt idx="17">
                  <c:v>2017f</c:v>
                </c:pt>
                <c:pt idx="18">
                  <c:v>2018f</c:v>
                </c:pt>
              </c:strCache>
            </c:strRef>
          </c:cat>
          <c:val>
            <c:numRef>
              <c:f>Sheet1!$C$4:$U$4</c:f>
              <c:numCache>
                <c:formatCode>0.0</c:formatCode>
                <c:ptCount val="19"/>
                <c:pt idx="0">
                  <c:v>15.3256</c:v>
                </c:pt>
                <c:pt idx="1">
                  <c:v>14.9956</c:v>
                </c:pt>
                <c:pt idx="2">
                  <c:v>15.1823</c:v>
                </c:pt>
                <c:pt idx="3">
                  <c:v>15.4795</c:v>
                </c:pt>
                <c:pt idx="4">
                  <c:v>16.1830905</c:v>
                </c:pt>
                <c:pt idx="5">
                  <c:v>16.08419</c:v>
                </c:pt>
                <c:pt idx="6">
                  <c:v>15.5885085347</c:v>
                </c:pt>
                <c:pt idx="7">
                  <c:v>15.5109336039869</c:v>
                </c:pt>
                <c:pt idx="8">
                  <c:v>14.3507</c:v>
                </c:pt>
                <c:pt idx="9">
                  <c:v>11.8974875</c:v>
                </c:pt>
                <c:pt idx="10">
                  <c:v>12.52301875</c:v>
                </c:pt>
                <c:pt idx="11">
                  <c:v>12.17592121212121</c:v>
                </c:pt>
                <c:pt idx="12">
                  <c:v>11.75350588235294</c:v>
                </c:pt>
                <c:pt idx="13">
                  <c:v>11.48115418275418</c:v>
                </c:pt>
                <c:pt idx="14">
                  <c:v>11.50258923706564</c:v>
                </c:pt>
                <c:pt idx="15">
                  <c:v>11.51090796139923</c:v>
                </c:pt>
                <c:pt idx="16">
                  <c:v>11.1430855449114</c:v>
                </c:pt>
                <c:pt idx="17">
                  <c:v>10.70211769211471</c:v>
                </c:pt>
                <c:pt idx="18">
                  <c:v>10.27403298443012</c:v>
                </c:pt>
              </c:numCache>
            </c:numRef>
          </c:val>
          <c:extLst xmlns:c16r2="http://schemas.microsoft.com/office/drawing/2015/06/chart">
            <c:ext xmlns:c16="http://schemas.microsoft.com/office/drawing/2014/chart" uri="{C3380CC4-5D6E-409C-BE32-E72D297353CC}">
              <c16:uniqueId val="{00000001-6F03-4E06-B9C7-D76BD6EBD95C}"/>
            </c:ext>
          </c:extLst>
        </c:ser>
        <c:dLbls>
          <c:showLegendKey val="0"/>
          <c:showVal val="0"/>
          <c:showCatName val="0"/>
          <c:showSerName val="0"/>
          <c:showPercent val="0"/>
          <c:showBubbleSize val="0"/>
        </c:dLbls>
        <c:axId val="944458704"/>
        <c:axId val="994732112"/>
      </c:areaChart>
      <c:catAx>
        <c:axId val="944458704"/>
        <c:scaling>
          <c:orientation val="minMax"/>
        </c:scaling>
        <c:delete val="0"/>
        <c:axPos val="b"/>
        <c:numFmt formatCode="General" sourceLinked="1"/>
        <c:majorTickMark val="out"/>
        <c:minorTickMark val="none"/>
        <c:tickLblPos val="nextTo"/>
        <c:spPr>
          <a:noFill/>
          <a:ln w="9525" cap="flat" cmpd="sng" algn="ctr">
            <a:solidFill>
              <a:schemeClr val="accent6">
                <a:lumMod val="90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en-US"/>
          </a:p>
        </c:txPr>
        <c:crossAx val="994732112"/>
        <c:crosses val="autoZero"/>
        <c:auto val="1"/>
        <c:lblAlgn val="ctr"/>
        <c:lblOffset val="100"/>
        <c:noMultiLvlLbl val="0"/>
      </c:catAx>
      <c:valAx>
        <c:axId val="994732112"/>
        <c:scaling>
          <c:orientation val="minMax"/>
        </c:scaling>
        <c:delete val="0"/>
        <c:axPos val="l"/>
        <c:numFmt formatCode="0" sourceLinked="0"/>
        <c:majorTickMark val="out"/>
        <c:minorTickMark val="none"/>
        <c:tickLblPos val="nextTo"/>
        <c:spPr>
          <a:noFill/>
          <a:ln>
            <a:solidFill>
              <a:schemeClr val="accent6">
                <a:lumMod val="90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en-US"/>
          </a:p>
        </c:txPr>
        <c:crossAx val="944458704"/>
        <c:crosses val="autoZero"/>
        <c:crossBetween val="midCat"/>
      </c:valAx>
      <c:spPr>
        <a:noFill/>
        <a:ln>
          <a:solidFill>
            <a:schemeClr val="bg1"/>
          </a:solidFill>
        </a:ln>
        <a:effectLst/>
      </c:spPr>
    </c:plotArea>
    <c:legend>
      <c:legendPos val="b"/>
      <c:layout>
        <c:manualLayout>
          <c:xMode val="edge"/>
          <c:yMode val="edge"/>
          <c:x val="0.2734375"/>
          <c:y val="0.152523264137437"/>
          <c:w val="0.483488398216788"/>
          <c:h val="0.053104441490268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Corbel" panose="020B0503020204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0">
          <a:solidFill>
            <a:schemeClr val="tx1"/>
          </a:solidFill>
          <a:latin typeface="Corbel" panose="020B0503020204020204" pitchFamily="34" charset="0"/>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586301326519509"/>
          <c:y val="0.134080391077646"/>
          <c:w val="0.914417343148656"/>
          <c:h val="0.658180507562854"/>
        </c:manualLayout>
      </c:layout>
      <c:doughnutChart>
        <c:varyColors val="1"/>
        <c:ser>
          <c:idx val="1"/>
          <c:order val="0"/>
          <c:tx>
            <c:strRef>
              <c:f>Sheet1!$H$27</c:f>
              <c:strCache>
                <c:ptCount val="1"/>
                <c:pt idx="0">
                  <c:v>2016e</c:v>
                </c:pt>
              </c:strCache>
            </c:strRef>
          </c:tx>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929E-4E4D-A3E9-559686A53384}"/>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929E-4E4D-A3E9-559686A53384}"/>
              </c:ext>
            </c:extLst>
          </c:dPt>
          <c:dPt>
            <c:idx val="2"/>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929E-4E4D-A3E9-559686A53384}"/>
              </c:ext>
            </c:extLst>
          </c:dPt>
          <c:dPt>
            <c:idx val="3"/>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929E-4E4D-A3E9-559686A53384}"/>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929E-4E4D-A3E9-559686A53384}"/>
              </c:ext>
            </c:extLst>
          </c:dPt>
          <c:dLbls>
            <c:dLbl>
              <c:idx val="1"/>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orbel" panose="020B0503020204020204" pitchFamily="34" charset="0"/>
                      <a:ea typeface="+mn-ea"/>
                      <a:cs typeface="+mn-cs"/>
                    </a:defRPr>
                  </a:pPr>
                  <a:endParaRPr lang="en-US"/>
                </a:p>
              </c:txPr>
              <c:showLegendKey val="0"/>
              <c:showVal val="1"/>
              <c:showCatName val="0"/>
              <c:showSerName val="0"/>
              <c:showPercent val="0"/>
              <c:showBubbleSize val="0"/>
            </c:dLbl>
            <c:dLbl>
              <c:idx val="2"/>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orbel" panose="020B0503020204020204" pitchFamily="34" charset="0"/>
                      <a:ea typeface="+mn-ea"/>
                      <a:cs typeface="+mn-cs"/>
                    </a:defRPr>
                  </a:pPr>
                  <a:endParaRPr lang="en-US"/>
                </a:p>
              </c:txPr>
              <c:showLegendKey val="0"/>
              <c:showVal val="1"/>
              <c:showCatName val="0"/>
              <c:showSerName val="0"/>
              <c:showPercent val="0"/>
              <c:showBubbleSize val="0"/>
            </c:dLbl>
            <c:dLbl>
              <c:idx val="3"/>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orbel" panose="020B0503020204020204" pitchFamily="34" charset="0"/>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Sheet1!$F$28:$F$32</c:f>
              <c:strCache>
                <c:ptCount val="5"/>
                <c:pt idx="0">
                  <c:v>Analogue brand display</c:v>
                </c:pt>
                <c:pt idx="1">
                  <c:v>Digital brand display</c:v>
                </c:pt>
                <c:pt idx="2">
                  <c:v>Digital DR display</c:v>
                </c:pt>
                <c:pt idx="3">
                  <c:v>Digital DR </c:v>
                </c:pt>
                <c:pt idx="4">
                  <c:v>Analogue DR</c:v>
                </c:pt>
              </c:strCache>
            </c:strRef>
          </c:cat>
          <c:val>
            <c:numRef>
              <c:f>Sheet1!$H$28:$H$32</c:f>
              <c:numCache>
                <c:formatCode>0%</c:formatCode>
                <c:ptCount val="5"/>
                <c:pt idx="0">
                  <c:v>0.427610199351604</c:v>
                </c:pt>
                <c:pt idx="1">
                  <c:v>0.0888019879381724</c:v>
                </c:pt>
                <c:pt idx="2">
                  <c:v>0.0888019879381724</c:v>
                </c:pt>
                <c:pt idx="3">
                  <c:v>0.279211044421164</c:v>
                </c:pt>
                <c:pt idx="4">
                  <c:v>0.115574780350887</c:v>
                </c:pt>
              </c:numCache>
            </c:numRef>
          </c:val>
          <c:extLst xmlns:c16r2="http://schemas.microsoft.com/office/drawing/2015/06/chart">
            <c:ext xmlns:c16="http://schemas.microsoft.com/office/drawing/2014/chart" uri="{C3380CC4-5D6E-409C-BE32-E72D297353CC}">
              <c16:uniqueId val="{0000000A-929E-4E4D-A3E9-559686A53384}"/>
            </c:ext>
          </c:extLst>
        </c:ser>
        <c:ser>
          <c:idx val="0"/>
          <c:order val="1"/>
          <c:tx>
            <c:strRef>
              <c:f>Sheet1!$G$27</c:f>
              <c:strCache>
                <c:ptCount val="1"/>
                <c:pt idx="0">
                  <c:v>2000</c:v>
                </c:pt>
              </c:strCache>
            </c:strRef>
          </c:tx>
          <c:spPr>
            <a:solidFill>
              <a:srgbClr val="5B9BD5">
                <a:alpha val="33000"/>
              </a:srgbClr>
            </a:solidFill>
            <a:ln>
              <a:solidFill>
                <a:sysClr val="window" lastClr="FFFFFF">
                  <a:alpha val="61000"/>
                </a:sysClr>
              </a:solidFill>
            </a:ln>
          </c:spPr>
          <c:dPt>
            <c:idx val="0"/>
            <c:bubble3D val="0"/>
            <c:spPr>
              <a:solidFill>
                <a:srgbClr val="81DDDB">
                  <a:alpha val="33000"/>
                </a:srgbClr>
              </a:solidFill>
              <a:ln>
                <a:solidFill>
                  <a:sysClr val="window" lastClr="FFFFFF">
                    <a:alpha val="61000"/>
                  </a:sysClr>
                </a:solidFill>
              </a:ln>
              <a:effectLst/>
            </c:spPr>
            <c:extLst xmlns:c16r2="http://schemas.microsoft.com/office/drawing/2015/06/chart">
              <c:ext xmlns:c16="http://schemas.microsoft.com/office/drawing/2014/chart" uri="{C3380CC4-5D6E-409C-BE32-E72D297353CC}">
                <c16:uniqueId val="{0000000C-929E-4E4D-A3E9-559686A53384}"/>
              </c:ext>
            </c:extLst>
          </c:dPt>
          <c:dPt>
            <c:idx val="1"/>
            <c:bubble3D val="0"/>
            <c:spPr>
              <a:solidFill>
                <a:srgbClr val="002060">
                  <a:alpha val="31000"/>
                </a:srgbClr>
              </a:solidFill>
              <a:ln>
                <a:solidFill>
                  <a:sysClr val="window" lastClr="FFFFFF">
                    <a:alpha val="61000"/>
                  </a:sysClr>
                </a:solidFill>
              </a:ln>
              <a:effectLst/>
            </c:spPr>
            <c:extLst xmlns:c16r2="http://schemas.microsoft.com/office/drawing/2015/06/chart">
              <c:ext xmlns:c16="http://schemas.microsoft.com/office/drawing/2014/chart" uri="{C3380CC4-5D6E-409C-BE32-E72D297353CC}">
                <c16:uniqueId val="{0000000E-929E-4E4D-A3E9-559686A53384}"/>
              </c:ext>
            </c:extLst>
          </c:dPt>
          <c:dLbls>
            <c:dLbl>
              <c:idx val="0"/>
              <c:delete val="1"/>
              <c:extLst xmlns:c16r2="http://schemas.microsoft.com/office/drawing/2015/06/chart">
                <c:ext xmlns:c16="http://schemas.microsoft.com/office/drawing/2014/chart" uri="{C3380CC4-5D6E-409C-BE32-E72D297353CC}">
                  <c16:uniqueId val="{0000000C-929E-4E4D-A3E9-559686A53384}"/>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E-929E-4E4D-A3E9-559686A53384}"/>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Sheet1!$F$28:$F$32</c:f>
              <c:strCache>
                <c:ptCount val="5"/>
                <c:pt idx="0">
                  <c:v>Analogue brand display</c:v>
                </c:pt>
                <c:pt idx="1">
                  <c:v>Digital brand display</c:v>
                </c:pt>
                <c:pt idx="2">
                  <c:v>Digital DR display</c:v>
                </c:pt>
                <c:pt idx="3">
                  <c:v>Digital DR </c:v>
                </c:pt>
                <c:pt idx="4">
                  <c:v>Analogue DR</c:v>
                </c:pt>
              </c:strCache>
            </c:strRef>
          </c:cat>
          <c:val>
            <c:numRef>
              <c:f>Sheet1!$L$28:$L$29</c:f>
              <c:numCache>
                <c:formatCode>0%</c:formatCode>
                <c:ptCount val="2"/>
                <c:pt idx="0">
                  <c:v>0.516412187289777</c:v>
                </c:pt>
                <c:pt idx="1">
                  <c:v>0.483587812710223</c:v>
                </c:pt>
              </c:numCache>
            </c:numRef>
          </c:val>
          <c:extLst xmlns:c16r2="http://schemas.microsoft.com/office/drawing/2015/06/chart">
            <c:ext xmlns:c16="http://schemas.microsoft.com/office/drawing/2014/chart" uri="{C3380CC4-5D6E-409C-BE32-E72D297353CC}">
              <c16:uniqueId val="{0000000F-929E-4E4D-A3E9-559686A53384}"/>
            </c:ext>
          </c:extLst>
        </c:ser>
        <c:dLbls>
          <c:showLegendKey val="0"/>
          <c:showVal val="0"/>
          <c:showCatName val="0"/>
          <c:showSerName val="0"/>
          <c:showPercent val="0"/>
          <c:showBubbleSize val="0"/>
          <c:showLeaderLines val="1"/>
        </c:dLbls>
        <c:firstSliceAng val="0"/>
        <c:holeSize val="50"/>
      </c:doughnutChart>
      <c:spPr>
        <a:noFill/>
        <a:ln>
          <a:solidFill>
            <a:schemeClr val="bg1"/>
          </a:solidFill>
        </a:ln>
        <a:effectLst/>
      </c:spPr>
    </c:plotArea>
    <c:legend>
      <c:legendPos val="b"/>
      <c:layout>
        <c:manualLayout>
          <c:xMode val="edge"/>
          <c:yMode val="edge"/>
          <c:x val="0.00920166229221347"/>
          <c:y val="0.81024569845436"/>
          <c:w val="0.809141076115486"/>
          <c:h val="0.14930664916885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0">
          <a:latin typeface="Corbel" panose="020B0503020204020204" pitchFamily="34" charset="0"/>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586301326519509"/>
          <c:y val="0.134080391077646"/>
          <c:w val="0.914417343148656"/>
          <c:h val="0.658180507562854"/>
        </c:manualLayout>
      </c:layout>
      <c:doughnutChart>
        <c:varyColors val="1"/>
        <c:ser>
          <c:idx val="1"/>
          <c:order val="0"/>
          <c:tx>
            <c:strRef>
              <c:f>Sheet1!$H$27</c:f>
              <c:strCache>
                <c:ptCount val="1"/>
                <c:pt idx="0">
                  <c:v>2016e</c:v>
                </c:pt>
              </c:strCache>
            </c:strRef>
          </c:tx>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618E-4E29-A367-A7281EEC22E3}"/>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618E-4E29-A367-A7281EEC22E3}"/>
              </c:ext>
            </c:extLst>
          </c:dPt>
          <c:dPt>
            <c:idx val="2"/>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618E-4E29-A367-A7281EEC22E3}"/>
              </c:ext>
            </c:extLst>
          </c:dPt>
          <c:dPt>
            <c:idx val="3"/>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618E-4E29-A367-A7281EEC22E3}"/>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618E-4E29-A367-A7281EEC22E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Sheet1!$F$28:$F$32</c:f>
              <c:strCache>
                <c:ptCount val="5"/>
                <c:pt idx="0">
                  <c:v>Analogue brand display</c:v>
                </c:pt>
                <c:pt idx="1">
                  <c:v>Digital brand display</c:v>
                </c:pt>
                <c:pt idx="2">
                  <c:v>Digital DR display</c:v>
                </c:pt>
                <c:pt idx="3">
                  <c:v>Digital DR </c:v>
                </c:pt>
                <c:pt idx="4">
                  <c:v>Analogue DR</c:v>
                </c:pt>
              </c:strCache>
            </c:strRef>
          </c:cat>
          <c:val>
            <c:numRef>
              <c:f>Sheet1!$G$28:$G$32</c:f>
              <c:numCache>
                <c:formatCode>0%</c:formatCode>
                <c:ptCount val="5"/>
                <c:pt idx="0">
                  <c:v>0.604477890111106</c:v>
                </c:pt>
                <c:pt idx="1">
                  <c:v>0.00572379613153264</c:v>
                </c:pt>
                <c:pt idx="2">
                  <c:v>0.0</c:v>
                </c:pt>
                <c:pt idx="3">
                  <c:v>0.00865137248176406</c:v>
                </c:pt>
                <c:pt idx="4">
                  <c:v>0.381146941275598</c:v>
                </c:pt>
              </c:numCache>
            </c:numRef>
          </c:val>
          <c:extLst xmlns:c16r2="http://schemas.microsoft.com/office/drawing/2015/06/chart">
            <c:ext xmlns:c16="http://schemas.microsoft.com/office/drawing/2014/chart" uri="{C3380CC4-5D6E-409C-BE32-E72D297353CC}">
              <c16:uniqueId val="{0000000A-618E-4E29-A367-A7281EEC22E3}"/>
            </c:ext>
          </c:extLst>
        </c:ser>
        <c:ser>
          <c:idx val="0"/>
          <c:order val="1"/>
          <c:tx>
            <c:strRef>
              <c:f>Sheet1!$G$27</c:f>
              <c:strCache>
                <c:ptCount val="1"/>
                <c:pt idx="0">
                  <c:v>2000</c:v>
                </c:pt>
              </c:strCache>
            </c:strRef>
          </c:tx>
          <c:spPr>
            <a:solidFill>
              <a:srgbClr val="5B9BD5">
                <a:alpha val="33000"/>
              </a:srgbClr>
            </a:solidFill>
            <a:ln>
              <a:solidFill>
                <a:sysClr val="window" lastClr="FFFFFF">
                  <a:alpha val="61000"/>
                </a:sysClr>
              </a:solidFill>
            </a:ln>
          </c:spPr>
          <c:dPt>
            <c:idx val="0"/>
            <c:bubble3D val="0"/>
            <c:spPr>
              <a:solidFill>
                <a:srgbClr val="81DDDB">
                  <a:alpha val="33000"/>
                </a:srgbClr>
              </a:solidFill>
              <a:ln>
                <a:solidFill>
                  <a:sysClr val="window" lastClr="FFFFFF">
                    <a:alpha val="61000"/>
                  </a:sysClr>
                </a:solidFill>
              </a:ln>
              <a:effectLst/>
            </c:spPr>
            <c:extLst xmlns:c16r2="http://schemas.microsoft.com/office/drawing/2015/06/chart">
              <c:ext xmlns:c16="http://schemas.microsoft.com/office/drawing/2014/chart" uri="{C3380CC4-5D6E-409C-BE32-E72D297353CC}">
                <c16:uniqueId val="{0000000C-618E-4E29-A367-A7281EEC22E3}"/>
              </c:ext>
            </c:extLst>
          </c:dPt>
          <c:dPt>
            <c:idx val="1"/>
            <c:bubble3D val="0"/>
            <c:spPr>
              <a:solidFill>
                <a:srgbClr val="002060">
                  <a:alpha val="31000"/>
                </a:srgbClr>
              </a:solidFill>
              <a:ln>
                <a:solidFill>
                  <a:sysClr val="window" lastClr="FFFFFF">
                    <a:alpha val="61000"/>
                  </a:sysClr>
                </a:solidFill>
              </a:ln>
              <a:effectLst/>
            </c:spPr>
            <c:extLst xmlns:c16r2="http://schemas.microsoft.com/office/drawing/2015/06/chart">
              <c:ext xmlns:c16="http://schemas.microsoft.com/office/drawing/2014/chart" uri="{C3380CC4-5D6E-409C-BE32-E72D297353CC}">
                <c16:uniqueId val="{0000000E-618E-4E29-A367-A7281EEC22E3}"/>
              </c:ext>
            </c:extLst>
          </c:dPt>
          <c:dLbls>
            <c:dLbl>
              <c:idx val="0"/>
              <c:delete val="1"/>
              <c:extLst xmlns:c16r2="http://schemas.microsoft.com/office/drawing/2015/06/chart">
                <c:ext xmlns:c16="http://schemas.microsoft.com/office/drawing/2014/chart" uri="{C3380CC4-5D6E-409C-BE32-E72D297353CC}">
                  <c16:uniqueId val="{0000000C-618E-4E29-A367-A7281EEC22E3}"/>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E-618E-4E29-A367-A7281EEC22E3}"/>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Sheet1!$F$28:$F$32</c:f>
              <c:strCache>
                <c:ptCount val="5"/>
                <c:pt idx="0">
                  <c:v>Analogue brand display</c:v>
                </c:pt>
                <c:pt idx="1">
                  <c:v>Digital brand display</c:v>
                </c:pt>
                <c:pt idx="2">
                  <c:v>Digital DR display</c:v>
                </c:pt>
                <c:pt idx="3">
                  <c:v>Digital DR </c:v>
                </c:pt>
                <c:pt idx="4">
                  <c:v>Analogue DR</c:v>
                </c:pt>
              </c:strCache>
            </c:strRef>
          </c:cat>
          <c:val>
            <c:numRef>
              <c:f>Sheet1!$K$28:$K$29</c:f>
              <c:numCache>
                <c:formatCode>0%</c:formatCode>
                <c:ptCount val="2"/>
                <c:pt idx="0">
                  <c:v>0.610201686242639</c:v>
                </c:pt>
                <c:pt idx="1">
                  <c:v>0.389798313757362</c:v>
                </c:pt>
              </c:numCache>
            </c:numRef>
          </c:val>
          <c:extLst xmlns:c16r2="http://schemas.microsoft.com/office/drawing/2015/06/chart">
            <c:ext xmlns:c16="http://schemas.microsoft.com/office/drawing/2014/chart" uri="{C3380CC4-5D6E-409C-BE32-E72D297353CC}">
              <c16:uniqueId val="{0000000F-618E-4E29-A367-A7281EEC22E3}"/>
            </c:ext>
          </c:extLst>
        </c:ser>
        <c:dLbls>
          <c:showLegendKey val="0"/>
          <c:showVal val="0"/>
          <c:showCatName val="0"/>
          <c:showSerName val="0"/>
          <c:showPercent val="0"/>
          <c:showBubbleSize val="0"/>
          <c:showLeaderLines val="1"/>
        </c:dLbls>
        <c:firstSliceAng val="0"/>
        <c:holeSize val="50"/>
      </c:doughnutChart>
      <c:spPr>
        <a:noFill/>
        <a:ln>
          <a:solidFill>
            <a:schemeClr val="bg1"/>
          </a:solidFill>
        </a:ln>
        <a:effectLst/>
      </c:spPr>
    </c:plotArea>
    <c:legend>
      <c:legendPos val="b"/>
      <c:layout>
        <c:manualLayout>
          <c:xMode val="edge"/>
          <c:yMode val="edge"/>
          <c:x val="0.00920166229221347"/>
          <c:y val="0.81024569845436"/>
          <c:w val="0.809141076115486"/>
          <c:h val="0.14930664916885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0">
          <a:latin typeface="Corbel" panose="020B0503020204020204" pitchFamily="34" charset="0"/>
        </a:defRPr>
      </a:pPr>
      <a:endParaRPr lang="en-US"/>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586301326519509"/>
          <c:y val="0.134080391077646"/>
          <c:w val="0.914417343148656"/>
          <c:h val="0.649519040676386"/>
        </c:manualLayout>
      </c:layout>
      <c:barChart>
        <c:barDir val="col"/>
        <c:grouping val="stacked"/>
        <c:varyColors val="0"/>
        <c:ser>
          <c:idx val="0"/>
          <c:order val="0"/>
          <c:tx>
            <c:strRef>
              <c:f>Sheet1!$A$2</c:f>
              <c:strCache>
                <c:ptCount val="1"/>
                <c:pt idx="0">
                  <c:v>Google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Display</c:v>
                </c:pt>
                <c:pt idx="1">
                  <c:v>Mobile</c:v>
                </c:pt>
                <c:pt idx="2">
                  <c:v>Total</c:v>
                </c:pt>
              </c:strCache>
            </c:strRef>
          </c:cat>
          <c:val>
            <c:numRef>
              <c:f>Sheet1!$B$2:$D$2</c:f>
              <c:numCache>
                <c:formatCode>0.0</c:formatCode>
                <c:ptCount val="3"/>
                <c:pt idx="0">
                  <c:v>0.9764556</c:v>
                </c:pt>
                <c:pt idx="1">
                  <c:v>2.035355999999997</c:v>
                </c:pt>
                <c:pt idx="2">
                  <c:v>5.152799999999996</c:v>
                </c:pt>
              </c:numCache>
            </c:numRef>
          </c:val>
          <c:extLst xmlns:c16r2="http://schemas.microsoft.com/office/drawing/2015/06/chart">
            <c:ext xmlns:c16="http://schemas.microsoft.com/office/drawing/2014/chart" uri="{C3380CC4-5D6E-409C-BE32-E72D297353CC}">
              <c16:uniqueId val="{00000004-5BB3-45C5-A955-47113810EB79}"/>
            </c:ext>
          </c:extLst>
        </c:ser>
        <c:ser>
          <c:idx val="1"/>
          <c:order val="1"/>
          <c:tx>
            <c:strRef>
              <c:f>Sheet1!$A$3</c:f>
              <c:strCache>
                <c:ptCount val="1"/>
                <c:pt idx="0">
                  <c:v>Facebook </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Display</c:v>
                </c:pt>
                <c:pt idx="1">
                  <c:v>Mobile</c:v>
                </c:pt>
                <c:pt idx="2">
                  <c:v>Total</c:v>
                </c:pt>
              </c:strCache>
            </c:strRef>
          </c:cat>
          <c:val>
            <c:numRef>
              <c:f>Sheet1!$B$3:$D$3</c:f>
              <c:numCache>
                <c:formatCode>0.0</c:formatCode>
                <c:ptCount val="3"/>
                <c:pt idx="0">
                  <c:v>1.1</c:v>
                </c:pt>
                <c:pt idx="1">
                  <c:v>0.9625</c:v>
                </c:pt>
                <c:pt idx="2" formatCode="General">
                  <c:v>1.1</c:v>
                </c:pt>
              </c:numCache>
            </c:numRef>
          </c:val>
          <c:extLst xmlns:c16r2="http://schemas.microsoft.com/office/drawing/2015/06/chart">
            <c:ext xmlns:c16="http://schemas.microsoft.com/office/drawing/2014/chart" uri="{C3380CC4-5D6E-409C-BE32-E72D297353CC}">
              <c16:uniqueId val="{00000006-5BB3-45C5-A955-47113810EB79}"/>
            </c:ext>
          </c:extLst>
        </c:ser>
        <c:ser>
          <c:idx val="2"/>
          <c:order val="2"/>
          <c:tx>
            <c:strRef>
              <c:f>Sheet1!$A$4</c:f>
              <c:strCache>
                <c:ptCount val="1"/>
                <c:pt idx="0">
                  <c:v>Others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Display</c:v>
                </c:pt>
                <c:pt idx="1">
                  <c:v>Mobile</c:v>
                </c:pt>
                <c:pt idx="2">
                  <c:v>Total</c:v>
                </c:pt>
              </c:strCache>
            </c:strRef>
          </c:cat>
          <c:val>
            <c:numRef>
              <c:f>Sheet1!$B$4:$D$4</c:f>
              <c:numCache>
                <c:formatCode>0.0</c:formatCode>
                <c:ptCount val="3"/>
                <c:pt idx="0">
                  <c:v>1.64135928126649</c:v>
                </c:pt>
                <c:pt idx="1">
                  <c:v>1.208144000000001</c:v>
                </c:pt>
                <c:pt idx="2">
                  <c:v>3.633600000000001</c:v>
                </c:pt>
              </c:numCache>
            </c:numRef>
          </c:val>
          <c:extLst xmlns:c16r2="http://schemas.microsoft.com/office/drawing/2015/06/chart">
            <c:ext xmlns:c16="http://schemas.microsoft.com/office/drawing/2014/chart" uri="{C3380CC4-5D6E-409C-BE32-E72D297353CC}">
              <c16:uniqueId val="{00000008-5BB3-45C5-A955-47113810EB79}"/>
            </c:ext>
          </c:extLst>
        </c:ser>
        <c:ser>
          <c:idx val="3"/>
          <c:order val="3"/>
          <c:tx>
            <c:strRef>
              <c:f>Sheet1!$A$5</c:f>
              <c:strCache>
                <c:ptCount val="1"/>
                <c:pt idx="0">
                  <c:v>Total</c:v>
                </c:pt>
              </c:strCache>
            </c:strRef>
          </c:tx>
          <c:spPr>
            <a:no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orbel" panose="020B0503020204020204" pitchFamily="34" charset="0"/>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Display</c:v>
                </c:pt>
                <c:pt idx="1">
                  <c:v>Mobile</c:v>
                </c:pt>
                <c:pt idx="2">
                  <c:v>Total</c:v>
                </c:pt>
              </c:strCache>
            </c:strRef>
          </c:cat>
          <c:val>
            <c:numRef>
              <c:f>Sheet1!$B$5:$D$5</c:f>
              <c:numCache>
                <c:formatCode>General</c:formatCode>
                <c:ptCount val="3"/>
                <c:pt idx="0">
                  <c:v>3.71781488126649</c:v>
                </c:pt>
                <c:pt idx="1">
                  <c:v>4.206</c:v>
                </c:pt>
                <c:pt idx="2">
                  <c:v>9.8864</c:v>
                </c:pt>
              </c:numCache>
            </c:numRef>
          </c:val>
          <c:extLst xmlns:c16r2="http://schemas.microsoft.com/office/drawing/2015/06/chart">
            <c:ext xmlns:c16="http://schemas.microsoft.com/office/drawing/2014/chart" uri="{C3380CC4-5D6E-409C-BE32-E72D297353CC}">
              <c16:uniqueId val="{0000000C-5BB3-45C5-A955-47113810EB79}"/>
            </c:ext>
          </c:extLst>
        </c:ser>
        <c:dLbls>
          <c:showLegendKey val="0"/>
          <c:showVal val="1"/>
          <c:showCatName val="0"/>
          <c:showSerName val="0"/>
          <c:showPercent val="0"/>
          <c:showBubbleSize val="0"/>
        </c:dLbls>
        <c:gapWidth val="102"/>
        <c:overlap val="100"/>
        <c:axId val="994847488"/>
        <c:axId val="1033779392"/>
      </c:barChart>
      <c:catAx>
        <c:axId val="994847488"/>
        <c:scaling>
          <c:orientation val="minMax"/>
        </c:scaling>
        <c:delete val="0"/>
        <c:axPos val="b"/>
        <c:numFmt formatCode="General" sourceLinked="1"/>
        <c:majorTickMark val="out"/>
        <c:minorTickMark val="none"/>
        <c:tickLblPos val="nextTo"/>
        <c:spPr>
          <a:noFill/>
          <a:ln w="9525" cap="flat" cmpd="sng" algn="ctr">
            <a:solidFill>
              <a:srgbClr val="D7D7D7">
                <a:lumMod val="90000"/>
              </a:srgb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crossAx val="1033779392"/>
        <c:crosses val="autoZero"/>
        <c:auto val="1"/>
        <c:lblAlgn val="ctr"/>
        <c:lblOffset val="100"/>
        <c:noMultiLvlLbl val="0"/>
      </c:catAx>
      <c:valAx>
        <c:axId val="1033779392"/>
        <c:scaling>
          <c:orientation val="minMax"/>
          <c:max val="10.0"/>
        </c:scaling>
        <c:delete val="0"/>
        <c:axPos val="l"/>
        <c:numFmt formatCode="0" sourceLinked="0"/>
        <c:majorTickMark val="out"/>
        <c:minorTickMark val="none"/>
        <c:tickLblPos val="nextTo"/>
        <c:spPr>
          <a:noFill/>
          <a:ln>
            <a:solidFill>
              <a:srgbClr val="D7D7D7">
                <a:lumMod val="90000"/>
              </a:srgb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crossAx val="994847488"/>
        <c:crosses val="autoZero"/>
        <c:crossBetween val="between"/>
        <c:majorUnit val="2.0"/>
      </c:valAx>
      <c:spPr>
        <a:noFill/>
        <a:ln>
          <a:solidFill>
            <a:schemeClr val="bg1"/>
          </a:solidFill>
        </a:ln>
        <a:effectLst/>
      </c:spPr>
    </c:plotArea>
    <c:legend>
      <c:legendPos val="b"/>
      <c:legendEntry>
        <c:idx val="3"/>
        <c:delete val="1"/>
      </c:legendEntry>
      <c:layout>
        <c:manualLayout>
          <c:xMode val="edge"/>
          <c:yMode val="edge"/>
          <c:x val="0.00110841378619661"/>
          <c:y val="0.862202003768425"/>
          <c:w val="0.995012856245443"/>
          <c:h val="0.070671505746870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legend>
    <c:plotVisOnly val="1"/>
    <c:dispBlanksAs val="gap"/>
    <c:showDLblsOverMax val="0"/>
  </c:chart>
  <c:spPr>
    <a:solidFill>
      <a:schemeClr val="bg1"/>
    </a:solidFill>
    <a:ln>
      <a:noFill/>
    </a:ln>
    <a:effectLst/>
  </c:spPr>
  <c:txPr>
    <a:bodyPr/>
    <a:lstStyle/>
    <a:p>
      <a:pPr>
        <a:defRPr sz="1400" b="0">
          <a:latin typeface="Corbel" panose="020B0503020204020204" pitchFamily="34" charset="0"/>
        </a:defRPr>
      </a:pPr>
      <a:endParaRPr lang="en-US"/>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586301326519509"/>
          <c:y val="0.134080391077646"/>
          <c:w val="0.914417343148656"/>
          <c:h val="0.658180507562854"/>
        </c:manualLayout>
      </c:layout>
      <c:barChart>
        <c:barDir val="col"/>
        <c:grouping val="stacked"/>
        <c:varyColors val="0"/>
        <c:ser>
          <c:idx val="0"/>
          <c:order val="0"/>
          <c:tx>
            <c:strRef>
              <c:f>Sheet1!$A$2</c:f>
              <c:strCache>
                <c:ptCount val="1"/>
                <c:pt idx="0">
                  <c:v>Google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Display</c:v>
                </c:pt>
                <c:pt idx="1">
                  <c:v>Mobile</c:v>
                </c:pt>
                <c:pt idx="2">
                  <c:v>Total</c:v>
                </c:pt>
              </c:strCache>
            </c:strRef>
          </c:cat>
          <c:val>
            <c:numRef>
              <c:f>Sheet1!$B$2:$D$2</c:f>
              <c:numCache>
                <c:formatCode>0%</c:formatCode>
                <c:ptCount val="3"/>
                <c:pt idx="0">
                  <c:v>0.197</c:v>
                </c:pt>
                <c:pt idx="1">
                  <c:v>0.54</c:v>
                </c:pt>
                <c:pt idx="2">
                  <c:v>0.531</c:v>
                </c:pt>
              </c:numCache>
            </c:numRef>
          </c:val>
          <c:extLst xmlns:c16r2="http://schemas.microsoft.com/office/drawing/2015/06/chart">
            <c:ext xmlns:c16="http://schemas.microsoft.com/office/drawing/2014/chart" uri="{C3380CC4-5D6E-409C-BE32-E72D297353CC}">
              <c16:uniqueId val="{00000000-267A-42C1-B9D8-8D62D804B341}"/>
            </c:ext>
          </c:extLst>
        </c:ser>
        <c:ser>
          <c:idx val="1"/>
          <c:order val="1"/>
          <c:tx>
            <c:strRef>
              <c:f>Sheet1!$A$3</c:f>
              <c:strCache>
                <c:ptCount val="1"/>
                <c:pt idx="0">
                  <c:v>Facebook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Display</c:v>
                </c:pt>
                <c:pt idx="1">
                  <c:v>Mobile</c:v>
                </c:pt>
                <c:pt idx="2">
                  <c:v>Total</c:v>
                </c:pt>
              </c:strCache>
            </c:strRef>
          </c:cat>
          <c:val>
            <c:numRef>
              <c:f>Sheet1!$B$3:$D$3</c:f>
              <c:numCache>
                <c:formatCode>0%</c:formatCode>
                <c:ptCount val="3"/>
                <c:pt idx="0">
                  <c:v>0.537</c:v>
                </c:pt>
                <c:pt idx="1">
                  <c:v>0.377</c:v>
                </c:pt>
                <c:pt idx="2">
                  <c:v>0.358</c:v>
                </c:pt>
              </c:numCache>
            </c:numRef>
          </c:val>
          <c:extLst xmlns:c16r2="http://schemas.microsoft.com/office/drawing/2015/06/chart">
            <c:ext xmlns:c16="http://schemas.microsoft.com/office/drawing/2014/chart" uri="{C3380CC4-5D6E-409C-BE32-E72D297353CC}">
              <c16:uniqueId val="{00000001-267A-42C1-B9D8-8D62D804B341}"/>
            </c:ext>
          </c:extLst>
        </c:ser>
        <c:ser>
          <c:idx val="2"/>
          <c:order val="2"/>
          <c:tx>
            <c:strRef>
              <c:f>Sheet1!$A$4</c:f>
              <c:strCache>
                <c:ptCount val="1"/>
                <c:pt idx="0">
                  <c:v>Others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Display</c:v>
                </c:pt>
                <c:pt idx="1">
                  <c:v>Mobile</c:v>
                </c:pt>
                <c:pt idx="2">
                  <c:v>Total</c:v>
                </c:pt>
              </c:strCache>
            </c:strRef>
          </c:cat>
          <c:val>
            <c:numRef>
              <c:f>Sheet1!$B$4:$D$4</c:f>
              <c:numCache>
                <c:formatCode>0%</c:formatCode>
                <c:ptCount val="3"/>
                <c:pt idx="0">
                  <c:v>0.266</c:v>
                </c:pt>
                <c:pt idx="1">
                  <c:v>0.083</c:v>
                </c:pt>
                <c:pt idx="2">
                  <c:v>0.111</c:v>
                </c:pt>
              </c:numCache>
            </c:numRef>
          </c:val>
          <c:extLst xmlns:c16r2="http://schemas.microsoft.com/office/drawing/2015/06/chart">
            <c:ext xmlns:c16="http://schemas.microsoft.com/office/drawing/2014/chart" uri="{C3380CC4-5D6E-409C-BE32-E72D297353CC}">
              <c16:uniqueId val="{00000002-267A-42C1-B9D8-8D62D804B341}"/>
            </c:ext>
          </c:extLst>
        </c:ser>
        <c:dLbls>
          <c:showLegendKey val="0"/>
          <c:showVal val="1"/>
          <c:showCatName val="0"/>
          <c:showSerName val="0"/>
          <c:showPercent val="0"/>
          <c:showBubbleSize val="0"/>
        </c:dLbls>
        <c:gapWidth val="102"/>
        <c:overlap val="100"/>
        <c:axId val="1033629920"/>
        <c:axId val="1033538000"/>
      </c:barChart>
      <c:catAx>
        <c:axId val="1033629920"/>
        <c:scaling>
          <c:orientation val="minMax"/>
        </c:scaling>
        <c:delete val="0"/>
        <c:axPos val="b"/>
        <c:numFmt formatCode="General" sourceLinked="1"/>
        <c:majorTickMark val="out"/>
        <c:minorTickMark val="none"/>
        <c:tickLblPos val="nextTo"/>
        <c:spPr>
          <a:noFill/>
          <a:ln w="9525" cap="flat" cmpd="sng" algn="ctr">
            <a:solidFill>
              <a:srgbClr val="D7D7D7">
                <a:lumMod val="90000"/>
              </a:srgb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crossAx val="1033538000"/>
        <c:crosses val="autoZero"/>
        <c:auto val="1"/>
        <c:lblAlgn val="ctr"/>
        <c:lblOffset val="100"/>
        <c:noMultiLvlLbl val="0"/>
      </c:catAx>
      <c:valAx>
        <c:axId val="1033538000"/>
        <c:scaling>
          <c:orientation val="minMax"/>
          <c:max val="1.0"/>
        </c:scaling>
        <c:delete val="0"/>
        <c:axPos val="l"/>
        <c:numFmt formatCode="0%" sourceLinked="0"/>
        <c:majorTickMark val="out"/>
        <c:minorTickMark val="none"/>
        <c:tickLblPos val="nextTo"/>
        <c:spPr>
          <a:noFill/>
          <a:ln>
            <a:solidFill>
              <a:srgbClr val="D7D7D7">
                <a:lumMod val="90000"/>
              </a:srgb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crossAx val="1033629920"/>
        <c:crosses val="autoZero"/>
        <c:crossBetween val="between"/>
        <c:majorUnit val="0.2"/>
      </c:valAx>
      <c:spPr>
        <a:noFill/>
        <a:ln>
          <a:solidFill>
            <a:schemeClr val="bg1"/>
          </a:solidFill>
        </a:ln>
        <a:effectLst/>
      </c:spPr>
    </c:plotArea>
    <c:legend>
      <c:legendPos val="b"/>
      <c:layout>
        <c:manualLayout>
          <c:xMode val="edge"/>
          <c:yMode val="edge"/>
          <c:x val="0.149669928288645"/>
          <c:y val="0.861364544626712"/>
          <c:w val="0.775478176602885"/>
          <c:h val="0.070671505746870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legend>
    <c:plotVisOnly val="1"/>
    <c:dispBlanksAs val="gap"/>
    <c:showDLblsOverMax val="0"/>
  </c:chart>
  <c:spPr>
    <a:solidFill>
      <a:schemeClr val="bg1"/>
    </a:solidFill>
    <a:ln>
      <a:noFill/>
    </a:ln>
    <a:effectLst/>
  </c:spPr>
  <c:txPr>
    <a:bodyPr/>
    <a:lstStyle/>
    <a:p>
      <a:pPr>
        <a:defRPr sz="1400" b="0">
          <a:latin typeface="Corbel" panose="020B0503020204020204" pitchFamily="34" charset="0"/>
        </a:defRPr>
      </a:pPr>
      <a:endParaRPr lang="en-US"/>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586301326519509"/>
          <c:y val="0.192521900671507"/>
          <c:w val="0.914417343148656"/>
          <c:h val="0.661854143232096"/>
        </c:manualLayout>
      </c:layout>
      <c:barChart>
        <c:barDir val="col"/>
        <c:grouping val="clustered"/>
        <c:varyColors val="0"/>
        <c:ser>
          <c:idx val="0"/>
          <c:order val="0"/>
          <c:tx>
            <c:strRef>
              <c:f>Sheet1!$B$1</c:f>
              <c:strCache>
                <c:ptCount val="1"/>
                <c:pt idx="0">
                  <c:v>Branding media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orbel" panose="020B0503020204020204" pitchFamily="34" charset="0"/>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Week 1</c:v>
                </c:pt>
                <c:pt idx="1">
                  <c:v>Week 1-4</c:v>
                </c:pt>
                <c:pt idx="2">
                  <c:v>Week 1-13</c:v>
                </c:pt>
                <c:pt idx="3">
                  <c:v>Week 1-26</c:v>
                </c:pt>
                <c:pt idx="4">
                  <c:v>Week 1-52</c:v>
                </c:pt>
              </c:strCache>
            </c:strRef>
          </c:cat>
          <c:val>
            <c:numRef>
              <c:f>Sheet1!$B$2:$B$6</c:f>
              <c:numCache>
                <c:formatCode>General</c:formatCode>
                <c:ptCount val="5"/>
                <c:pt idx="0">
                  <c:v>0.2</c:v>
                </c:pt>
                <c:pt idx="1">
                  <c:v>0.45</c:v>
                </c:pt>
                <c:pt idx="2">
                  <c:v>0.7</c:v>
                </c:pt>
                <c:pt idx="3">
                  <c:v>0.8</c:v>
                </c:pt>
                <c:pt idx="4">
                  <c:v>1.05</c:v>
                </c:pt>
              </c:numCache>
            </c:numRef>
          </c:val>
          <c:extLst xmlns:c16r2="http://schemas.microsoft.com/office/drawing/2015/06/chart">
            <c:ext xmlns:c16="http://schemas.microsoft.com/office/drawing/2014/chart" uri="{C3380CC4-5D6E-409C-BE32-E72D297353CC}">
              <c16:uniqueId val="{00000000-1CA1-4A4B-9E12-03EA1DBE2382}"/>
            </c:ext>
          </c:extLst>
        </c:ser>
        <c:ser>
          <c:idx val="1"/>
          <c:order val="1"/>
          <c:tx>
            <c:strRef>
              <c:f>Sheet1!$C$1</c:f>
              <c:strCache>
                <c:ptCount val="1"/>
                <c:pt idx="0">
                  <c:v>Performance/tactical media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orbel" panose="020B0503020204020204" pitchFamily="34" charset="0"/>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Week 1</c:v>
                </c:pt>
                <c:pt idx="1">
                  <c:v>Week 1-4</c:v>
                </c:pt>
                <c:pt idx="2">
                  <c:v>Week 1-13</c:v>
                </c:pt>
                <c:pt idx="3">
                  <c:v>Week 1-26</c:v>
                </c:pt>
                <c:pt idx="4">
                  <c:v>Week 1-52</c:v>
                </c:pt>
              </c:strCache>
            </c:strRef>
          </c:cat>
          <c:val>
            <c:numRef>
              <c:f>Sheet1!$C$2:$C$6</c:f>
              <c:numCache>
                <c:formatCode>General</c:formatCode>
                <c:ptCount val="5"/>
                <c:pt idx="0">
                  <c:v>0.99</c:v>
                </c:pt>
                <c:pt idx="1">
                  <c:v>1.23</c:v>
                </c:pt>
                <c:pt idx="2">
                  <c:v>1.23</c:v>
                </c:pt>
                <c:pt idx="3">
                  <c:v>1.23</c:v>
                </c:pt>
                <c:pt idx="4">
                  <c:v>1.23</c:v>
                </c:pt>
              </c:numCache>
            </c:numRef>
          </c:val>
          <c:extLst xmlns:c16r2="http://schemas.microsoft.com/office/drawing/2015/06/chart">
            <c:ext xmlns:c16="http://schemas.microsoft.com/office/drawing/2014/chart" uri="{C3380CC4-5D6E-409C-BE32-E72D297353CC}">
              <c16:uniqueId val="{00000001-1CA1-4A4B-9E12-03EA1DBE2382}"/>
            </c:ext>
          </c:extLst>
        </c:ser>
        <c:dLbls>
          <c:dLblPos val="outEnd"/>
          <c:showLegendKey val="0"/>
          <c:showVal val="1"/>
          <c:showCatName val="0"/>
          <c:showSerName val="0"/>
          <c:showPercent val="0"/>
          <c:showBubbleSize val="0"/>
        </c:dLbls>
        <c:gapWidth val="102"/>
        <c:axId val="994677056"/>
        <c:axId val="994288784"/>
      </c:barChart>
      <c:catAx>
        <c:axId val="994677056"/>
        <c:scaling>
          <c:orientation val="minMax"/>
        </c:scaling>
        <c:delete val="0"/>
        <c:axPos val="b"/>
        <c:numFmt formatCode="General" sourceLinked="1"/>
        <c:majorTickMark val="out"/>
        <c:minorTickMark val="none"/>
        <c:tickLblPos val="nextTo"/>
        <c:spPr>
          <a:noFill/>
          <a:ln w="9525" cap="flat" cmpd="sng" algn="ctr">
            <a:solidFill>
              <a:schemeClr val="accent6">
                <a:lumMod val="9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crossAx val="994288784"/>
        <c:crosses val="autoZero"/>
        <c:auto val="1"/>
        <c:lblAlgn val="ctr"/>
        <c:lblOffset val="100"/>
        <c:noMultiLvlLbl val="0"/>
      </c:catAx>
      <c:valAx>
        <c:axId val="994288784"/>
        <c:scaling>
          <c:orientation val="minMax"/>
        </c:scaling>
        <c:delete val="0"/>
        <c:axPos val="l"/>
        <c:numFmt formatCode="General" sourceLinked="1"/>
        <c:majorTickMark val="out"/>
        <c:minorTickMark val="none"/>
        <c:tickLblPos val="nextTo"/>
        <c:spPr>
          <a:noFill/>
          <a:ln>
            <a:solidFill>
              <a:schemeClr val="accent6">
                <a:lumMod val="9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crossAx val="994677056"/>
        <c:crosses val="autoZero"/>
        <c:crossBetween val="between"/>
      </c:valAx>
      <c:spPr>
        <a:noFill/>
        <a:ln>
          <a:solidFill>
            <a:schemeClr val="bg1"/>
          </a:solidFill>
        </a:ln>
        <a:effectLst/>
      </c:spPr>
    </c:plotArea>
    <c:legend>
      <c:legendPos val="b"/>
      <c:layout>
        <c:manualLayout>
          <c:xMode val="edge"/>
          <c:yMode val="edge"/>
          <c:x val="0.120899975393701"/>
          <c:y val="0.111222688073082"/>
          <c:w val="0.789865738530771"/>
          <c:h val="0.070671708799557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0">
          <a:latin typeface="Corbel" panose="020B0503020204020204" pitchFamily="34" charset="0"/>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586301326519509"/>
          <c:y val="0.134080391077646"/>
          <c:w val="0.914417343148656"/>
          <c:h val="0.672976446126052"/>
        </c:manualLayout>
      </c:layout>
      <c:barChart>
        <c:barDir val="col"/>
        <c:grouping val="stacked"/>
        <c:varyColors val="0"/>
        <c:ser>
          <c:idx val="1"/>
          <c:order val="0"/>
          <c:tx>
            <c:strRef>
              <c:f>Sheet1!$C$53</c:f>
              <c:strCache>
                <c:ptCount val="1"/>
                <c:pt idx="0">
                  <c:v>UK Insurance companies &amp; pension funds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Sheet1!$A$54:$A$57</c:f>
              <c:numCache>
                <c:formatCode>General</c:formatCode>
                <c:ptCount val="4"/>
                <c:pt idx="0">
                  <c:v>1998.0</c:v>
                </c:pt>
                <c:pt idx="1">
                  <c:v>2010.0</c:v>
                </c:pt>
                <c:pt idx="2">
                  <c:v>2012.0</c:v>
                </c:pt>
                <c:pt idx="3">
                  <c:v>2014.0</c:v>
                </c:pt>
              </c:numCache>
            </c:numRef>
          </c:cat>
          <c:val>
            <c:numRef>
              <c:f>Sheet1!$C$54:$C$57</c:f>
              <c:numCache>
                <c:formatCode>0.00%</c:formatCode>
                <c:ptCount val="4"/>
                <c:pt idx="0">
                  <c:v>0.433</c:v>
                </c:pt>
                <c:pt idx="1">
                  <c:v>0.144</c:v>
                </c:pt>
                <c:pt idx="2">
                  <c:v>0.109</c:v>
                </c:pt>
                <c:pt idx="3">
                  <c:v>0.089</c:v>
                </c:pt>
              </c:numCache>
            </c:numRef>
          </c:val>
          <c:extLst xmlns:c16r2="http://schemas.microsoft.com/office/drawing/2015/06/chart">
            <c:ext xmlns:c16="http://schemas.microsoft.com/office/drawing/2014/chart" uri="{C3380CC4-5D6E-409C-BE32-E72D297353CC}">
              <c16:uniqueId val="{0000000F-C5B6-474A-B47B-00058C10C091}"/>
            </c:ext>
          </c:extLst>
        </c:ser>
        <c:ser>
          <c:idx val="0"/>
          <c:order val="1"/>
          <c:tx>
            <c:strRef>
              <c:f>Sheet1!$B$53</c:f>
              <c:strCache>
                <c:ptCount val="1"/>
                <c:pt idx="0">
                  <c:v>Overseas investors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Sheet1!$A$54:$A$57</c:f>
              <c:numCache>
                <c:formatCode>General</c:formatCode>
                <c:ptCount val="4"/>
                <c:pt idx="0">
                  <c:v>1998.0</c:v>
                </c:pt>
                <c:pt idx="1">
                  <c:v>2010.0</c:v>
                </c:pt>
                <c:pt idx="2">
                  <c:v>2012.0</c:v>
                </c:pt>
                <c:pt idx="3">
                  <c:v>2014.0</c:v>
                </c:pt>
              </c:numCache>
            </c:numRef>
          </c:cat>
          <c:val>
            <c:numRef>
              <c:f>Sheet1!$B$54:$B$57</c:f>
              <c:numCache>
                <c:formatCode>0.00%</c:formatCode>
                <c:ptCount val="4"/>
                <c:pt idx="0">
                  <c:v>0.307</c:v>
                </c:pt>
                <c:pt idx="1">
                  <c:v>0.434</c:v>
                </c:pt>
                <c:pt idx="2">
                  <c:v>0.536</c:v>
                </c:pt>
                <c:pt idx="3">
                  <c:v>0.538</c:v>
                </c:pt>
              </c:numCache>
            </c:numRef>
          </c:val>
          <c:extLst xmlns:c16r2="http://schemas.microsoft.com/office/drawing/2015/06/chart">
            <c:ext xmlns:c16="http://schemas.microsoft.com/office/drawing/2014/chart" uri="{C3380CC4-5D6E-409C-BE32-E72D297353CC}">
              <c16:uniqueId val="{0000000D-C5B6-474A-B47B-00058C10C091}"/>
            </c:ext>
          </c:extLst>
        </c:ser>
        <c:ser>
          <c:idx val="2"/>
          <c:order val="2"/>
          <c:tx>
            <c:strRef>
              <c:f>Sheet1!$D$53</c:f>
              <c:strCache>
                <c:ptCount val="1"/>
                <c:pt idx="0">
                  <c:v>Others</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Sheet1!$A$54:$A$57</c:f>
              <c:numCache>
                <c:formatCode>General</c:formatCode>
                <c:ptCount val="4"/>
                <c:pt idx="0">
                  <c:v>1998.0</c:v>
                </c:pt>
                <c:pt idx="1">
                  <c:v>2010.0</c:v>
                </c:pt>
                <c:pt idx="2">
                  <c:v>2012.0</c:v>
                </c:pt>
                <c:pt idx="3">
                  <c:v>2014.0</c:v>
                </c:pt>
              </c:numCache>
            </c:numRef>
          </c:cat>
          <c:val>
            <c:numRef>
              <c:f>Sheet1!$D$54:$D$57</c:f>
              <c:numCache>
                <c:formatCode>0.00%</c:formatCode>
                <c:ptCount val="4"/>
                <c:pt idx="0">
                  <c:v>0.26</c:v>
                </c:pt>
                <c:pt idx="1">
                  <c:v>0.422</c:v>
                </c:pt>
                <c:pt idx="2">
                  <c:v>0.355</c:v>
                </c:pt>
                <c:pt idx="3">
                  <c:v>0.373</c:v>
                </c:pt>
              </c:numCache>
            </c:numRef>
          </c:val>
          <c:extLst xmlns:c16r2="http://schemas.microsoft.com/office/drawing/2015/06/chart">
            <c:ext xmlns:c16="http://schemas.microsoft.com/office/drawing/2014/chart" uri="{C3380CC4-5D6E-409C-BE32-E72D297353CC}">
              <c16:uniqueId val="{00000011-C5B6-474A-B47B-00058C10C091}"/>
            </c:ext>
          </c:extLst>
        </c:ser>
        <c:dLbls>
          <c:showLegendKey val="0"/>
          <c:showVal val="1"/>
          <c:showCatName val="0"/>
          <c:showSerName val="0"/>
          <c:showPercent val="0"/>
          <c:showBubbleSize val="0"/>
        </c:dLbls>
        <c:gapWidth val="102"/>
        <c:overlap val="100"/>
        <c:axId val="943896272"/>
        <c:axId val="994228016"/>
      </c:barChart>
      <c:catAx>
        <c:axId val="943896272"/>
        <c:scaling>
          <c:orientation val="minMax"/>
        </c:scaling>
        <c:delete val="0"/>
        <c:axPos val="b"/>
        <c:numFmt formatCode="General" sourceLinked="1"/>
        <c:majorTickMark val="out"/>
        <c:minorTickMark val="none"/>
        <c:tickLblPos val="nextTo"/>
        <c:spPr>
          <a:noFill/>
          <a:ln w="9525" cap="flat" cmpd="sng" algn="ctr">
            <a:solidFill>
              <a:srgbClr val="D7D7D7">
                <a:lumMod val="90000"/>
              </a:srgb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crossAx val="994228016"/>
        <c:crosses val="autoZero"/>
        <c:auto val="1"/>
        <c:lblAlgn val="ctr"/>
        <c:lblOffset val="100"/>
        <c:noMultiLvlLbl val="0"/>
      </c:catAx>
      <c:valAx>
        <c:axId val="994228016"/>
        <c:scaling>
          <c:orientation val="minMax"/>
          <c:max val="1.0"/>
        </c:scaling>
        <c:delete val="0"/>
        <c:axPos val="l"/>
        <c:numFmt formatCode="0%" sourceLinked="0"/>
        <c:majorTickMark val="out"/>
        <c:minorTickMark val="none"/>
        <c:tickLblPos val="nextTo"/>
        <c:spPr>
          <a:noFill/>
          <a:ln>
            <a:solidFill>
              <a:srgbClr val="D7D7D7">
                <a:lumMod val="90000"/>
              </a:srgb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crossAx val="943896272"/>
        <c:crosses val="autoZero"/>
        <c:crossBetween val="between"/>
        <c:majorUnit val="0.2"/>
      </c:valAx>
      <c:spPr>
        <a:noFill/>
        <a:ln>
          <a:solidFill>
            <a:schemeClr val="bg1"/>
          </a:solidFill>
        </a:ln>
        <a:effectLst/>
      </c:spPr>
    </c:plotArea>
    <c:legend>
      <c:legendPos val="b"/>
      <c:layout>
        <c:manualLayout>
          <c:xMode val="edge"/>
          <c:yMode val="edge"/>
          <c:x val="0.0"/>
          <c:y val="0.826588671279104"/>
          <c:w val="0.831999137982973"/>
          <c:h val="0.1244876496602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0">
          <a:latin typeface="Corbel" panose="020B0503020204020204" pitchFamily="34" charset="0"/>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r>
              <a:rPr lang="en-US" b="1" dirty="0" smtClean="0">
                <a:solidFill>
                  <a:schemeClr val="tx1"/>
                </a:solidFill>
              </a:rPr>
              <a:t>Proportion of media agency deals which</a:t>
            </a:r>
            <a:r>
              <a:rPr lang="en-US" b="1" baseline="0" dirty="0" smtClean="0">
                <a:solidFill>
                  <a:schemeClr val="tx1"/>
                </a:solidFill>
              </a:rPr>
              <a:t> </a:t>
            </a:r>
            <a:r>
              <a:rPr lang="en-US" b="1" baseline="0" smtClean="0">
                <a:solidFill>
                  <a:schemeClr val="tx1"/>
                </a:solidFill>
              </a:rPr>
              <a:t>involve procurement (%)</a:t>
            </a:r>
            <a:r>
              <a:rPr lang="en-US" b="1" smtClean="0">
                <a:solidFill>
                  <a:schemeClr val="tx1"/>
                </a:solidFill>
              </a:rPr>
              <a:t> </a:t>
            </a:r>
            <a:endParaRPr lang="en-US" b="1" dirty="0">
              <a:solidFill>
                <a:schemeClr val="tx1"/>
              </a:solidFill>
            </a:endParaRPr>
          </a:p>
        </c:rich>
      </c:tx>
      <c:layout>
        <c:manualLayout>
          <c:xMode val="edge"/>
          <c:yMode val="edge"/>
          <c:x val="0.00126619914698164"/>
          <c:y val="0.00216450216450216"/>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06936843832021"/>
          <c:y val="0.0981277908443263"/>
          <c:w val="0.913704478346457"/>
          <c:h val="0.707705457272386"/>
        </c:manualLayout>
      </c:layout>
      <c:barChart>
        <c:barDir val="col"/>
        <c:grouping val="clustered"/>
        <c:varyColors val="0"/>
        <c:ser>
          <c:idx val="0"/>
          <c:order val="0"/>
          <c:tx>
            <c:strRef>
              <c:f>Sheet1!$B$1</c:f>
              <c:strCache>
                <c:ptCount val="1"/>
                <c:pt idx="0">
                  <c:v>2003</c:v>
                </c:pt>
              </c:strCache>
            </c:strRef>
          </c:tx>
          <c:spPr>
            <a:solidFill>
              <a:schemeClr val="accent1">
                <a:lumMod val="5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Procurement involvement</c:v>
                </c:pt>
              </c:strCache>
            </c:strRef>
          </c:cat>
          <c:val>
            <c:numRef>
              <c:f>Sheet1!$B$2</c:f>
              <c:numCache>
                <c:formatCode>0%</c:formatCode>
                <c:ptCount val="1"/>
                <c:pt idx="0">
                  <c:v>0.51</c:v>
                </c:pt>
              </c:numCache>
            </c:numRef>
          </c:val>
        </c:ser>
        <c:ser>
          <c:idx val="1"/>
          <c:order val="1"/>
          <c:tx>
            <c:strRef>
              <c:f>Sheet1!$C$1</c:f>
              <c:strCache>
                <c:ptCount val="1"/>
                <c:pt idx="0">
                  <c:v>2016</c:v>
                </c:pt>
              </c:strCache>
            </c:strRef>
          </c:tx>
          <c:spPr>
            <a:solidFill>
              <a:schemeClr val="accent3"/>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Procurement involvement</c:v>
                </c:pt>
              </c:strCache>
            </c:strRef>
          </c:cat>
          <c:val>
            <c:numRef>
              <c:f>Sheet1!$C$2</c:f>
              <c:numCache>
                <c:formatCode>0%</c:formatCode>
                <c:ptCount val="1"/>
                <c:pt idx="0">
                  <c:v>0.91</c:v>
                </c:pt>
              </c:numCache>
            </c:numRef>
          </c:val>
        </c:ser>
        <c:dLbls>
          <c:showLegendKey val="0"/>
          <c:showVal val="0"/>
          <c:showCatName val="0"/>
          <c:showSerName val="0"/>
          <c:showPercent val="0"/>
          <c:showBubbleSize val="0"/>
        </c:dLbls>
        <c:gapWidth val="219"/>
        <c:overlap val="-27"/>
        <c:axId val="946255200"/>
        <c:axId val="957496208"/>
      </c:barChart>
      <c:catAx>
        <c:axId val="94625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57496208"/>
        <c:crosses val="autoZero"/>
        <c:auto val="1"/>
        <c:lblAlgn val="ctr"/>
        <c:lblOffset val="100"/>
        <c:noMultiLvlLbl val="0"/>
      </c:catAx>
      <c:valAx>
        <c:axId val="95749620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6255200"/>
        <c:crosses val="autoZero"/>
        <c:crossBetween val="between"/>
      </c:valAx>
      <c:spPr>
        <a:noFill/>
        <a:ln>
          <a:noFill/>
        </a:ln>
        <a:effectLst/>
      </c:spPr>
    </c:plotArea>
    <c:legend>
      <c:legendPos val="b"/>
      <c:layout>
        <c:manualLayout>
          <c:xMode val="edge"/>
          <c:yMode val="edge"/>
          <c:x val="0.445866346784777"/>
          <c:y val="0.0760817397825272"/>
          <c:w val="0.161203042979003"/>
          <c:h val="0.055887445887445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16666666666667"/>
          <c:y val="0.102711081569349"/>
          <c:w val="0.94140625"/>
          <c:h val="0.765892729317926"/>
        </c:manualLayout>
      </c:layout>
      <c:barChart>
        <c:barDir val="col"/>
        <c:grouping val="clustered"/>
        <c:varyColors val="0"/>
        <c:ser>
          <c:idx val="0"/>
          <c:order val="0"/>
          <c:tx>
            <c:strRef>
              <c:f>Sheet1!$B$1</c:f>
              <c:strCache>
                <c:ptCount val="1"/>
                <c:pt idx="0">
                  <c:v>1984</c:v>
                </c:pt>
              </c:strCache>
            </c:strRef>
          </c:tx>
          <c:spPr>
            <a:solidFill>
              <a:schemeClr val="accent1">
                <a:lumMod val="5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Months</c:v>
                </c:pt>
              </c:strCache>
            </c:strRef>
          </c:cat>
          <c:val>
            <c:numRef>
              <c:f>Sheet1!$B$2</c:f>
              <c:numCache>
                <c:formatCode>General</c:formatCode>
                <c:ptCount val="1"/>
                <c:pt idx="0">
                  <c:v>86.0</c:v>
                </c:pt>
              </c:numCache>
            </c:numRef>
          </c:val>
        </c:ser>
        <c:ser>
          <c:idx val="1"/>
          <c:order val="1"/>
          <c:tx>
            <c:strRef>
              <c:f>Sheet1!$C$1</c:f>
              <c:strCache>
                <c:ptCount val="1"/>
                <c:pt idx="0">
                  <c:v>2013</c:v>
                </c:pt>
              </c:strCache>
            </c:strRef>
          </c:tx>
          <c:spPr>
            <a:solidFill>
              <a:schemeClr val="accent3"/>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Months</c:v>
                </c:pt>
              </c:strCache>
            </c:strRef>
          </c:cat>
          <c:val>
            <c:numRef>
              <c:f>Sheet1!$C$2</c:f>
              <c:numCache>
                <c:formatCode>General</c:formatCode>
                <c:ptCount val="1"/>
                <c:pt idx="0">
                  <c:v>30.0</c:v>
                </c:pt>
              </c:numCache>
            </c:numRef>
          </c:val>
        </c:ser>
        <c:dLbls>
          <c:showLegendKey val="0"/>
          <c:showVal val="0"/>
          <c:showCatName val="0"/>
          <c:showSerName val="0"/>
          <c:showPercent val="0"/>
          <c:showBubbleSize val="0"/>
        </c:dLbls>
        <c:gapWidth val="219"/>
        <c:overlap val="-27"/>
        <c:axId val="943889296"/>
        <c:axId val="944028624"/>
      </c:barChart>
      <c:catAx>
        <c:axId val="94388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4028624"/>
        <c:crosses val="autoZero"/>
        <c:auto val="1"/>
        <c:lblAlgn val="ctr"/>
        <c:lblOffset val="100"/>
        <c:noMultiLvlLbl val="0"/>
      </c:catAx>
      <c:valAx>
        <c:axId val="944028624"/>
        <c:scaling>
          <c:orientation val="minMax"/>
          <c:max val="90.0"/>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3889296"/>
        <c:crosses val="autoZero"/>
        <c:crossBetween val="between"/>
      </c:valAx>
      <c:spPr>
        <a:noFill/>
        <a:ln>
          <a:noFill/>
        </a:ln>
        <a:effectLst/>
      </c:spPr>
    </c:plotArea>
    <c:legend>
      <c:legendPos val="b"/>
      <c:layout>
        <c:manualLayout>
          <c:xMode val="edge"/>
          <c:yMode val="edge"/>
          <c:x val="0.353169291338583"/>
          <c:y val="0.0154545454545454"/>
          <c:w val="0.261109333989501"/>
          <c:h val="0.066796536796536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000527292486876663"/>
          <c:y val="0.00216450216450216"/>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0240255905511811"/>
          <c:y val="0.0885390462555817"/>
          <c:w val="0.959047326115486"/>
          <c:h val="0.748401847496336"/>
        </c:manualLayout>
      </c:layout>
      <c:barChart>
        <c:barDir val="col"/>
        <c:grouping val="clustered"/>
        <c:varyColors val="0"/>
        <c:ser>
          <c:idx val="0"/>
          <c:order val="0"/>
          <c:tx>
            <c:strRef>
              <c:f>Sheet1!$A$85</c:f>
              <c:strCache>
                <c:ptCount val="1"/>
                <c:pt idx="0">
                  <c:v>Average tenure (years)</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Sheet1!$B$84:$F$84</c:f>
              <c:strCache>
                <c:ptCount val="5"/>
                <c:pt idx="0">
                  <c:v>CEO</c:v>
                </c:pt>
                <c:pt idx="1">
                  <c:v>CFO</c:v>
                </c:pt>
                <c:pt idx="2">
                  <c:v>CHRO</c:v>
                </c:pt>
                <c:pt idx="3">
                  <c:v>CIO</c:v>
                </c:pt>
                <c:pt idx="4">
                  <c:v>CMO</c:v>
                </c:pt>
              </c:strCache>
            </c:strRef>
          </c:cat>
          <c:val>
            <c:numRef>
              <c:f>Sheet1!$B$85:$F$85</c:f>
              <c:numCache>
                <c:formatCode>General</c:formatCode>
                <c:ptCount val="5"/>
                <c:pt idx="0">
                  <c:v>8.0</c:v>
                </c:pt>
                <c:pt idx="1">
                  <c:v>5.1</c:v>
                </c:pt>
                <c:pt idx="2">
                  <c:v>5.0</c:v>
                </c:pt>
                <c:pt idx="3">
                  <c:v>4.3</c:v>
                </c:pt>
                <c:pt idx="4">
                  <c:v>4.1</c:v>
                </c:pt>
              </c:numCache>
            </c:numRef>
          </c:val>
          <c:extLst xmlns:c16r2="http://schemas.microsoft.com/office/drawing/2015/06/chart">
            <c:ext xmlns:c16="http://schemas.microsoft.com/office/drawing/2014/chart" uri="{C3380CC4-5D6E-409C-BE32-E72D297353CC}">
              <c16:uniqueId val="{00000000-E7D5-4040-BADA-3A676703852A}"/>
            </c:ext>
          </c:extLst>
        </c:ser>
        <c:dLbls>
          <c:showLegendKey val="0"/>
          <c:showVal val="0"/>
          <c:showCatName val="0"/>
          <c:showSerName val="0"/>
          <c:showPercent val="0"/>
          <c:showBubbleSize val="0"/>
        </c:dLbls>
        <c:gapWidth val="219"/>
        <c:overlap val="-27"/>
        <c:axId val="997745136"/>
        <c:axId val="996930400"/>
      </c:barChart>
      <c:catAx>
        <c:axId val="99774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96930400"/>
        <c:crosses val="autoZero"/>
        <c:auto val="1"/>
        <c:lblAlgn val="ctr"/>
        <c:lblOffset val="100"/>
        <c:noMultiLvlLbl val="0"/>
      </c:catAx>
      <c:valAx>
        <c:axId val="9969304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9774513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64908341535433"/>
          <c:y val="0.126976447023069"/>
          <c:w val="0.956582082513123"/>
          <c:h val="0.685000701820372"/>
        </c:manualLayout>
      </c:layout>
      <c:barChart>
        <c:barDir val="col"/>
        <c:grouping val="clustered"/>
        <c:varyColors val="0"/>
        <c:ser>
          <c:idx val="1"/>
          <c:order val="0"/>
          <c:tx>
            <c:strRef>
              <c:f>Sheet1!$B$1</c:f>
              <c:strCache>
                <c:ptCount val="1"/>
                <c:pt idx="0">
                  <c:v>Mar-15</c:v>
                </c:pt>
              </c:strCache>
            </c:strRef>
          </c:tx>
          <c:spPr>
            <a:solidFill>
              <a:srgbClr val="81DDDB"/>
            </a:solidFill>
          </c:spPr>
          <c:invertIfNegative val="0"/>
          <c:dLbls>
            <c:spPr>
              <a:noFill/>
              <a:ln>
                <a:noFill/>
              </a:ln>
              <a:effectLst/>
            </c:spPr>
            <c:txPr>
              <a:bodyPr wrap="square" lIns="38100" tIns="19050" rIns="38100" bIns="19050" anchor="ctr">
                <a:spAutoFit/>
              </a:bodyPr>
              <a:lstStyle/>
              <a:p>
                <a:pPr>
                  <a:defRPr sz="1400" b="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Sheet1!$A$2:$A$5</c:f>
              <c:strCache>
                <c:ptCount val="4"/>
                <c:pt idx="0">
                  <c:v>15-24</c:v>
                </c:pt>
                <c:pt idx="1">
                  <c:v>25-34</c:v>
                </c:pt>
                <c:pt idx="2">
                  <c:v>35-54</c:v>
                </c:pt>
                <c:pt idx="3">
                  <c:v>55+</c:v>
                </c:pt>
              </c:strCache>
            </c:strRef>
          </c:cat>
          <c:val>
            <c:numRef>
              <c:f>Sheet1!$B$2:$B$5</c:f>
              <c:numCache>
                <c:formatCode>0%</c:formatCode>
                <c:ptCount val="4"/>
                <c:pt idx="0">
                  <c:v>0.9</c:v>
                </c:pt>
                <c:pt idx="1">
                  <c:v>0.89</c:v>
                </c:pt>
                <c:pt idx="2">
                  <c:v>0.76</c:v>
                </c:pt>
                <c:pt idx="3">
                  <c:v>0.3</c:v>
                </c:pt>
              </c:numCache>
            </c:numRef>
          </c:val>
          <c:extLst xmlns:c16r2="http://schemas.microsoft.com/office/drawing/2015/06/chart">
            <c:ext xmlns:c16="http://schemas.microsoft.com/office/drawing/2014/chart" uri="{C3380CC4-5D6E-409C-BE32-E72D297353CC}">
              <c16:uniqueId val="{00000000-E7E6-47C2-93B4-D0CE32340063}"/>
            </c:ext>
          </c:extLst>
        </c:ser>
        <c:ser>
          <c:idx val="2"/>
          <c:order val="1"/>
          <c:tx>
            <c:strRef>
              <c:f>Sheet1!$C$1</c:f>
              <c:strCache>
                <c:ptCount val="1"/>
                <c:pt idx="0">
                  <c:v>Jun-15</c:v>
                </c:pt>
              </c:strCache>
            </c:strRef>
          </c:tx>
          <c:spPr>
            <a:solidFill>
              <a:srgbClr val="0045D0"/>
            </a:solidFill>
          </c:spPr>
          <c:invertIfNegative val="0"/>
          <c:dLbls>
            <c:delete val="1"/>
          </c:dLbls>
          <c:cat>
            <c:strRef>
              <c:f>Sheet1!$A$2:$A$5</c:f>
              <c:strCache>
                <c:ptCount val="4"/>
                <c:pt idx="0">
                  <c:v>15-24</c:v>
                </c:pt>
                <c:pt idx="1">
                  <c:v>25-34</c:v>
                </c:pt>
                <c:pt idx="2">
                  <c:v>35-54</c:v>
                </c:pt>
                <c:pt idx="3">
                  <c:v>55+</c:v>
                </c:pt>
              </c:strCache>
            </c:strRef>
          </c:cat>
          <c:val>
            <c:numRef>
              <c:f>Sheet1!$C$2:$C$5</c:f>
              <c:numCache>
                <c:formatCode>0%</c:formatCode>
                <c:ptCount val="4"/>
                <c:pt idx="0">
                  <c:v>0.91</c:v>
                </c:pt>
                <c:pt idx="1">
                  <c:v>0.9</c:v>
                </c:pt>
                <c:pt idx="2">
                  <c:v>0.79</c:v>
                </c:pt>
                <c:pt idx="3">
                  <c:v>0.33</c:v>
                </c:pt>
              </c:numCache>
            </c:numRef>
          </c:val>
          <c:extLst xmlns:c16r2="http://schemas.microsoft.com/office/drawing/2015/06/chart">
            <c:ext xmlns:c16="http://schemas.microsoft.com/office/drawing/2014/chart" uri="{C3380CC4-5D6E-409C-BE32-E72D297353CC}">
              <c16:uniqueId val="{00000001-E7E6-47C2-93B4-D0CE32340063}"/>
            </c:ext>
          </c:extLst>
        </c:ser>
        <c:ser>
          <c:idx val="3"/>
          <c:order val="2"/>
          <c:tx>
            <c:strRef>
              <c:f>Sheet1!$D$1</c:f>
              <c:strCache>
                <c:ptCount val="1"/>
                <c:pt idx="0">
                  <c:v>Sep-15</c:v>
                </c:pt>
              </c:strCache>
            </c:strRef>
          </c:tx>
          <c:spPr>
            <a:solidFill>
              <a:srgbClr val="D50D7F"/>
            </a:solidFill>
          </c:spPr>
          <c:invertIfNegative val="0"/>
          <c:dLbls>
            <c:delete val="1"/>
          </c:dLbls>
          <c:cat>
            <c:strRef>
              <c:f>Sheet1!$A$2:$A$5</c:f>
              <c:strCache>
                <c:ptCount val="4"/>
                <c:pt idx="0">
                  <c:v>15-24</c:v>
                </c:pt>
                <c:pt idx="1">
                  <c:v>25-34</c:v>
                </c:pt>
                <c:pt idx="2">
                  <c:v>35-54</c:v>
                </c:pt>
                <c:pt idx="3">
                  <c:v>55+</c:v>
                </c:pt>
              </c:strCache>
            </c:strRef>
          </c:cat>
          <c:val>
            <c:numRef>
              <c:f>Sheet1!$D$2:$D$5</c:f>
              <c:numCache>
                <c:formatCode>0%</c:formatCode>
                <c:ptCount val="4"/>
                <c:pt idx="0">
                  <c:v>0.92</c:v>
                </c:pt>
                <c:pt idx="1">
                  <c:v>0.92</c:v>
                </c:pt>
                <c:pt idx="2">
                  <c:v>0.82</c:v>
                </c:pt>
                <c:pt idx="3">
                  <c:v>0.36</c:v>
                </c:pt>
              </c:numCache>
            </c:numRef>
          </c:val>
          <c:extLst xmlns:c16r2="http://schemas.microsoft.com/office/drawing/2015/06/chart">
            <c:ext xmlns:c16="http://schemas.microsoft.com/office/drawing/2014/chart" uri="{C3380CC4-5D6E-409C-BE32-E72D297353CC}">
              <c16:uniqueId val="{00000002-E7E6-47C2-93B4-D0CE32340063}"/>
            </c:ext>
          </c:extLst>
        </c:ser>
        <c:ser>
          <c:idx val="0"/>
          <c:order val="3"/>
          <c:tx>
            <c:strRef>
              <c:f>Sheet1!$E$1</c:f>
              <c:strCache>
                <c:ptCount val="1"/>
                <c:pt idx="0">
                  <c:v>Dec-15</c:v>
                </c:pt>
              </c:strCache>
            </c:strRef>
          </c:tx>
          <c:spPr>
            <a:solidFill>
              <a:srgbClr val="002060"/>
            </a:solidFill>
          </c:spPr>
          <c:invertIfNegative val="0"/>
          <c:dLbls>
            <c:delete val="1"/>
          </c:dLbls>
          <c:cat>
            <c:strRef>
              <c:f>Sheet1!$A$2:$A$5</c:f>
              <c:strCache>
                <c:ptCount val="4"/>
                <c:pt idx="0">
                  <c:v>15-24</c:v>
                </c:pt>
                <c:pt idx="1">
                  <c:v>25-34</c:v>
                </c:pt>
                <c:pt idx="2">
                  <c:v>35-54</c:v>
                </c:pt>
                <c:pt idx="3">
                  <c:v>55+</c:v>
                </c:pt>
              </c:strCache>
            </c:strRef>
          </c:cat>
          <c:val>
            <c:numRef>
              <c:f>Sheet1!$E$2:$E$5</c:f>
              <c:numCache>
                <c:formatCode>0%</c:formatCode>
                <c:ptCount val="4"/>
                <c:pt idx="0">
                  <c:v>0.93</c:v>
                </c:pt>
                <c:pt idx="1">
                  <c:v>0.92</c:v>
                </c:pt>
                <c:pt idx="2">
                  <c:v>0.82</c:v>
                </c:pt>
                <c:pt idx="3">
                  <c:v>0.42</c:v>
                </c:pt>
              </c:numCache>
            </c:numRef>
          </c:val>
          <c:extLst xmlns:c16r2="http://schemas.microsoft.com/office/drawing/2015/06/chart">
            <c:ext xmlns:c16="http://schemas.microsoft.com/office/drawing/2014/chart" uri="{C3380CC4-5D6E-409C-BE32-E72D297353CC}">
              <c16:uniqueId val="{00000003-E7E6-47C2-93B4-D0CE32340063}"/>
            </c:ext>
          </c:extLst>
        </c:ser>
        <c:ser>
          <c:idx val="4"/>
          <c:order val="4"/>
          <c:tx>
            <c:strRef>
              <c:f>Sheet1!$F$1</c:f>
              <c:strCache>
                <c:ptCount val="1"/>
                <c:pt idx="0">
                  <c:v>Mar-16</c:v>
                </c:pt>
              </c:strCache>
            </c:strRef>
          </c:tx>
          <c:spPr>
            <a:solidFill>
              <a:srgbClr val="66CCFF"/>
            </a:solidFill>
          </c:spPr>
          <c:invertIfNegative val="0"/>
          <c:dLbls>
            <c:spPr>
              <a:noFill/>
              <a:ln>
                <a:noFill/>
              </a:ln>
              <a:effectLst/>
            </c:spPr>
            <c:txPr>
              <a:bodyPr wrap="square" lIns="38100" tIns="19050" rIns="38100" bIns="19050" anchor="ctr">
                <a:spAutoFit/>
              </a:bodyPr>
              <a:lstStyle/>
              <a:p>
                <a:pPr>
                  <a:defRPr sz="1400" b="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Sheet1!$A$2:$A$5</c:f>
              <c:strCache>
                <c:ptCount val="4"/>
                <c:pt idx="0">
                  <c:v>15-24</c:v>
                </c:pt>
                <c:pt idx="1">
                  <c:v>25-34</c:v>
                </c:pt>
                <c:pt idx="2">
                  <c:v>35-54</c:v>
                </c:pt>
                <c:pt idx="3">
                  <c:v>55+</c:v>
                </c:pt>
              </c:strCache>
            </c:strRef>
          </c:cat>
          <c:val>
            <c:numRef>
              <c:f>Sheet1!$F$2:$F$5</c:f>
              <c:numCache>
                <c:formatCode>0%</c:formatCode>
                <c:ptCount val="4"/>
                <c:pt idx="0">
                  <c:v>0.94</c:v>
                </c:pt>
                <c:pt idx="1">
                  <c:v>0.93</c:v>
                </c:pt>
                <c:pt idx="2">
                  <c:v>0.82</c:v>
                </c:pt>
                <c:pt idx="3">
                  <c:v>0.55</c:v>
                </c:pt>
              </c:numCache>
            </c:numRef>
          </c:val>
          <c:extLst xmlns:c16r2="http://schemas.microsoft.com/office/drawing/2015/06/chart">
            <c:ext xmlns:c16="http://schemas.microsoft.com/office/drawing/2014/chart" uri="{C3380CC4-5D6E-409C-BE32-E72D297353CC}">
              <c16:uniqueId val="{00000004-E7E6-47C2-93B4-D0CE32340063}"/>
            </c:ext>
          </c:extLst>
        </c:ser>
        <c:dLbls>
          <c:dLblPos val="outEnd"/>
          <c:showLegendKey val="0"/>
          <c:showVal val="1"/>
          <c:showCatName val="0"/>
          <c:showSerName val="0"/>
          <c:showPercent val="0"/>
          <c:showBubbleSize val="0"/>
        </c:dLbls>
        <c:gapWidth val="150"/>
        <c:axId val="959492000"/>
        <c:axId val="959493776"/>
      </c:barChart>
      <c:catAx>
        <c:axId val="959492000"/>
        <c:scaling>
          <c:orientation val="minMax"/>
        </c:scaling>
        <c:delete val="0"/>
        <c:axPos val="b"/>
        <c:numFmt formatCode="General" sourceLinked="0"/>
        <c:majorTickMark val="out"/>
        <c:minorTickMark val="none"/>
        <c:tickLblPos val="nextTo"/>
        <c:spPr>
          <a:ln>
            <a:solidFill>
              <a:sysClr val="windowText" lastClr="000000"/>
            </a:solidFill>
          </a:ln>
        </c:spPr>
        <c:txPr>
          <a:bodyPr/>
          <a:lstStyle/>
          <a:p>
            <a:pPr>
              <a:defRPr sz="1400"/>
            </a:pPr>
            <a:endParaRPr lang="en-US"/>
          </a:p>
        </c:txPr>
        <c:crossAx val="959493776"/>
        <c:crosses val="autoZero"/>
        <c:auto val="1"/>
        <c:lblAlgn val="ctr"/>
        <c:lblOffset val="100"/>
        <c:noMultiLvlLbl val="0"/>
      </c:catAx>
      <c:valAx>
        <c:axId val="959493776"/>
        <c:scaling>
          <c:orientation val="minMax"/>
          <c:max val="1.0"/>
        </c:scaling>
        <c:delete val="0"/>
        <c:axPos val="l"/>
        <c:majorGridlines>
          <c:spPr>
            <a:ln>
              <a:solidFill>
                <a:schemeClr val="bg1"/>
              </a:solidFill>
            </a:ln>
          </c:spPr>
        </c:majorGridlines>
        <c:numFmt formatCode="0%" sourceLinked="1"/>
        <c:majorTickMark val="out"/>
        <c:minorTickMark val="none"/>
        <c:tickLblPos val="nextTo"/>
        <c:spPr>
          <a:ln>
            <a:solidFill>
              <a:sysClr val="windowText" lastClr="000000"/>
            </a:solidFill>
          </a:ln>
        </c:spPr>
        <c:txPr>
          <a:bodyPr/>
          <a:lstStyle/>
          <a:p>
            <a:pPr>
              <a:defRPr sz="1400"/>
            </a:pPr>
            <a:endParaRPr lang="en-US"/>
          </a:p>
        </c:txPr>
        <c:crossAx val="959492000"/>
        <c:crosses val="autoZero"/>
        <c:crossBetween val="between"/>
        <c:majorUnit val="0.2"/>
      </c:valAx>
    </c:plotArea>
    <c:legend>
      <c:legendPos val="b"/>
      <c:layout>
        <c:manualLayout>
          <c:xMode val="edge"/>
          <c:yMode val="edge"/>
          <c:x val="0.0181384742951907"/>
          <c:y val="0.910110829649955"/>
          <c:w val="0.434782777756645"/>
          <c:h val="0.0741260146045061"/>
        </c:manualLayout>
      </c:layout>
      <c:overlay val="0"/>
      <c:txPr>
        <a:bodyPr/>
        <a:lstStyle/>
        <a:p>
          <a:pPr>
            <a:defRPr sz="1400"/>
          </a:pPr>
          <a:endParaRPr lang="en-US"/>
        </a:p>
      </c:txPr>
    </c:legend>
    <c:plotVisOnly val="1"/>
    <c:dispBlanksAs val="gap"/>
    <c:showDLblsOverMax val="0"/>
  </c:chart>
  <c:spPr>
    <a:noFill/>
    <a:ln w="25400">
      <a:solidFill>
        <a:schemeClr val="bg1"/>
      </a:solidFill>
    </a:ln>
  </c:spPr>
  <c:txPr>
    <a:bodyPr/>
    <a:lstStyle/>
    <a:p>
      <a:pPr>
        <a:defRPr sz="900"/>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577909055691889"/>
          <c:y val="0.108997897280527"/>
          <c:w val="0.956582082513123"/>
          <c:h val="0.696380565988696"/>
        </c:manualLayout>
      </c:layout>
      <c:barChart>
        <c:barDir val="col"/>
        <c:grouping val="clustered"/>
        <c:varyColors val="0"/>
        <c:ser>
          <c:idx val="1"/>
          <c:order val="0"/>
          <c:tx>
            <c:strRef>
              <c:f>Sheet1!$B$1</c:f>
              <c:strCache>
                <c:ptCount val="1"/>
                <c:pt idx="0">
                  <c:v>Mobile</c:v>
                </c:pt>
              </c:strCache>
            </c:strRef>
          </c:tx>
          <c:spPr>
            <a:solidFill>
              <a:srgbClr val="42A542"/>
            </a:solidFill>
            <a:ln>
              <a:noFill/>
            </a:ln>
          </c:spPr>
          <c:invertIfNegative val="0"/>
          <c:dLbls>
            <c:delete val="1"/>
          </c:dLbls>
          <c:cat>
            <c:strRef>
              <c:f>Sheet1!$A$2:$A$18</c:f>
              <c:strCache>
                <c:ptCount val="17"/>
                <c:pt idx="0">
                  <c:v>Q4_x000d_2011</c:v>
                </c:pt>
                <c:pt idx="1">
                  <c:v>Q1_x000d_2012</c:v>
                </c:pt>
                <c:pt idx="2">
                  <c:v>Q2_x000d_2012</c:v>
                </c:pt>
                <c:pt idx="3">
                  <c:v>Q3_x000d_2012</c:v>
                </c:pt>
                <c:pt idx="4">
                  <c:v>Q4_x000d_2012</c:v>
                </c:pt>
                <c:pt idx="5">
                  <c:v>Q1_x000d_2013</c:v>
                </c:pt>
                <c:pt idx="6">
                  <c:v>Q2_x000d_2013</c:v>
                </c:pt>
                <c:pt idx="7">
                  <c:v>Q3_x000d_2013</c:v>
                </c:pt>
                <c:pt idx="8">
                  <c:v>Q4_x000d_2013</c:v>
                </c:pt>
                <c:pt idx="9">
                  <c:v>Q1_x000d_2014</c:v>
                </c:pt>
                <c:pt idx="10">
                  <c:v>Q2_x000d_2014</c:v>
                </c:pt>
                <c:pt idx="11">
                  <c:v>Q3 2014</c:v>
                </c:pt>
                <c:pt idx="12">
                  <c:v>Q4 2014</c:v>
                </c:pt>
                <c:pt idx="13">
                  <c:v>Q1 2015</c:v>
                </c:pt>
                <c:pt idx="14">
                  <c:v>Q2 2015</c:v>
                </c:pt>
                <c:pt idx="15">
                  <c:v>Q3 2015</c:v>
                </c:pt>
                <c:pt idx="16">
                  <c:v>Q4 2015</c:v>
                </c:pt>
              </c:strCache>
            </c:strRef>
          </c:cat>
          <c:val>
            <c:numRef>
              <c:f>Sheet1!$B$2:$B$18</c:f>
              <c:numCache>
                <c:formatCode>0%</c:formatCode>
                <c:ptCount val="17"/>
                <c:pt idx="0">
                  <c:v>0.053</c:v>
                </c:pt>
                <c:pt idx="1">
                  <c:v>0.082</c:v>
                </c:pt>
                <c:pt idx="2">
                  <c:v>0.116</c:v>
                </c:pt>
                <c:pt idx="3">
                  <c:v>0.135</c:v>
                </c:pt>
                <c:pt idx="4">
                  <c:v>0.154</c:v>
                </c:pt>
                <c:pt idx="5">
                  <c:v>0.2</c:v>
                </c:pt>
                <c:pt idx="6">
                  <c:v>0.232</c:v>
                </c:pt>
                <c:pt idx="7">
                  <c:v>0.27</c:v>
                </c:pt>
                <c:pt idx="8">
                  <c:v>0.32</c:v>
                </c:pt>
                <c:pt idx="9">
                  <c:v>0.34</c:v>
                </c:pt>
                <c:pt idx="10">
                  <c:v>0.36</c:v>
                </c:pt>
                <c:pt idx="11">
                  <c:v>0.37</c:v>
                </c:pt>
                <c:pt idx="12">
                  <c:v>0.4</c:v>
                </c:pt>
                <c:pt idx="13">
                  <c:v>0.45</c:v>
                </c:pt>
                <c:pt idx="14">
                  <c:v>0.468</c:v>
                </c:pt>
                <c:pt idx="15">
                  <c:v>0.45</c:v>
                </c:pt>
                <c:pt idx="16">
                  <c:v>0.51</c:v>
                </c:pt>
              </c:numCache>
            </c:numRef>
          </c:val>
          <c:extLst xmlns:c16r2="http://schemas.microsoft.com/office/drawing/2015/06/chart">
            <c:ext xmlns:c16="http://schemas.microsoft.com/office/drawing/2014/chart" uri="{C3380CC4-5D6E-409C-BE32-E72D297353CC}">
              <c16:uniqueId val="{00000000-903B-4499-9F5D-2ECAAFF1EE03}"/>
            </c:ext>
          </c:extLst>
        </c:ser>
        <c:ser>
          <c:idx val="0"/>
          <c:order val="1"/>
          <c:tx>
            <c:strRef>
              <c:f>Sheet1!$C$1</c:f>
              <c:strCache>
                <c:ptCount val="1"/>
                <c:pt idx="0">
                  <c:v>PC</c:v>
                </c:pt>
              </c:strCache>
            </c:strRef>
          </c:tx>
          <c:spPr>
            <a:solidFill>
              <a:srgbClr val="0045D0"/>
            </a:solidFill>
          </c:spPr>
          <c:invertIfNegative val="0"/>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dLbl>
              <c:idx val="16"/>
              <c:delet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Sheet1!$A$2:$A$18</c:f>
              <c:strCache>
                <c:ptCount val="17"/>
                <c:pt idx="0">
                  <c:v>Q4_x000d_2011</c:v>
                </c:pt>
                <c:pt idx="1">
                  <c:v>Q1_x000d_2012</c:v>
                </c:pt>
                <c:pt idx="2">
                  <c:v>Q2_x000d_2012</c:v>
                </c:pt>
                <c:pt idx="3">
                  <c:v>Q3_x000d_2012</c:v>
                </c:pt>
                <c:pt idx="4">
                  <c:v>Q4_x000d_2012</c:v>
                </c:pt>
                <c:pt idx="5">
                  <c:v>Q1_x000d_2013</c:v>
                </c:pt>
                <c:pt idx="6">
                  <c:v>Q2_x000d_2013</c:v>
                </c:pt>
                <c:pt idx="7">
                  <c:v>Q3_x000d_2013</c:v>
                </c:pt>
                <c:pt idx="8">
                  <c:v>Q4_x000d_2013</c:v>
                </c:pt>
                <c:pt idx="9">
                  <c:v>Q1_x000d_2014</c:v>
                </c:pt>
                <c:pt idx="10">
                  <c:v>Q2_x000d_2014</c:v>
                </c:pt>
                <c:pt idx="11">
                  <c:v>Q3 2014</c:v>
                </c:pt>
                <c:pt idx="12">
                  <c:v>Q4 2014</c:v>
                </c:pt>
                <c:pt idx="13">
                  <c:v>Q1 2015</c:v>
                </c:pt>
                <c:pt idx="14">
                  <c:v>Q2 2015</c:v>
                </c:pt>
                <c:pt idx="15">
                  <c:v>Q3 2015</c:v>
                </c:pt>
                <c:pt idx="16">
                  <c:v>Q4 2015</c:v>
                </c:pt>
              </c:strCache>
            </c:strRef>
          </c:cat>
          <c:val>
            <c:numRef>
              <c:f>Sheet1!$C$2:$C$18</c:f>
              <c:numCache>
                <c:formatCode>0%</c:formatCode>
                <c:ptCount val="17"/>
                <c:pt idx="0">
                  <c:v>0.947</c:v>
                </c:pt>
                <c:pt idx="1">
                  <c:v>0.918</c:v>
                </c:pt>
                <c:pt idx="2">
                  <c:v>0.884</c:v>
                </c:pt>
                <c:pt idx="3">
                  <c:v>0.865</c:v>
                </c:pt>
                <c:pt idx="4">
                  <c:v>0.846</c:v>
                </c:pt>
                <c:pt idx="5">
                  <c:v>0.8</c:v>
                </c:pt>
                <c:pt idx="6">
                  <c:v>0.768</c:v>
                </c:pt>
                <c:pt idx="7">
                  <c:v>0.73</c:v>
                </c:pt>
                <c:pt idx="8">
                  <c:v>0.68</c:v>
                </c:pt>
                <c:pt idx="9">
                  <c:v>0.66</c:v>
                </c:pt>
                <c:pt idx="10">
                  <c:v>0.64</c:v>
                </c:pt>
                <c:pt idx="11">
                  <c:v>0.63</c:v>
                </c:pt>
                <c:pt idx="12">
                  <c:v>0.6</c:v>
                </c:pt>
                <c:pt idx="13">
                  <c:v>0.55</c:v>
                </c:pt>
                <c:pt idx="14">
                  <c:v>0.532</c:v>
                </c:pt>
                <c:pt idx="15">
                  <c:v>0.55</c:v>
                </c:pt>
                <c:pt idx="16">
                  <c:v>0.49</c:v>
                </c:pt>
              </c:numCache>
            </c:numRef>
          </c:val>
          <c:extLst xmlns:c16r2="http://schemas.microsoft.com/office/drawing/2015/06/chart">
            <c:ext xmlns:c16="http://schemas.microsoft.com/office/drawing/2014/chart" uri="{C3380CC4-5D6E-409C-BE32-E72D297353CC}">
              <c16:uniqueId val="{00000001-903B-4499-9F5D-2ECAAFF1EE03}"/>
            </c:ext>
          </c:extLst>
        </c:ser>
        <c:dLbls>
          <c:dLblPos val="outEnd"/>
          <c:showLegendKey val="0"/>
          <c:showVal val="1"/>
          <c:showCatName val="0"/>
          <c:showSerName val="0"/>
          <c:showPercent val="0"/>
          <c:showBubbleSize val="0"/>
        </c:dLbls>
        <c:gapWidth val="150"/>
        <c:axId val="958357680"/>
        <c:axId val="945925536"/>
      </c:barChart>
      <c:catAx>
        <c:axId val="958357680"/>
        <c:scaling>
          <c:orientation val="minMax"/>
        </c:scaling>
        <c:delete val="0"/>
        <c:axPos val="b"/>
        <c:numFmt formatCode="General" sourceLinked="0"/>
        <c:majorTickMark val="out"/>
        <c:minorTickMark val="none"/>
        <c:tickLblPos val="nextTo"/>
        <c:txPr>
          <a:bodyPr/>
          <a:lstStyle/>
          <a:p>
            <a:pPr>
              <a:defRPr sz="1400"/>
            </a:pPr>
            <a:endParaRPr lang="en-US"/>
          </a:p>
        </c:txPr>
        <c:crossAx val="945925536"/>
        <c:crosses val="autoZero"/>
        <c:auto val="1"/>
        <c:lblAlgn val="ctr"/>
        <c:lblOffset val="0"/>
        <c:tickLblSkip val="1"/>
        <c:noMultiLvlLbl val="0"/>
      </c:catAx>
      <c:valAx>
        <c:axId val="945925536"/>
        <c:scaling>
          <c:orientation val="minMax"/>
          <c:max val="1.0"/>
        </c:scaling>
        <c:delete val="0"/>
        <c:axPos val="l"/>
        <c:majorGridlines>
          <c:spPr>
            <a:ln>
              <a:solidFill>
                <a:schemeClr val="bg1"/>
              </a:solidFill>
            </a:ln>
          </c:spPr>
        </c:majorGridlines>
        <c:numFmt formatCode="0%" sourceLinked="0"/>
        <c:majorTickMark val="out"/>
        <c:minorTickMark val="none"/>
        <c:tickLblPos val="nextTo"/>
        <c:txPr>
          <a:bodyPr/>
          <a:lstStyle/>
          <a:p>
            <a:pPr>
              <a:defRPr sz="1400"/>
            </a:pPr>
            <a:endParaRPr lang="en-US"/>
          </a:p>
        </c:txPr>
        <c:crossAx val="958357680"/>
        <c:crosses val="autoZero"/>
        <c:crossBetween val="between"/>
        <c:majorUnit val="0.2"/>
      </c:valAx>
    </c:plotArea>
    <c:legend>
      <c:legendPos val="b"/>
      <c:layout>
        <c:manualLayout>
          <c:xMode val="edge"/>
          <c:yMode val="edge"/>
          <c:x val="0.266887489112046"/>
          <c:y val="0.900137616010752"/>
          <c:w val="0.384000200101547"/>
          <c:h val="0.0892099064540009"/>
        </c:manualLayout>
      </c:layout>
      <c:overlay val="0"/>
      <c:txPr>
        <a:bodyPr/>
        <a:lstStyle/>
        <a:p>
          <a:pPr>
            <a:defRPr sz="1400"/>
          </a:pPr>
          <a:endParaRPr lang="en-US"/>
        </a:p>
      </c:txPr>
    </c:legend>
    <c:plotVisOnly val="1"/>
    <c:dispBlanksAs val="gap"/>
    <c:showDLblsOverMax val="0"/>
  </c:chart>
  <c:spPr>
    <a:noFill/>
    <a:ln w="25400">
      <a:solidFill>
        <a:schemeClr val="bg1"/>
      </a:solidFill>
    </a:ln>
  </c:spPr>
  <c:txPr>
    <a:bodyPr/>
    <a:lstStyle/>
    <a:p>
      <a:pPr>
        <a:defRPr sz="900">
          <a:solidFill>
            <a:schemeClr val="tx1"/>
          </a:solidFill>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5432250656168"/>
          <c:y val="0.12701403452326"/>
          <c:w val="0.840713582677165"/>
          <c:h val="0.656018021405507"/>
        </c:manualLayout>
      </c:layout>
      <c:barChart>
        <c:barDir val="col"/>
        <c:grouping val="stacked"/>
        <c:varyColors val="0"/>
        <c:ser>
          <c:idx val="0"/>
          <c:order val="0"/>
          <c:tx>
            <c:strRef>
              <c:f>'Display and direct response'!$A$14</c:f>
              <c:strCache>
                <c:ptCount val="1"/>
                <c:pt idx="0">
                  <c:v>Analogue</c:v>
                </c:pt>
              </c:strCache>
            </c:strRef>
          </c:tx>
          <c:spPr>
            <a:solidFill>
              <a:srgbClr val="81DDDB"/>
            </a:solidFill>
            <a:ln>
              <a:noFill/>
            </a:ln>
          </c:spPr>
          <c:invertIfNegative val="0"/>
          <c:cat>
            <c:numRef>
              <c:f>'Display and direct response'!$B$13:$C$13</c:f>
              <c:numCache>
                <c:formatCode>General</c:formatCode>
                <c:ptCount val="2"/>
                <c:pt idx="0">
                  <c:v>2000.0</c:v>
                </c:pt>
                <c:pt idx="1">
                  <c:v>2015.0</c:v>
                </c:pt>
              </c:numCache>
            </c:numRef>
          </c:cat>
          <c:val>
            <c:numRef>
              <c:f>'Display and direct response'!$B$14:$C$14</c:f>
              <c:numCache>
                <c:formatCode>General</c:formatCode>
                <c:ptCount val="2"/>
                <c:pt idx="0">
                  <c:v>9300.0</c:v>
                </c:pt>
                <c:pt idx="1">
                  <c:v>8170.0</c:v>
                </c:pt>
              </c:numCache>
            </c:numRef>
          </c:val>
          <c:extLst xmlns:c16r2="http://schemas.microsoft.com/office/drawing/2015/06/chart">
            <c:ext xmlns:c16="http://schemas.microsoft.com/office/drawing/2014/chart" uri="{C3380CC4-5D6E-409C-BE32-E72D297353CC}">
              <c16:uniqueId val="{00000000-58E0-4849-834F-F08EC99887D3}"/>
            </c:ext>
          </c:extLst>
        </c:ser>
        <c:ser>
          <c:idx val="1"/>
          <c:order val="1"/>
          <c:tx>
            <c:strRef>
              <c:f>'Display and direct response'!$A$15</c:f>
              <c:strCache>
                <c:ptCount val="1"/>
                <c:pt idx="0">
                  <c:v>Digital</c:v>
                </c:pt>
              </c:strCache>
            </c:strRef>
          </c:tx>
          <c:spPr>
            <a:solidFill>
              <a:srgbClr val="0045D0"/>
            </a:solidFill>
            <a:ln>
              <a:noFill/>
            </a:ln>
          </c:spPr>
          <c:invertIfNegative val="0"/>
          <c:cat>
            <c:numRef>
              <c:f>'Display and direct response'!$B$13:$C$13</c:f>
              <c:numCache>
                <c:formatCode>General</c:formatCode>
                <c:ptCount val="2"/>
                <c:pt idx="0">
                  <c:v>2000.0</c:v>
                </c:pt>
                <c:pt idx="1">
                  <c:v>2015.0</c:v>
                </c:pt>
              </c:numCache>
            </c:numRef>
          </c:cat>
          <c:val>
            <c:numRef>
              <c:f>'Display and direct response'!$B$15:$C$15</c:f>
              <c:numCache>
                <c:formatCode>General</c:formatCode>
                <c:ptCount val="2"/>
                <c:pt idx="0">
                  <c:v>90.0</c:v>
                </c:pt>
                <c:pt idx="1">
                  <c:v>2050.0</c:v>
                </c:pt>
              </c:numCache>
            </c:numRef>
          </c:val>
          <c:extLst xmlns:c16r2="http://schemas.microsoft.com/office/drawing/2015/06/chart">
            <c:ext xmlns:c16="http://schemas.microsoft.com/office/drawing/2014/chart" uri="{C3380CC4-5D6E-409C-BE32-E72D297353CC}">
              <c16:uniqueId val="{00000001-58E0-4849-834F-F08EC99887D3}"/>
            </c:ext>
          </c:extLst>
        </c:ser>
        <c:dLbls>
          <c:showLegendKey val="0"/>
          <c:showVal val="0"/>
          <c:showCatName val="0"/>
          <c:showSerName val="0"/>
          <c:showPercent val="0"/>
          <c:showBubbleSize val="0"/>
        </c:dLbls>
        <c:gapWidth val="150"/>
        <c:overlap val="100"/>
        <c:axId val="946026928"/>
        <c:axId val="959071120"/>
      </c:barChart>
      <c:catAx>
        <c:axId val="946026928"/>
        <c:scaling>
          <c:orientation val="minMax"/>
        </c:scaling>
        <c:delete val="0"/>
        <c:axPos val="b"/>
        <c:numFmt formatCode="General" sourceLinked="1"/>
        <c:majorTickMark val="out"/>
        <c:minorTickMark val="none"/>
        <c:tickLblPos val="nextTo"/>
        <c:spPr>
          <a:ln>
            <a:solidFill>
              <a:schemeClr val="tx1"/>
            </a:solidFill>
          </a:ln>
        </c:spPr>
        <c:crossAx val="959071120"/>
        <c:crosses val="autoZero"/>
        <c:auto val="1"/>
        <c:lblAlgn val="ctr"/>
        <c:lblOffset val="100"/>
        <c:noMultiLvlLbl val="0"/>
      </c:catAx>
      <c:valAx>
        <c:axId val="959071120"/>
        <c:scaling>
          <c:orientation val="minMax"/>
        </c:scaling>
        <c:delete val="0"/>
        <c:axPos val="l"/>
        <c:numFmt formatCode="#,##0" sourceLinked="0"/>
        <c:majorTickMark val="out"/>
        <c:minorTickMark val="none"/>
        <c:tickLblPos val="nextTo"/>
        <c:spPr>
          <a:ln>
            <a:solidFill>
              <a:schemeClr val="tx1"/>
            </a:solidFill>
          </a:ln>
        </c:spPr>
        <c:crossAx val="946026928"/>
        <c:crosses val="autoZero"/>
        <c:crossBetween val="between"/>
      </c:valAx>
    </c:plotArea>
    <c:legend>
      <c:legendPos val="b"/>
      <c:layout>
        <c:manualLayout>
          <c:xMode val="edge"/>
          <c:yMode val="edge"/>
          <c:x val="0.132675982595009"/>
          <c:y val="0.861907226182386"/>
          <c:w val="0.740749245465521"/>
          <c:h val="0.0692255621755934"/>
        </c:manualLayout>
      </c:layout>
      <c:overlay val="0"/>
    </c:legend>
    <c:plotVisOnly val="1"/>
    <c:dispBlanksAs val="gap"/>
    <c:showDLblsOverMax val="0"/>
  </c:chart>
  <c:txPr>
    <a:bodyPr/>
    <a:lstStyle/>
    <a:p>
      <a:pPr>
        <a:defRPr sz="16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2911528770441"/>
          <c:y val="0.11038961038961"/>
          <c:w val="0.82322327726466"/>
          <c:h val="0.673772439537777"/>
        </c:manualLayout>
      </c:layout>
      <c:barChart>
        <c:barDir val="col"/>
        <c:grouping val="stacked"/>
        <c:varyColors val="0"/>
        <c:ser>
          <c:idx val="0"/>
          <c:order val="0"/>
          <c:tx>
            <c:strRef>
              <c:f>'Display and direct response'!$A$18</c:f>
              <c:strCache>
                <c:ptCount val="1"/>
                <c:pt idx="0">
                  <c:v>Analogue</c:v>
                </c:pt>
              </c:strCache>
            </c:strRef>
          </c:tx>
          <c:spPr>
            <a:solidFill>
              <a:srgbClr val="81DDDB"/>
            </a:solidFill>
            <a:ln>
              <a:noFill/>
            </a:ln>
          </c:spPr>
          <c:invertIfNegative val="0"/>
          <c:cat>
            <c:numRef>
              <c:f>'Display and direct response'!$B$17:$C$17</c:f>
              <c:numCache>
                <c:formatCode>General</c:formatCode>
                <c:ptCount val="2"/>
                <c:pt idx="0">
                  <c:v>2000.0</c:v>
                </c:pt>
                <c:pt idx="1">
                  <c:v>2015.0</c:v>
                </c:pt>
              </c:numCache>
            </c:numRef>
          </c:cat>
          <c:val>
            <c:numRef>
              <c:f>'Display and direct response'!$B$18:$C$18</c:f>
              <c:numCache>
                <c:formatCode>General</c:formatCode>
                <c:ptCount val="2"/>
                <c:pt idx="0">
                  <c:v>5000.0</c:v>
                </c:pt>
                <c:pt idx="1">
                  <c:v>2580.0</c:v>
                </c:pt>
              </c:numCache>
            </c:numRef>
          </c:val>
          <c:extLst xmlns:c16r2="http://schemas.microsoft.com/office/drawing/2015/06/chart">
            <c:ext xmlns:c16="http://schemas.microsoft.com/office/drawing/2014/chart" uri="{C3380CC4-5D6E-409C-BE32-E72D297353CC}">
              <c16:uniqueId val="{00000000-C1A3-4136-987A-831E594227A6}"/>
            </c:ext>
          </c:extLst>
        </c:ser>
        <c:ser>
          <c:idx val="1"/>
          <c:order val="1"/>
          <c:tx>
            <c:strRef>
              <c:f>'Display and direct response'!$A$19</c:f>
              <c:strCache>
                <c:ptCount val="1"/>
                <c:pt idx="0">
                  <c:v>Digital</c:v>
                </c:pt>
              </c:strCache>
            </c:strRef>
          </c:tx>
          <c:spPr>
            <a:solidFill>
              <a:srgbClr val="0045D0"/>
            </a:solidFill>
            <a:ln>
              <a:noFill/>
            </a:ln>
          </c:spPr>
          <c:invertIfNegative val="0"/>
          <c:cat>
            <c:numRef>
              <c:f>'Display and direct response'!$B$17:$C$17</c:f>
              <c:numCache>
                <c:formatCode>General</c:formatCode>
                <c:ptCount val="2"/>
                <c:pt idx="0">
                  <c:v>2000.0</c:v>
                </c:pt>
                <c:pt idx="1">
                  <c:v>2015.0</c:v>
                </c:pt>
              </c:numCache>
            </c:numRef>
          </c:cat>
          <c:val>
            <c:numRef>
              <c:f>'Display and direct response'!$B$19:$C$19</c:f>
              <c:numCache>
                <c:formatCode>General</c:formatCode>
                <c:ptCount val="2"/>
                <c:pt idx="0">
                  <c:v>140.0</c:v>
                </c:pt>
                <c:pt idx="1">
                  <c:v>5800.0</c:v>
                </c:pt>
              </c:numCache>
            </c:numRef>
          </c:val>
          <c:extLst xmlns:c16r2="http://schemas.microsoft.com/office/drawing/2015/06/chart">
            <c:ext xmlns:c16="http://schemas.microsoft.com/office/drawing/2014/chart" uri="{C3380CC4-5D6E-409C-BE32-E72D297353CC}">
              <c16:uniqueId val="{00000001-C1A3-4136-987A-831E594227A6}"/>
            </c:ext>
          </c:extLst>
        </c:ser>
        <c:dLbls>
          <c:showLegendKey val="0"/>
          <c:showVal val="0"/>
          <c:showCatName val="0"/>
          <c:showSerName val="0"/>
          <c:showPercent val="0"/>
          <c:showBubbleSize val="0"/>
        </c:dLbls>
        <c:gapWidth val="150"/>
        <c:overlap val="100"/>
        <c:axId val="946360656"/>
        <c:axId val="946362704"/>
      </c:barChart>
      <c:catAx>
        <c:axId val="946360656"/>
        <c:scaling>
          <c:orientation val="minMax"/>
        </c:scaling>
        <c:delete val="0"/>
        <c:axPos val="b"/>
        <c:numFmt formatCode="General" sourceLinked="1"/>
        <c:majorTickMark val="out"/>
        <c:minorTickMark val="none"/>
        <c:tickLblPos val="nextTo"/>
        <c:spPr>
          <a:ln>
            <a:solidFill>
              <a:schemeClr val="tx1"/>
            </a:solidFill>
          </a:ln>
        </c:spPr>
        <c:crossAx val="946362704"/>
        <c:crosses val="autoZero"/>
        <c:auto val="1"/>
        <c:lblAlgn val="ctr"/>
        <c:lblOffset val="100"/>
        <c:noMultiLvlLbl val="0"/>
      </c:catAx>
      <c:valAx>
        <c:axId val="946362704"/>
        <c:scaling>
          <c:orientation val="minMax"/>
          <c:max val="12000.0"/>
        </c:scaling>
        <c:delete val="0"/>
        <c:axPos val="l"/>
        <c:numFmt formatCode="#,##0" sourceLinked="0"/>
        <c:majorTickMark val="out"/>
        <c:minorTickMark val="none"/>
        <c:tickLblPos val="nextTo"/>
        <c:spPr>
          <a:ln>
            <a:solidFill>
              <a:schemeClr val="tx1"/>
            </a:solidFill>
          </a:ln>
        </c:spPr>
        <c:crossAx val="946360656"/>
        <c:crosses val="autoZero"/>
        <c:crossBetween val="between"/>
      </c:valAx>
    </c:plotArea>
    <c:legend>
      <c:legendPos val="b"/>
      <c:layout>
        <c:manualLayout>
          <c:xMode val="edge"/>
          <c:yMode val="edge"/>
          <c:x val="0.127514534157011"/>
          <c:y val="0.857382481590068"/>
          <c:w val="0.730581030230555"/>
          <c:h val="0.0692255621755934"/>
        </c:manualLayout>
      </c:layout>
      <c:overlay val="0"/>
    </c:legend>
    <c:plotVisOnly val="1"/>
    <c:dispBlanksAs val="gap"/>
    <c:showDLblsOverMax val="0"/>
  </c:chart>
  <c:txPr>
    <a:bodyPr/>
    <a:lstStyle/>
    <a:p>
      <a:pPr>
        <a:defRPr sz="16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2C2870-CB7F-E94A-9AC5-7A4B0490DE7A}" type="doc">
      <dgm:prSet loTypeId="urn:microsoft.com/office/officeart/2005/8/layout/cycle1" loCatId="" qsTypeId="urn:microsoft.com/office/officeart/2005/8/quickstyle/simple1" qsCatId="simple" csTypeId="urn:microsoft.com/office/officeart/2005/8/colors/colorful1#3" csCatId="colorful" phldr="1"/>
      <dgm:spPr/>
      <dgm:t>
        <a:bodyPr/>
        <a:lstStyle/>
        <a:p>
          <a:endParaRPr lang="en-US"/>
        </a:p>
      </dgm:t>
    </dgm:pt>
    <dgm:pt modelId="{887675C6-AEDC-6348-A654-3EDC519786A9}">
      <dgm:prSet phldrT="[Text]" custT="1"/>
      <dgm:spPr/>
      <dgm:t>
        <a:bodyPr/>
        <a:lstStyle/>
        <a:p>
          <a:r>
            <a:rPr lang="en-US" sz="1800" dirty="0" smtClean="0"/>
            <a:t>Automated </a:t>
          </a:r>
          <a:r>
            <a:rPr lang="en-US" sz="1800" b="1" dirty="0" smtClean="0">
              <a:solidFill>
                <a:srgbClr val="FF0000"/>
              </a:solidFill>
            </a:rPr>
            <a:t>short-term</a:t>
          </a:r>
          <a:r>
            <a:rPr lang="en-US" sz="1800" dirty="0" smtClean="0"/>
            <a:t> trading  </a:t>
          </a:r>
          <a:r>
            <a:rPr lang="en-US" sz="1800" b="0" dirty="0">
              <a:solidFill>
                <a:schemeClr val="tx1"/>
              </a:solidFill>
            </a:rPr>
            <a:t>measures</a:t>
          </a:r>
          <a:r>
            <a:rPr lang="en-US" sz="1800" dirty="0">
              <a:solidFill>
                <a:schemeClr val="tx1"/>
              </a:solidFill>
            </a:rPr>
            <a:t> </a:t>
          </a:r>
          <a:r>
            <a:rPr lang="en-US" sz="1800" dirty="0"/>
            <a:t>become more important</a:t>
          </a:r>
        </a:p>
      </dgm:t>
    </dgm:pt>
    <dgm:pt modelId="{87D43B52-96F9-2F4A-BC47-E2928E15A6A4}" type="parTrans" cxnId="{F531A495-303E-A246-8D1F-A1A52A2E59B9}">
      <dgm:prSet/>
      <dgm:spPr/>
      <dgm:t>
        <a:bodyPr/>
        <a:lstStyle/>
        <a:p>
          <a:endParaRPr lang="en-US" sz="1200"/>
        </a:p>
      </dgm:t>
    </dgm:pt>
    <dgm:pt modelId="{3BCA4589-0E60-2840-97BD-B29697A66DC1}" type="sibTrans" cxnId="{F531A495-303E-A246-8D1F-A1A52A2E59B9}">
      <dgm:prSet/>
      <dgm:spPr>
        <a:solidFill>
          <a:schemeClr val="accent1">
            <a:lumMod val="50000"/>
          </a:schemeClr>
        </a:solidFill>
      </dgm:spPr>
      <dgm:t>
        <a:bodyPr/>
        <a:lstStyle/>
        <a:p>
          <a:endParaRPr lang="en-US" sz="1200"/>
        </a:p>
      </dgm:t>
    </dgm:pt>
    <dgm:pt modelId="{8DDBF47E-7DB9-E842-B920-2C2443B7C878}">
      <dgm:prSet phldrT="[Text]" custT="1"/>
      <dgm:spPr/>
      <dgm:t>
        <a:bodyPr/>
        <a:lstStyle/>
        <a:p>
          <a:r>
            <a:rPr lang="en-US" sz="1800" b="1" dirty="0" smtClean="0">
              <a:solidFill>
                <a:srgbClr val="FF0000"/>
              </a:solidFill>
            </a:rPr>
            <a:t>Long-term </a:t>
          </a:r>
          <a:r>
            <a:rPr lang="en-US" sz="1800" b="0" dirty="0" smtClean="0">
              <a:solidFill>
                <a:schemeClr val="tx1"/>
              </a:solidFill>
            </a:rPr>
            <a:t>and reputational measures and outcomes  diminish</a:t>
          </a:r>
          <a:endParaRPr lang="en-US" sz="1800" b="0" dirty="0">
            <a:solidFill>
              <a:srgbClr val="FF0000"/>
            </a:solidFill>
          </a:endParaRPr>
        </a:p>
      </dgm:t>
    </dgm:pt>
    <dgm:pt modelId="{4A53630F-D87B-9748-952D-8159F8478F1A}" type="parTrans" cxnId="{2AC5BA54-8F9D-264B-A629-740683EA4644}">
      <dgm:prSet/>
      <dgm:spPr/>
      <dgm:t>
        <a:bodyPr/>
        <a:lstStyle/>
        <a:p>
          <a:endParaRPr lang="en-US" sz="1200"/>
        </a:p>
      </dgm:t>
    </dgm:pt>
    <dgm:pt modelId="{8095311A-DFF1-9F4B-BF68-F33B0E94F187}" type="sibTrans" cxnId="{2AC5BA54-8F9D-264B-A629-740683EA4644}">
      <dgm:prSet/>
      <dgm:spPr/>
      <dgm:t>
        <a:bodyPr/>
        <a:lstStyle/>
        <a:p>
          <a:endParaRPr lang="en-US" sz="1200"/>
        </a:p>
      </dgm:t>
    </dgm:pt>
    <dgm:pt modelId="{3F79BA7D-E7C6-8940-9A5D-E2A2BAD92380}">
      <dgm:prSet phldrT="[Text]" custT="1"/>
      <dgm:spPr/>
      <dgm:t>
        <a:bodyPr/>
        <a:lstStyle/>
        <a:p>
          <a:r>
            <a:rPr lang="en-US" sz="1800" smtClean="0"/>
            <a:t>Media and context become </a:t>
          </a:r>
          <a:r>
            <a:rPr lang="en-US" sz="1800" b="1" err="1" smtClean="0">
              <a:solidFill>
                <a:srgbClr val="FF0000"/>
              </a:solidFill>
            </a:rPr>
            <a:t>commoditised</a:t>
          </a:r>
          <a:endParaRPr lang="en-US" sz="1800" b="1">
            <a:solidFill>
              <a:srgbClr val="FF0000"/>
            </a:solidFill>
          </a:endParaRPr>
        </a:p>
      </dgm:t>
    </dgm:pt>
    <dgm:pt modelId="{BF37D9FC-A83A-9847-9C6A-50F61DCEDDF9}" type="parTrans" cxnId="{B1683FED-3F2F-2D47-9ED2-70F5A125C8E1}">
      <dgm:prSet/>
      <dgm:spPr/>
      <dgm:t>
        <a:bodyPr/>
        <a:lstStyle/>
        <a:p>
          <a:endParaRPr lang="en-US"/>
        </a:p>
      </dgm:t>
    </dgm:pt>
    <dgm:pt modelId="{6412D116-1A2E-CA44-8FEB-F7039D1A5C1C}" type="sibTrans" cxnId="{B1683FED-3F2F-2D47-9ED2-70F5A125C8E1}">
      <dgm:prSet/>
      <dgm:spPr/>
      <dgm:t>
        <a:bodyPr/>
        <a:lstStyle/>
        <a:p>
          <a:endParaRPr lang="en-US"/>
        </a:p>
      </dgm:t>
    </dgm:pt>
    <dgm:pt modelId="{AC605E78-2457-D34C-A330-687BF9ACBBA2}">
      <dgm:prSet phldrT="[Text]" custT="1"/>
      <dgm:spPr/>
      <dgm:t>
        <a:bodyPr/>
        <a:lstStyle/>
        <a:p>
          <a:r>
            <a:rPr lang="en-US" sz="1800" smtClean="0"/>
            <a:t>Automated trading grows in scale and </a:t>
          </a:r>
          <a:r>
            <a:rPr lang="en-US" sz="1800" b="1" smtClean="0">
              <a:solidFill>
                <a:srgbClr val="FF0000"/>
              </a:solidFill>
            </a:rPr>
            <a:t>influence</a:t>
          </a:r>
          <a:endParaRPr lang="en-US" sz="1800" b="1">
            <a:solidFill>
              <a:srgbClr val="FF0000"/>
            </a:solidFill>
          </a:endParaRPr>
        </a:p>
      </dgm:t>
    </dgm:pt>
    <dgm:pt modelId="{2B7F261A-598F-AB49-B2A0-D94A755BA13A}" type="parTrans" cxnId="{B796E14D-BFDD-3647-B79E-03E30FBF8A63}">
      <dgm:prSet/>
      <dgm:spPr/>
      <dgm:t>
        <a:bodyPr/>
        <a:lstStyle/>
        <a:p>
          <a:endParaRPr lang="en-US"/>
        </a:p>
      </dgm:t>
    </dgm:pt>
    <dgm:pt modelId="{E9464867-7D8B-5F47-9E51-AC02110A91B5}" type="sibTrans" cxnId="{B796E14D-BFDD-3647-B79E-03E30FBF8A63}">
      <dgm:prSet/>
      <dgm:spPr/>
      <dgm:t>
        <a:bodyPr/>
        <a:lstStyle/>
        <a:p>
          <a:endParaRPr lang="en-US"/>
        </a:p>
      </dgm:t>
    </dgm:pt>
    <dgm:pt modelId="{DFB1F5AF-46C0-894A-BE5E-D1E13943FA59}" type="pres">
      <dgm:prSet presAssocID="{382C2870-CB7F-E94A-9AC5-7A4B0490DE7A}" presName="cycle" presStyleCnt="0">
        <dgm:presLayoutVars>
          <dgm:dir/>
          <dgm:resizeHandles val="exact"/>
        </dgm:presLayoutVars>
      </dgm:prSet>
      <dgm:spPr/>
      <dgm:t>
        <a:bodyPr/>
        <a:lstStyle/>
        <a:p>
          <a:endParaRPr lang="en-US"/>
        </a:p>
      </dgm:t>
    </dgm:pt>
    <dgm:pt modelId="{E29B9D76-24EF-E24B-987A-ACFCF57318B7}" type="pres">
      <dgm:prSet presAssocID="{AC605E78-2457-D34C-A330-687BF9ACBBA2}" presName="dummy" presStyleCnt="0"/>
      <dgm:spPr/>
    </dgm:pt>
    <dgm:pt modelId="{94E880DA-EEE0-6447-B52B-96844090B185}" type="pres">
      <dgm:prSet presAssocID="{AC605E78-2457-D34C-A330-687BF9ACBBA2}" presName="node" presStyleLbl="revTx" presStyleIdx="0" presStyleCnt="4">
        <dgm:presLayoutVars>
          <dgm:bulletEnabled val="1"/>
        </dgm:presLayoutVars>
      </dgm:prSet>
      <dgm:spPr/>
      <dgm:t>
        <a:bodyPr/>
        <a:lstStyle/>
        <a:p>
          <a:endParaRPr lang="en-US"/>
        </a:p>
      </dgm:t>
    </dgm:pt>
    <dgm:pt modelId="{A18C035A-0794-EB49-B9B8-4FE0DDD572DC}" type="pres">
      <dgm:prSet presAssocID="{E9464867-7D8B-5F47-9E51-AC02110A91B5}" presName="sibTrans" presStyleLbl="node1" presStyleIdx="0" presStyleCnt="4"/>
      <dgm:spPr/>
      <dgm:t>
        <a:bodyPr/>
        <a:lstStyle/>
        <a:p>
          <a:endParaRPr lang="en-US"/>
        </a:p>
      </dgm:t>
    </dgm:pt>
    <dgm:pt modelId="{11292A33-A495-554B-9D7A-E9DB1F7E3C58}" type="pres">
      <dgm:prSet presAssocID="{887675C6-AEDC-6348-A654-3EDC519786A9}" presName="dummy" presStyleCnt="0"/>
      <dgm:spPr/>
    </dgm:pt>
    <dgm:pt modelId="{AF288947-4F4B-FE48-A33F-CE9DB9D520EF}" type="pres">
      <dgm:prSet presAssocID="{887675C6-AEDC-6348-A654-3EDC519786A9}" presName="node" presStyleLbl="revTx" presStyleIdx="1" presStyleCnt="4">
        <dgm:presLayoutVars>
          <dgm:bulletEnabled val="1"/>
        </dgm:presLayoutVars>
      </dgm:prSet>
      <dgm:spPr/>
      <dgm:t>
        <a:bodyPr/>
        <a:lstStyle/>
        <a:p>
          <a:endParaRPr lang="en-US"/>
        </a:p>
      </dgm:t>
    </dgm:pt>
    <dgm:pt modelId="{DF413A2A-4AF3-2F49-A2DE-0B994F0213BA}" type="pres">
      <dgm:prSet presAssocID="{3BCA4589-0E60-2840-97BD-B29697A66DC1}" presName="sibTrans" presStyleLbl="node1" presStyleIdx="1" presStyleCnt="4"/>
      <dgm:spPr/>
      <dgm:t>
        <a:bodyPr/>
        <a:lstStyle/>
        <a:p>
          <a:endParaRPr lang="en-US"/>
        </a:p>
      </dgm:t>
    </dgm:pt>
    <dgm:pt modelId="{BE51BED4-F752-7D43-9D39-FF5307AE46FF}" type="pres">
      <dgm:prSet presAssocID="{8DDBF47E-7DB9-E842-B920-2C2443B7C878}" presName="dummy" presStyleCnt="0"/>
      <dgm:spPr/>
    </dgm:pt>
    <dgm:pt modelId="{3C6C4114-A9E9-734F-94A9-74C9EEB80636}" type="pres">
      <dgm:prSet presAssocID="{8DDBF47E-7DB9-E842-B920-2C2443B7C878}" presName="node" presStyleLbl="revTx" presStyleIdx="2" presStyleCnt="4" custScaleX="92168" custRadScaleRad="106880" custRadScaleInc="16498">
        <dgm:presLayoutVars>
          <dgm:bulletEnabled val="1"/>
        </dgm:presLayoutVars>
      </dgm:prSet>
      <dgm:spPr/>
      <dgm:t>
        <a:bodyPr/>
        <a:lstStyle/>
        <a:p>
          <a:endParaRPr lang="en-US"/>
        </a:p>
      </dgm:t>
    </dgm:pt>
    <dgm:pt modelId="{8C5DC4D5-E92E-7C49-8B98-9AD4C6A1F49A}" type="pres">
      <dgm:prSet presAssocID="{8095311A-DFF1-9F4B-BF68-F33B0E94F187}" presName="sibTrans" presStyleLbl="node1" presStyleIdx="2" presStyleCnt="4"/>
      <dgm:spPr/>
      <dgm:t>
        <a:bodyPr/>
        <a:lstStyle/>
        <a:p>
          <a:endParaRPr lang="en-US"/>
        </a:p>
      </dgm:t>
    </dgm:pt>
    <dgm:pt modelId="{462931F2-0D79-B244-A3B7-7713D7276C50}" type="pres">
      <dgm:prSet presAssocID="{3F79BA7D-E7C6-8940-9A5D-E2A2BAD92380}" presName="dummy" presStyleCnt="0"/>
      <dgm:spPr/>
    </dgm:pt>
    <dgm:pt modelId="{C9846882-84FA-9048-ACD4-91055FE67469}" type="pres">
      <dgm:prSet presAssocID="{3F79BA7D-E7C6-8940-9A5D-E2A2BAD92380}" presName="node" presStyleLbl="revTx" presStyleIdx="3" presStyleCnt="4">
        <dgm:presLayoutVars>
          <dgm:bulletEnabled val="1"/>
        </dgm:presLayoutVars>
      </dgm:prSet>
      <dgm:spPr/>
      <dgm:t>
        <a:bodyPr/>
        <a:lstStyle/>
        <a:p>
          <a:endParaRPr lang="en-US"/>
        </a:p>
      </dgm:t>
    </dgm:pt>
    <dgm:pt modelId="{9FE356C4-036D-C346-A56F-F7E974248BA0}" type="pres">
      <dgm:prSet presAssocID="{6412D116-1A2E-CA44-8FEB-F7039D1A5C1C}" presName="sibTrans" presStyleLbl="node1" presStyleIdx="3" presStyleCnt="4"/>
      <dgm:spPr/>
      <dgm:t>
        <a:bodyPr/>
        <a:lstStyle/>
        <a:p>
          <a:endParaRPr lang="en-US"/>
        </a:p>
      </dgm:t>
    </dgm:pt>
  </dgm:ptLst>
  <dgm:cxnLst>
    <dgm:cxn modelId="{AC78B919-A424-AB4A-8671-1F37722C3597}" type="presOf" srcId="{382C2870-CB7F-E94A-9AC5-7A4B0490DE7A}" destId="{DFB1F5AF-46C0-894A-BE5E-D1E13943FA59}" srcOrd="0" destOrd="0" presId="urn:microsoft.com/office/officeart/2005/8/layout/cycle1"/>
    <dgm:cxn modelId="{9356C735-4771-B24C-B5F2-5540FA231420}" type="presOf" srcId="{3F79BA7D-E7C6-8940-9A5D-E2A2BAD92380}" destId="{C9846882-84FA-9048-ACD4-91055FE67469}" srcOrd="0" destOrd="0" presId="urn:microsoft.com/office/officeart/2005/8/layout/cycle1"/>
    <dgm:cxn modelId="{B1683FED-3F2F-2D47-9ED2-70F5A125C8E1}" srcId="{382C2870-CB7F-E94A-9AC5-7A4B0490DE7A}" destId="{3F79BA7D-E7C6-8940-9A5D-E2A2BAD92380}" srcOrd="3" destOrd="0" parTransId="{BF37D9FC-A83A-9847-9C6A-50F61DCEDDF9}" sibTransId="{6412D116-1A2E-CA44-8FEB-F7039D1A5C1C}"/>
    <dgm:cxn modelId="{F531A495-303E-A246-8D1F-A1A52A2E59B9}" srcId="{382C2870-CB7F-E94A-9AC5-7A4B0490DE7A}" destId="{887675C6-AEDC-6348-A654-3EDC519786A9}" srcOrd="1" destOrd="0" parTransId="{87D43B52-96F9-2F4A-BC47-E2928E15A6A4}" sibTransId="{3BCA4589-0E60-2840-97BD-B29697A66DC1}"/>
    <dgm:cxn modelId="{85B1564B-BEE5-8449-B92D-5C133AE4E4B4}" type="presOf" srcId="{6412D116-1A2E-CA44-8FEB-F7039D1A5C1C}" destId="{9FE356C4-036D-C346-A56F-F7E974248BA0}" srcOrd="0" destOrd="0" presId="urn:microsoft.com/office/officeart/2005/8/layout/cycle1"/>
    <dgm:cxn modelId="{B68A7C92-D0DB-9C44-8033-987457CE3FB5}" type="presOf" srcId="{AC605E78-2457-D34C-A330-687BF9ACBBA2}" destId="{94E880DA-EEE0-6447-B52B-96844090B185}" srcOrd="0" destOrd="0" presId="urn:microsoft.com/office/officeart/2005/8/layout/cycle1"/>
    <dgm:cxn modelId="{0091977B-56E7-AF43-AE19-72029D6D5FF8}" type="presOf" srcId="{E9464867-7D8B-5F47-9E51-AC02110A91B5}" destId="{A18C035A-0794-EB49-B9B8-4FE0DDD572DC}" srcOrd="0" destOrd="0" presId="urn:microsoft.com/office/officeart/2005/8/layout/cycle1"/>
    <dgm:cxn modelId="{35F0CAA3-55C2-CA4B-8D14-B1949BFD10B9}" type="presOf" srcId="{8DDBF47E-7DB9-E842-B920-2C2443B7C878}" destId="{3C6C4114-A9E9-734F-94A9-74C9EEB80636}" srcOrd="0" destOrd="0" presId="urn:microsoft.com/office/officeart/2005/8/layout/cycle1"/>
    <dgm:cxn modelId="{331194CC-D4D7-F245-B509-FA2FF045A585}" type="presOf" srcId="{3BCA4589-0E60-2840-97BD-B29697A66DC1}" destId="{DF413A2A-4AF3-2F49-A2DE-0B994F0213BA}" srcOrd="0" destOrd="0" presId="urn:microsoft.com/office/officeart/2005/8/layout/cycle1"/>
    <dgm:cxn modelId="{B796E14D-BFDD-3647-B79E-03E30FBF8A63}" srcId="{382C2870-CB7F-E94A-9AC5-7A4B0490DE7A}" destId="{AC605E78-2457-D34C-A330-687BF9ACBBA2}" srcOrd="0" destOrd="0" parTransId="{2B7F261A-598F-AB49-B2A0-D94A755BA13A}" sibTransId="{E9464867-7D8B-5F47-9E51-AC02110A91B5}"/>
    <dgm:cxn modelId="{2AC5BA54-8F9D-264B-A629-740683EA4644}" srcId="{382C2870-CB7F-E94A-9AC5-7A4B0490DE7A}" destId="{8DDBF47E-7DB9-E842-B920-2C2443B7C878}" srcOrd="2" destOrd="0" parTransId="{4A53630F-D87B-9748-952D-8159F8478F1A}" sibTransId="{8095311A-DFF1-9F4B-BF68-F33B0E94F187}"/>
    <dgm:cxn modelId="{4E93F2E7-B498-094B-87F5-C90C42C78BC5}" type="presOf" srcId="{887675C6-AEDC-6348-A654-3EDC519786A9}" destId="{AF288947-4F4B-FE48-A33F-CE9DB9D520EF}" srcOrd="0" destOrd="0" presId="urn:microsoft.com/office/officeart/2005/8/layout/cycle1"/>
    <dgm:cxn modelId="{81E300ED-7A88-2D46-94AD-2D90C7CAEAA5}" type="presOf" srcId="{8095311A-DFF1-9F4B-BF68-F33B0E94F187}" destId="{8C5DC4D5-E92E-7C49-8B98-9AD4C6A1F49A}" srcOrd="0" destOrd="0" presId="urn:microsoft.com/office/officeart/2005/8/layout/cycle1"/>
    <dgm:cxn modelId="{6643ECCB-595E-5D4F-B1AB-937CE80A790B}" type="presParOf" srcId="{DFB1F5AF-46C0-894A-BE5E-D1E13943FA59}" destId="{E29B9D76-24EF-E24B-987A-ACFCF57318B7}" srcOrd="0" destOrd="0" presId="urn:microsoft.com/office/officeart/2005/8/layout/cycle1"/>
    <dgm:cxn modelId="{08884D30-0AA8-A241-9D09-2495B8ACC720}" type="presParOf" srcId="{DFB1F5AF-46C0-894A-BE5E-D1E13943FA59}" destId="{94E880DA-EEE0-6447-B52B-96844090B185}" srcOrd="1" destOrd="0" presId="urn:microsoft.com/office/officeart/2005/8/layout/cycle1"/>
    <dgm:cxn modelId="{8C13EE3A-4E29-A947-B41C-D2A58D3BAE3B}" type="presParOf" srcId="{DFB1F5AF-46C0-894A-BE5E-D1E13943FA59}" destId="{A18C035A-0794-EB49-B9B8-4FE0DDD572DC}" srcOrd="2" destOrd="0" presId="urn:microsoft.com/office/officeart/2005/8/layout/cycle1"/>
    <dgm:cxn modelId="{A3ADA900-E513-5C44-9E09-9F05416CEBCA}" type="presParOf" srcId="{DFB1F5AF-46C0-894A-BE5E-D1E13943FA59}" destId="{11292A33-A495-554B-9D7A-E9DB1F7E3C58}" srcOrd="3" destOrd="0" presId="urn:microsoft.com/office/officeart/2005/8/layout/cycle1"/>
    <dgm:cxn modelId="{5DA4A16F-E495-CA49-8055-99F3066D618E}" type="presParOf" srcId="{DFB1F5AF-46C0-894A-BE5E-D1E13943FA59}" destId="{AF288947-4F4B-FE48-A33F-CE9DB9D520EF}" srcOrd="4" destOrd="0" presId="urn:microsoft.com/office/officeart/2005/8/layout/cycle1"/>
    <dgm:cxn modelId="{F1338FCF-FC8F-B042-802A-7C112692A8DC}" type="presParOf" srcId="{DFB1F5AF-46C0-894A-BE5E-D1E13943FA59}" destId="{DF413A2A-4AF3-2F49-A2DE-0B994F0213BA}" srcOrd="5" destOrd="0" presId="urn:microsoft.com/office/officeart/2005/8/layout/cycle1"/>
    <dgm:cxn modelId="{F7E3FE92-0880-B148-A90D-593F93E29CB2}" type="presParOf" srcId="{DFB1F5AF-46C0-894A-BE5E-D1E13943FA59}" destId="{BE51BED4-F752-7D43-9D39-FF5307AE46FF}" srcOrd="6" destOrd="0" presId="urn:microsoft.com/office/officeart/2005/8/layout/cycle1"/>
    <dgm:cxn modelId="{5FDAF6CA-DC99-3942-B808-A1754F063885}" type="presParOf" srcId="{DFB1F5AF-46C0-894A-BE5E-D1E13943FA59}" destId="{3C6C4114-A9E9-734F-94A9-74C9EEB80636}" srcOrd="7" destOrd="0" presId="urn:microsoft.com/office/officeart/2005/8/layout/cycle1"/>
    <dgm:cxn modelId="{EB2D2A3C-820E-3444-B3EC-8395AE8F4A65}" type="presParOf" srcId="{DFB1F5AF-46C0-894A-BE5E-D1E13943FA59}" destId="{8C5DC4D5-E92E-7C49-8B98-9AD4C6A1F49A}" srcOrd="8" destOrd="0" presId="urn:microsoft.com/office/officeart/2005/8/layout/cycle1"/>
    <dgm:cxn modelId="{D597D4F5-E7F2-A44F-823E-9B46EF2B6A72}" type="presParOf" srcId="{DFB1F5AF-46C0-894A-BE5E-D1E13943FA59}" destId="{462931F2-0D79-B244-A3B7-7713D7276C50}" srcOrd="9" destOrd="0" presId="urn:microsoft.com/office/officeart/2005/8/layout/cycle1"/>
    <dgm:cxn modelId="{ADBF2F18-68D6-B545-A0AF-70E2DE5A5648}" type="presParOf" srcId="{DFB1F5AF-46C0-894A-BE5E-D1E13943FA59}" destId="{C9846882-84FA-9048-ACD4-91055FE67469}" srcOrd="10" destOrd="0" presId="urn:microsoft.com/office/officeart/2005/8/layout/cycle1"/>
    <dgm:cxn modelId="{4414B380-1B0A-2648-AA0D-4C7551235D8B}" type="presParOf" srcId="{DFB1F5AF-46C0-894A-BE5E-D1E13943FA59}" destId="{9FE356C4-036D-C346-A56F-F7E974248BA0}"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92D8D0-7437-2340-88A9-B4410B235E55}" type="doc">
      <dgm:prSet loTypeId="urn:microsoft.com/office/officeart/2005/8/layout/pyramid1" loCatId="" qsTypeId="urn:microsoft.com/office/officeart/2005/8/quickstyle/simple4" qsCatId="simple" csTypeId="urn:microsoft.com/office/officeart/2005/8/colors/accent1_2" csCatId="accent1" phldr="1"/>
      <dgm:spPr/>
    </dgm:pt>
    <dgm:pt modelId="{1B9128F1-970A-6C46-8AF7-B4ED7416C3F1}">
      <dgm:prSet phldrT="[Text]" custT="1"/>
      <dgm:spPr>
        <a:solidFill>
          <a:schemeClr val="accent1">
            <a:lumMod val="40000"/>
            <a:lumOff val="60000"/>
          </a:schemeClr>
        </a:solidFill>
        <a:ln>
          <a:solidFill>
            <a:schemeClr val="accent1">
              <a:lumMod val="40000"/>
              <a:lumOff val="60000"/>
            </a:schemeClr>
          </a:solidFill>
        </a:ln>
        <a:effectLst/>
      </dgm:spPr>
      <dgm:t>
        <a:bodyPr/>
        <a:lstStyle/>
        <a:p>
          <a:r>
            <a:rPr lang="en-US" sz="1600" b="1"/>
            <a:t>Visits</a:t>
          </a:r>
          <a:r>
            <a:rPr lang="en-US" sz="1600"/>
            <a:t>: </a:t>
          </a:r>
        </a:p>
        <a:p>
          <a:r>
            <a:rPr lang="en-US" sz="1600"/>
            <a:t>$0.01/visit</a:t>
          </a:r>
        </a:p>
      </dgm:t>
    </dgm:pt>
    <dgm:pt modelId="{C8B74D32-8BF7-A049-90B8-9998DA4DD26A}" type="parTrans" cxnId="{F73B24AC-CBED-3947-92E0-92EA98966A97}">
      <dgm:prSet/>
      <dgm:spPr/>
      <dgm:t>
        <a:bodyPr/>
        <a:lstStyle/>
        <a:p>
          <a:endParaRPr lang="en-US" sz="1400"/>
        </a:p>
      </dgm:t>
    </dgm:pt>
    <dgm:pt modelId="{444990BB-CFDB-AB4E-ADAC-AF0F567D41D8}" type="sibTrans" cxnId="{F73B24AC-CBED-3947-92E0-92EA98966A97}">
      <dgm:prSet/>
      <dgm:spPr/>
      <dgm:t>
        <a:bodyPr/>
        <a:lstStyle/>
        <a:p>
          <a:endParaRPr lang="en-US" sz="1400"/>
        </a:p>
      </dgm:t>
    </dgm:pt>
    <dgm:pt modelId="{3373E835-4057-344C-9957-D3E5DDC7E552}">
      <dgm:prSet phldrT="[Text]" custT="1"/>
      <dgm:spPr>
        <a:solidFill>
          <a:schemeClr val="accent1">
            <a:lumMod val="60000"/>
            <a:lumOff val="40000"/>
          </a:schemeClr>
        </a:solidFill>
        <a:ln>
          <a:solidFill>
            <a:schemeClr val="accent1">
              <a:lumMod val="60000"/>
              <a:lumOff val="40000"/>
            </a:schemeClr>
          </a:solidFill>
        </a:ln>
        <a:effectLst/>
      </dgm:spPr>
      <dgm:t>
        <a:bodyPr/>
        <a:lstStyle/>
        <a:p>
          <a:r>
            <a:rPr lang="en-US" sz="1600" b="1"/>
            <a:t>Audience</a:t>
          </a:r>
          <a:r>
            <a:rPr lang="en-US" sz="1600"/>
            <a:t>: </a:t>
          </a:r>
        </a:p>
        <a:p>
          <a:r>
            <a:rPr lang="en-US" sz="1600"/>
            <a:t>$0.05/profile</a:t>
          </a:r>
        </a:p>
      </dgm:t>
    </dgm:pt>
    <dgm:pt modelId="{D6473FBD-142E-D647-B48B-28B3E4A56926}" type="parTrans" cxnId="{8A7A3C87-51B2-BB4D-8C94-C7730A1ED4E5}">
      <dgm:prSet/>
      <dgm:spPr/>
      <dgm:t>
        <a:bodyPr/>
        <a:lstStyle/>
        <a:p>
          <a:endParaRPr lang="en-US" sz="1400"/>
        </a:p>
      </dgm:t>
    </dgm:pt>
    <dgm:pt modelId="{D9725334-C2DE-9944-9AD2-D1CB9E3FDF20}" type="sibTrans" cxnId="{8A7A3C87-51B2-BB4D-8C94-C7730A1ED4E5}">
      <dgm:prSet/>
      <dgm:spPr/>
      <dgm:t>
        <a:bodyPr/>
        <a:lstStyle/>
        <a:p>
          <a:endParaRPr lang="en-US" sz="1400"/>
        </a:p>
      </dgm:t>
    </dgm:pt>
    <dgm:pt modelId="{F9FB3B8C-1E05-0F49-97E4-0B8132AE69F2}">
      <dgm:prSet phldrT="[Text]" custT="1"/>
      <dgm:spPr>
        <a:solidFill>
          <a:schemeClr val="accent1">
            <a:lumMod val="75000"/>
          </a:schemeClr>
        </a:solidFill>
        <a:ln>
          <a:solidFill>
            <a:schemeClr val="accent1">
              <a:lumMod val="75000"/>
            </a:schemeClr>
          </a:solidFill>
        </a:ln>
        <a:effectLst/>
      </dgm:spPr>
      <dgm:t>
        <a:bodyPr/>
        <a:lstStyle/>
        <a:p>
          <a:r>
            <a:rPr lang="en-US" sz="1600" b="1">
              <a:solidFill>
                <a:srgbClr val="FFFFFF"/>
              </a:solidFill>
            </a:rPr>
            <a:t>Signups</a:t>
          </a:r>
          <a:r>
            <a:rPr lang="en-US" sz="1600">
              <a:solidFill>
                <a:srgbClr val="FFFFFF"/>
              </a:solidFill>
            </a:rPr>
            <a:t>: </a:t>
          </a:r>
        </a:p>
        <a:p>
          <a:r>
            <a:rPr lang="en-US" sz="1600">
              <a:solidFill>
                <a:srgbClr val="FFFFFF"/>
              </a:solidFill>
            </a:rPr>
            <a:t>$0.25/lead</a:t>
          </a:r>
        </a:p>
      </dgm:t>
    </dgm:pt>
    <dgm:pt modelId="{534F6C58-5433-6148-B2B7-0BF9CD7A4A55}" type="parTrans" cxnId="{C74E5780-A9FA-0640-852E-30A837704665}">
      <dgm:prSet/>
      <dgm:spPr/>
      <dgm:t>
        <a:bodyPr/>
        <a:lstStyle/>
        <a:p>
          <a:endParaRPr lang="en-US" sz="1400"/>
        </a:p>
      </dgm:t>
    </dgm:pt>
    <dgm:pt modelId="{4B81BF79-9596-F64A-B534-9A9616994378}" type="sibTrans" cxnId="{C74E5780-A9FA-0640-852E-30A837704665}">
      <dgm:prSet/>
      <dgm:spPr/>
      <dgm:t>
        <a:bodyPr/>
        <a:lstStyle/>
        <a:p>
          <a:endParaRPr lang="en-US" sz="1400"/>
        </a:p>
      </dgm:t>
    </dgm:pt>
    <dgm:pt modelId="{976872E2-75F0-3841-BB8D-C5A789A4A284}">
      <dgm:prSet phldrT="[Text]" custT="1"/>
      <dgm:spPr>
        <a:solidFill>
          <a:schemeClr val="accent1">
            <a:lumMod val="50000"/>
          </a:schemeClr>
        </a:solidFill>
        <a:ln>
          <a:solidFill>
            <a:schemeClr val="accent1">
              <a:lumMod val="50000"/>
            </a:schemeClr>
          </a:solidFill>
        </a:ln>
        <a:effectLst/>
      </dgm:spPr>
      <dgm:t>
        <a:bodyPr/>
        <a:lstStyle/>
        <a:p>
          <a:r>
            <a:rPr lang="en-US" sz="1600" b="1">
              <a:solidFill>
                <a:srgbClr val="FFFFFF"/>
              </a:solidFill>
            </a:rPr>
            <a:t>Purchase</a:t>
          </a:r>
          <a:r>
            <a:rPr lang="en-US" sz="1600">
              <a:solidFill>
                <a:srgbClr val="FFFFFF"/>
              </a:solidFill>
            </a:rPr>
            <a:t>: </a:t>
          </a:r>
        </a:p>
        <a:p>
          <a:r>
            <a:rPr lang="en-US" sz="1600">
              <a:solidFill>
                <a:srgbClr val="FFFFFF"/>
              </a:solidFill>
            </a:rPr>
            <a:t>$1.00/click</a:t>
          </a:r>
        </a:p>
      </dgm:t>
    </dgm:pt>
    <dgm:pt modelId="{0EF15A86-E760-AB4A-8B02-737E9FF3D31E}" type="parTrans" cxnId="{A9DE58A4-8AF1-5143-B857-7E9F899D9BBC}">
      <dgm:prSet/>
      <dgm:spPr/>
      <dgm:t>
        <a:bodyPr/>
        <a:lstStyle/>
        <a:p>
          <a:endParaRPr lang="en-US" sz="1400"/>
        </a:p>
      </dgm:t>
    </dgm:pt>
    <dgm:pt modelId="{0AF26534-5654-224F-8A11-BCC6865E8DA2}" type="sibTrans" cxnId="{A9DE58A4-8AF1-5143-B857-7E9F899D9BBC}">
      <dgm:prSet/>
      <dgm:spPr/>
      <dgm:t>
        <a:bodyPr/>
        <a:lstStyle/>
        <a:p>
          <a:endParaRPr lang="en-US" sz="1400"/>
        </a:p>
      </dgm:t>
    </dgm:pt>
    <dgm:pt modelId="{6ADD0EBE-83F4-CC45-A503-04CADA9F3FB2}" type="pres">
      <dgm:prSet presAssocID="{8C92D8D0-7437-2340-88A9-B4410B235E55}" presName="Name0" presStyleCnt="0">
        <dgm:presLayoutVars>
          <dgm:dir/>
          <dgm:animLvl val="lvl"/>
          <dgm:resizeHandles val="exact"/>
        </dgm:presLayoutVars>
      </dgm:prSet>
      <dgm:spPr/>
    </dgm:pt>
    <dgm:pt modelId="{C70C2E9E-AA48-F245-A935-DFAC5FEAF50C}" type="pres">
      <dgm:prSet presAssocID="{1B9128F1-970A-6C46-8AF7-B4ED7416C3F1}" presName="Name8" presStyleCnt="0"/>
      <dgm:spPr/>
    </dgm:pt>
    <dgm:pt modelId="{7DA30D72-F742-0A43-81DA-C23B54CB6165}" type="pres">
      <dgm:prSet presAssocID="{1B9128F1-970A-6C46-8AF7-B4ED7416C3F1}" presName="level" presStyleLbl="node1" presStyleIdx="0" presStyleCnt="4">
        <dgm:presLayoutVars>
          <dgm:chMax val="1"/>
          <dgm:bulletEnabled val="1"/>
        </dgm:presLayoutVars>
      </dgm:prSet>
      <dgm:spPr/>
      <dgm:t>
        <a:bodyPr/>
        <a:lstStyle/>
        <a:p>
          <a:endParaRPr lang="en-US"/>
        </a:p>
      </dgm:t>
    </dgm:pt>
    <dgm:pt modelId="{4885A314-76A0-714D-8093-E83D0365757E}" type="pres">
      <dgm:prSet presAssocID="{1B9128F1-970A-6C46-8AF7-B4ED7416C3F1}" presName="levelTx" presStyleLbl="revTx" presStyleIdx="0" presStyleCnt="0">
        <dgm:presLayoutVars>
          <dgm:chMax val="1"/>
          <dgm:bulletEnabled val="1"/>
        </dgm:presLayoutVars>
      </dgm:prSet>
      <dgm:spPr/>
      <dgm:t>
        <a:bodyPr/>
        <a:lstStyle/>
        <a:p>
          <a:endParaRPr lang="en-US"/>
        </a:p>
      </dgm:t>
    </dgm:pt>
    <dgm:pt modelId="{4569E596-8B0C-FC43-B210-673FF7D4BE06}" type="pres">
      <dgm:prSet presAssocID="{3373E835-4057-344C-9957-D3E5DDC7E552}" presName="Name8" presStyleCnt="0"/>
      <dgm:spPr/>
    </dgm:pt>
    <dgm:pt modelId="{35B9223C-F85C-D245-BA83-226A226C53A0}" type="pres">
      <dgm:prSet presAssocID="{3373E835-4057-344C-9957-D3E5DDC7E552}" presName="level" presStyleLbl="node1" presStyleIdx="1" presStyleCnt="4">
        <dgm:presLayoutVars>
          <dgm:chMax val="1"/>
          <dgm:bulletEnabled val="1"/>
        </dgm:presLayoutVars>
      </dgm:prSet>
      <dgm:spPr/>
      <dgm:t>
        <a:bodyPr/>
        <a:lstStyle/>
        <a:p>
          <a:endParaRPr lang="en-US"/>
        </a:p>
      </dgm:t>
    </dgm:pt>
    <dgm:pt modelId="{20379969-4075-7C41-8225-DE703946DCD5}" type="pres">
      <dgm:prSet presAssocID="{3373E835-4057-344C-9957-D3E5DDC7E552}" presName="levelTx" presStyleLbl="revTx" presStyleIdx="0" presStyleCnt="0">
        <dgm:presLayoutVars>
          <dgm:chMax val="1"/>
          <dgm:bulletEnabled val="1"/>
        </dgm:presLayoutVars>
      </dgm:prSet>
      <dgm:spPr/>
      <dgm:t>
        <a:bodyPr/>
        <a:lstStyle/>
        <a:p>
          <a:endParaRPr lang="en-US"/>
        </a:p>
      </dgm:t>
    </dgm:pt>
    <dgm:pt modelId="{794CC40C-AFD8-1742-A9C1-6A8754256DBC}" type="pres">
      <dgm:prSet presAssocID="{F9FB3B8C-1E05-0F49-97E4-0B8132AE69F2}" presName="Name8" presStyleCnt="0"/>
      <dgm:spPr/>
    </dgm:pt>
    <dgm:pt modelId="{BB7572D4-A259-584E-A5B8-125FAD395415}" type="pres">
      <dgm:prSet presAssocID="{F9FB3B8C-1E05-0F49-97E4-0B8132AE69F2}" presName="level" presStyleLbl="node1" presStyleIdx="2" presStyleCnt="4">
        <dgm:presLayoutVars>
          <dgm:chMax val="1"/>
          <dgm:bulletEnabled val="1"/>
        </dgm:presLayoutVars>
      </dgm:prSet>
      <dgm:spPr/>
      <dgm:t>
        <a:bodyPr/>
        <a:lstStyle/>
        <a:p>
          <a:endParaRPr lang="en-US"/>
        </a:p>
      </dgm:t>
    </dgm:pt>
    <dgm:pt modelId="{75933B47-E06A-0D4C-AADA-9A4C49D75C75}" type="pres">
      <dgm:prSet presAssocID="{F9FB3B8C-1E05-0F49-97E4-0B8132AE69F2}" presName="levelTx" presStyleLbl="revTx" presStyleIdx="0" presStyleCnt="0">
        <dgm:presLayoutVars>
          <dgm:chMax val="1"/>
          <dgm:bulletEnabled val="1"/>
        </dgm:presLayoutVars>
      </dgm:prSet>
      <dgm:spPr/>
      <dgm:t>
        <a:bodyPr/>
        <a:lstStyle/>
        <a:p>
          <a:endParaRPr lang="en-US"/>
        </a:p>
      </dgm:t>
    </dgm:pt>
    <dgm:pt modelId="{9A4CDDD3-BAD6-D44A-B327-BBEB17F24484}" type="pres">
      <dgm:prSet presAssocID="{976872E2-75F0-3841-BB8D-C5A789A4A284}" presName="Name8" presStyleCnt="0"/>
      <dgm:spPr/>
    </dgm:pt>
    <dgm:pt modelId="{02638FB8-73E9-8F42-B005-8250C1086C03}" type="pres">
      <dgm:prSet presAssocID="{976872E2-75F0-3841-BB8D-C5A789A4A284}" presName="level" presStyleLbl="node1" presStyleIdx="3" presStyleCnt="4">
        <dgm:presLayoutVars>
          <dgm:chMax val="1"/>
          <dgm:bulletEnabled val="1"/>
        </dgm:presLayoutVars>
      </dgm:prSet>
      <dgm:spPr/>
      <dgm:t>
        <a:bodyPr/>
        <a:lstStyle/>
        <a:p>
          <a:endParaRPr lang="en-US"/>
        </a:p>
      </dgm:t>
    </dgm:pt>
    <dgm:pt modelId="{F1AADDE0-2835-554A-AC76-8EC4A8EB542F}" type="pres">
      <dgm:prSet presAssocID="{976872E2-75F0-3841-BB8D-C5A789A4A284}" presName="levelTx" presStyleLbl="revTx" presStyleIdx="0" presStyleCnt="0">
        <dgm:presLayoutVars>
          <dgm:chMax val="1"/>
          <dgm:bulletEnabled val="1"/>
        </dgm:presLayoutVars>
      </dgm:prSet>
      <dgm:spPr/>
      <dgm:t>
        <a:bodyPr/>
        <a:lstStyle/>
        <a:p>
          <a:endParaRPr lang="en-US"/>
        </a:p>
      </dgm:t>
    </dgm:pt>
  </dgm:ptLst>
  <dgm:cxnLst>
    <dgm:cxn modelId="{C1407DE7-7F67-F54A-9720-F331F4400419}" type="presOf" srcId="{976872E2-75F0-3841-BB8D-C5A789A4A284}" destId="{F1AADDE0-2835-554A-AC76-8EC4A8EB542F}" srcOrd="1" destOrd="0" presId="urn:microsoft.com/office/officeart/2005/8/layout/pyramid1"/>
    <dgm:cxn modelId="{0A55865C-4110-3E42-B4F6-DD5CA4C4858A}" type="presOf" srcId="{976872E2-75F0-3841-BB8D-C5A789A4A284}" destId="{02638FB8-73E9-8F42-B005-8250C1086C03}" srcOrd="0" destOrd="0" presId="urn:microsoft.com/office/officeart/2005/8/layout/pyramid1"/>
    <dgm:cxn modelId="{F4FCC10B-417C-BF4C-A7AC-15A0F2AD8A48}" type="presOf" srcId="{1B9128F1-970A-6C46-8AF7-B4ED7416C3F1}" destId="{7DA30D72-F742-0A43-81DA-C23B54CB6165}" srcOrd="0" destOrd="0" presId="urn:microsoft.com/office/officeart/2005/8/layout/pyramid1"/>
    <dgm:cxn modelId="{821634CA-6507-0048-958D-369F94FF8DA5}" type="presOf" srcId="{F9FB3B8C-1E05-0F49-97E4-0B8132AE69F2}" destId="{75933B47-E06A-0D4C-AADA-9A4C49D75C75}" srcOrd="1" destOrd="0" presId="urn:microsoft.com/office/officeart/2005/8/layout/pyramid1"/>
    <dgm:cxn modelId="{D4CC861A-6F4C-E244-AC00-3A94E579B80F}" type="presOf" srcId="{1B9128F1-970A-6C46-8AF7-B4ED7416C3F1}" destId="{4885A314-76A0-714D-8093-E83D0365757E}" srcOrd="1" destOrd="0" presId="urn:microsoft.com/office/officeart/2005/8/layout/pyramid1"/>
    <dgm:cxn modelId="{C74E5780-A9FA-0640-852E-30A837704665}" srcId="{8C92D8D0-7437-2340-88A9-B4410B235E55}" destId="{F9FB3B8C-1E05-0F49-97E4-0B8132AE69F2}" srcOrd="2" destOrd="0" parTransId="{534F6C58-5433-6148-B2B7-0BF9CD7A4A55}" sibTransId="{4B81BF79-9596-F64A-B534-9A9616994378}"/>
    <dgm:cxn modelId="{8A7A3C87-51B2-BB4D-8C94-C7730A1ED4E5}" srcId="{8C92D8D0-7437-2340-88A9-B4410B235E55}" destId="{3373E835-4057-344C-9957-D3E5DDC7E552}" srcOrd="1" destOrd="0" parTransId="{D6473FBD-142E-D647-B48B-28B3E4A56926}" sibTransId="{D9725334-C2DE-9944-9AD2-D1CB9E3FDF20}"/>
    <dgm:cxn modelId="{400EFC7F-8B44-DC4C-B28D-66AEFD5AE627}" type="presOf" srcId="{8C92D8D0-7437-2340-88A9-B4410B235E55}" destId="{6ADD0EBE-83F4-CC45-A503-04CADA9F3FB2}" srcOrd="0" destOrd="0" presId="urn:microsoft.com/office/officeart/2005/8/layout/pyramid1"/>
    <dgm:cxn modelId="{59644596-0BE3-DA4D-858A-4A272527FE38}" type="presOf" srcId="{F9FB3B8C-1E05-0F49-97E4-0B8132AE69F2}" destId="{BB7572D4-A259-584E-A5B8-125FAD395415}" srcOrd="0" destOrd="0" presId="urn:microsoft.com/office/officeart/2005/8/layout/pyramid1"/>
    <dgm:cxn modelId="{EF8A9B1F-BB0E-BE46-9E3A-F27341CC33C3}" type="presOf" srcId="{3373E835-4057-344C-9957-D3E5DDC7E552}" destId="{20379969-4075-7C41-8225-DE703946DCD5}" srcOrd="1" destOrd="0" presId="urn:microsoft.com/office/officeart/2005/8/layout/pyramid1"/>
    <dgm:cxn modelId="{23FE961C-F081-D64F-A66C-886856B9088C}" type="presOf" srcId="{3373E835-4057-344C-9957-D3E5DDC7E552}" destId="{35B9223C-F85C-D245-BA83-226A226C53A0}" srcOrd="0" destOrd="0" presId="urn:microsoft.com/office/officeart/2005/8/layout/pyramid1"/>
    <dgm:cxn modelId="{A9DE58A4-8AF1-5143-B857-7E9F899D9BBC}" srcId="{8C92D8D0-7437-2340-88A9-B4410B235E55}" destId="{976872E2-75F0-3841-BB8D-C5A789A4A284}" srcOrd="3" destOrd="0" parTransId="{0EF15A86-E760-AB4A-8B02-737E9FF3D31E}" sibTransId="{0AF26534-5654-224F-8A11-BCC6865E8DA2}"/>
    <dgm:cxn modelId="{F73B24AC-CBED-3947-92E0-92EA98966A97}" srcId="{8C92D8D0-7437-2340-88A9-B4410B235E55}" destId="{1B9128F1-970A-6C46-8AF7-B4ED7416C3F1}" srcOrd="0" destOrd="0" parTransId="{C8B74D32-8BF7-A049-90B8-9998DA4DD26A}" sibTransId="{444990BB-CFDB-AB4E-ADAC-AF0F567D41D8}"/>
    <dgm:cxn modelId="{14F61261-7F4B-F74D-A4D9-F68AD37AA6A9}" type="presParOf" srcId="{6ADD0EBE-83F4-CC45-A503-04CADA9F3FB2}" destId="{C70C2E9E-AA48-F245-A935-DFAC5FEAF50C}" srcOrd="0" destOrd="0" presId="urn:microsoft.com/office/officeart/2005/8/layout/pyramid1"/>
    <dgm:cxn modelId="{310B7272-D2AB-2D42-B5E7-6451C0949A65}" type="presParOf" srcId="{C70C2E9E-AA48-F245-A935-DFAC5FEAF50C}" destId="{7DA30D72-F742-0A43-81DA-C23B54CB6165}" srcOrd="0" destOrd="0" presId="urn:microsoft.com/office/officeart/2005/8/layout/pyramid1"/>
    <dgm:cxn modelId="{D5AF002F-5536-514A-AB69-2DBF8FCCE7BE}" type="presParOf" srcId="{C70C2E9E-AA48-F245-A935-DFAC5FEAF50C}" destId="{4885A314-76A0-714D-8093-E83D0365757E}" srcOrd="1" destOrd="0" presId="urn:microsoft.com/office/officeart/2005/8/layout/pyramid1"/>
    <dgm:cxn modelId="{E7E53CD1-B9AB-0648-AC42-BB1682B13ACD}" type="presParOf" srcId="{6ADD0EBE-83F4-CC45-A503-04CADA9F3FB2}" destId="{4569E596-8B0C-FC43-B210-673FF7D4BE06}" srcOrd="1" destOrd="0" presId="urn:microsoft.com/office/officeart/2005/8/layout/pyramid1"/>
    <dgm:cxn modelId="{D6549E22-19B9-AF43-8A8F-72265E3178E3}" type="presParOf" srcId="{4569E596-8B0C-FC43-B210-673FF7D4BE06}" destId="{35B9223C-F85C-D245-BA83-226A226C53A0}" srcOrd="0" destOrd="0" presId="urn:microsoft.com/office/officeart/2005/8/layout/pyramid1"/>
    <dgm:cxn modelId="{6C2B8E29-5DC4-0A41-B854-664B8FA09EBE}" type="presParOf" srcId="{4569E596-8B0C-FC43-B210-673FF7D4BE06}" destId="{20379969-4075-7C41-8225-DE703946DCD5}" srcOrd="1" destOrd="0" presId="urn:microsoft.com/office/officeart/2005/8/layout/pyramid1"/>
    <dgm:cxn modelId="{0B5EC806-4C8C-8643-A865-5EFD78CC70F2}" type="presParOf" srcId="{6ADD0EBE-83F4-CC45-A503-04CADA9F3FB2}" destId="{794CC40C-AFD8-1742-A9C1-6A8754256DBC}" srcOrd="2" destOrd="0" presId="urn:microsoft.com/office/officeart/2005/8/layout/pyramid1"/>
    <dgm:cxn modelId="{FCC7435A-7F98-7246-B4CD-AE0B90F5CB05}" type="presParOf" srcId="{794CC40C-AFD8-1742-A9C1-6A8754256DBC}" destId="{BB7572D4-A259-584E-A5B8-125FAD395415}" srcOrd="0" destOrd="0" presId="urn:microsoft.com/office/officeart/2005/8/layout/pyramid1"/>
    <dgm:cxn modelId="{84BD8EC2-8ED5-AF4F-B319-1617656F0996}" type="presParOf" srcId="{794CC40C-AFD8-1742-A9C1-6A8754256DBC}" destId="{75933B47-E06A-0D4C-AADA-9A4C49D75C75}" srcOrd="1" destOrd="0" presId="urn:microsoft.com/office/officeart/2005/8/layout/pyramid1"/>
    <dgm:cxn modelId="{57E6ED6D-D934-3646-8E2F-3E8B3B2AEC91}" type="presParOf" srcId="{6ADD0EBE-83F4-CC45-A503-04CADA9F3FB2}" destId="{9A4CDDD3-BAD6-D44A-B327-BBEB17F24484}" srcOrd="3" destOrd="0" presId="urn:microsoft.com/office/officeart/2005/8/layout/pyramid1"/>
    <dgm:cxn modelId="{8053D712-ABBE-0D41-96AE-1D4E2B22780E}" type="presParOf" srcId="{9A4CDDD3-BAD6-D44A-B327-BBEB17F24484}" destId="{02638FB8-73E9-8F42-B005-8250C1086C03}" srcOrd="0" destOrd="0" presId="urn:microsoft.com/office/officeart/2005/8/layout/pyramid1"/>
    <dgm:cxn modelId="{9F7C8349-FEC1-E34A-B270-3846B173F4C0}" type="presParOf" srcId="{9A4CDDD3-BAD6-D44A-B327-BBEB17F24484}" destId="{F1AADDE0-2835-554A-AC76-8EC4A8EB542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3CD4CA-35D2-9A4A-A1CF-B31C5ADFB135}" type="doc">
      <dgm:prSet loTypeId="urn:microsoft.com/office/officeart/2005/8/layout/pyramid3" loCatId="" qsTypeId="urn:microsoft.com/office/officeart/2005/8/quickstyle/simple4" qsCatId="simple" csTypeId="urn:microsoft.com/office/officeart/2005/8/colors/accent1_2" csCatId="accent1" phldr="1"/>
      <dgm:spPr/>
    </dgm:pt>
    <dgm:pt modelId="{8F10E106-7E16-AD42-BDE0-5DE76637A267}">
      <dgm:prSet phldrT="[Text]" custT="1"/>
      <dgm:spPr>
        <a:solidFill>
          <a:srgbClr val="D50D7F"/>
        </a:solidFill>
        <a:ln>
          <a:solidFill>
            <a:srgbClr val="D50D7F"/>
          </a:solidFill>
        </a:ln>
        <a:effectLst/>
      </dgm:spPr>
      <dgm:t>
        <a:bodyPr/>
        <a:lstStyle/>
        <a:p>
          <a:r>
            <a:rPr lang="en-US" sz="1600" b="1">
              <a:solidFill>
                <a:schemeClr val="bg1"/>
              </a:solidFill>
            </a:rPr>
            <a:t>Awareness</a:t>
          </a:r>
          <a:r>
            <a:rPr lang="en-US" sz="1600">
              <a:solidFill>
                <a:schemeClr val="bg1"/>
              </a:solidFill>
            </a:rPr>
            <a:t>: </a:t>
          </a:r>
        </a:p>
        <a:p>
          <a:r>
            <a:rPr lang="en-US" sz="1600">
              <a:solidFill>
                <a:schemeClr val="bg1"/>
              </a:solidFill>
            </a:rPr>
            <a:t>display, video</a:t>
          </a:r>
        </a:p>
      </dgm:t>
    </dgm:pt>
    <dgm:pt modelId="{2AB1187E-7772-DD48-A252-01AC346D9DFB}" type="parTrans" cxnId="{98D2CD0C-71D2-444D-97B9-0A9C77333CC7}">
      <dgm:prSet/>
      <dgm:spPr/>
      <dgm:t>
        <a:bodyPr/>
        <a:lstStyle/>
        <a:p>
          <a:endParaRPr lang="en-US" sz="1400"/>
        </a:p>
      </dgm:t>
    </dgm:pt>
    <dgm:pt modelId="{83FF56DA-0864-0B47-92DF-5820363225E4}" type="sibTrans" cxnId="{98D2CD0C-71D2-444D-97B9-0A9C77333CC7}">
      <dgm:prSet/>
      <dgm:spPr/>
      <dgm:t>
        <a:bodyPr/>
        <a:lstStyle/>
        <a:p>
          <a:endParaRPr lang="en-US" sz="1400"/>
        </a:p>
      </dgm:t>
    </dgm:pt>
    <dgm:pt modelId="{7B0BC013-7C1C-9D4A-9414-3198E830D87F}">
      <dgm:prSet phldrT="[Text]" custT="1"/>
      <dgm:spPr>
        <a:solidFill>
          <a:schemeClr val="accent4">
            <a:lumMod val="60000"/>
            <a:lumOff val="40000"/>
          </a:schemeClr>
        </a:solidFill>
        <a:ln>
          <a:solidFill>
            <a:schemeClr val="accent4">
              <a:lumMod val="60000"/>
              <a:lumOff val="40000"/>
            </a:schemeClr>
          </a:solidFill>
        </a:ln>
        <a:effectLst/>
      </dgm:spPr>
      <dgm:t>
        <a:bodyPr/>
        <a:lstStyle/>
        <a:p>
          <a:r>
            <a:rPr lang="en-US" sz="1600" b="1">
              <a:solidFill>
                <a:schemeClr val="bg1"/>
              </a:solidFill>
            </a:rPr>
            <a:t>Interest</a:t>
          </a:r>
          <a:r>
            <a:rPr lang="en-US" sz="1600">
              <a:solidFill>
                <a:schemeClr val="bg1"/>
              </a:solidFill>
            </a:rPr>
            <a:t>: </a:t>
          </a:r>
        </a:p>
        <a:p>
          <a:r>
            <a:rPr lang="en-US" sz="1600">
              <a:solidFill>
                <a:schemeClr val="bg1"/>
              </a:solidFill>
            </a:rPr>
            <a:t>social</a:t>
          </a:r>
        </a:p>
      </dgm:t>
    </dgm:pt>
    <dgm:pt modelId="{55D40631-E258-6E4B-B549-74508CE1D7DD}" type="parTrans" cxnId="{3151D869-E542-5348-97BF-C5D6BBF720D3}">
      <dgm:prSet/>
      <dgm:spPr/>
      <dgm:t>
        <a:bodyPr/>
        <a:lstStyle/>
        <a:p>
          <a:endParaRPr lang="en-US" sz="1400"/>
        </a:p>
      </dgm:t>
    </dgm:pt>
    <dgm:pt modelId="{589A55A0-BD7C-3A47-9AEF-D0E2335D7240}" type="sibTrans" cxnId="{3151D869-E542-5348-97BF-C5D6BBF720D3}">
      <dgm:prSet/>
      <dgm:spPr/>
      <dgm:t>
        <a:bodyPr/>
        <a:lstStyle/>
        <a:p>
          <a:endParaRPr lang="en-US" sz="1400"/>
        </a:p>
      </dgm:t>
    </dgm:pt>
    <dgm:pt modelId="{989A01C9-AAC5-694C-AB92-713B15213CE5}">
      <dgm:prSet phldrT="[Text]" custT="1"/>
      <dgm:spPr>
        <a:solidFill>
          <a:schemeClr val="accent4">
            <a:lumMod val="40000"/>
            <a:lumOff val="60000"/>
          </a:schemeClr>
        </a:solidFill>
        <a:ln>
          <a:solidFill>
            <a:schemeClr val="accent4">
              <a:lumMod val="40000"/>
              <a:lumOff val="60000"/>
            </a:schemeClr>
          </a:solidFill>
        </a:ln>
        <a:effectLst/>
      </dgm:spPr>
      <dgm:t>
        <a:bodyPr/>
        <a:lstStyle/>
        <a:p>
          <a:r>
            <a:rPr lang="en-US" sz="1600" b="1"/>
            <a:t>Consideration</a:t>
          </a:r>
          <a:r>
            <a:rPr lang="en-US" sz="1600"/>
            <a:t>: </a:t>
          </a:r>
        </a:p>
        <a:p>
          <a:r>
            <a:rPr lang="en-US" sz="1600"/>
            <a:t>email</a:t>
          </a:r>
        </a:p>
      </dgm:t>
    </dgm:pt>
    <dgm:pt modelId="{E1385128-D3A5-D54E-8346-A384CE08A525}" type="parTrans" cxnId="{36F237BA-BE8B-6B44-86AD-43CFF241776A}">
      <dgm:prSet/>
      <dgm:spPr/>
      <dgm:t>
        <a:bodyPr/>
        <a:lstStyle/>
        <a:p>
          <a:endParaRPr lang="en-US" sz="1400"/>
        </a:p>
      </dgm:t>
    </dgm:pt>
    <dgm:pt modelId="{C1A10EDF-1A00-C14A-A56D-9A7E5820CBF6}" type="sibTrans" cxnId="{36F237BA-BE8B-6B44-86AD-43CFF241776A}">
      <dgm:prSet/>
      <dgm:spPr/>
      <dgm:t>
        <a:bodyPr/>
        <a:lstStyle/>
        <a:p>
          <a:endParaRPr lang="en-US" sz="1400"/>
        </a:p>
      </dgm:t>
    </dgm:pt>
    <dgm:pt modelId="{22EC2904-8965-0A4F-A82F-95ACECC11A21}">
      <dgm:prSet phldrT="[Text]" custT="1"/>
      <dgm:spPr>
        <a:solidFill>
          <a:schemeClr val="accent4">
            <a:lumMod val="20000"/>
            <a:lumOff val="80000"/>
          </a:schemeClr>
        </a:solidFill>
        <a:ln>
          <a:solidFill>
            <a:schemeClr val="accent4">
              <a:lumMod val="20000"/>
              <a:lumOff val="80000"/>
            </a:schemeClr>
          </a:solidFill>
        </a:ln>
        <a:effectLst/>
      </dgm:spPr>
      <dgm:t>
        <a:bodyPr/>
        <a:lstStyle/>
        <a:p>
          <a:r>
            <a:rPr lang="en-US" sz="1600" b="1"/>
            <a:t>Conversion</a:t>
          </a:r>
          <a:r>
            <a:rPr lang="en-US" sz="1600"/>
            <a:t>: </a:t>
          </a:r>
        </a:p>
        <a:p>
          <a:r>
            <a:rPr lang="en-US" sz="1600"/>
            <a:t>search</a:t>
          </a:r>
        </a:p>
      </dgm:t>
    </dgm:pt>
    <dgm:pt modelId="{EDCAAE1B-6BA1-5A49-BFCB-3FAFAA02E00E}" type="parTrans" cxnId="{97ED4945-D662-734B-9E9A-F76BBECA652E}">
      <dgm:prSet/>
      <dgm:spPr/>
      <dgm:t>
        <a:bodyPr/>
        <a:lstStyle/>
        <a:p>
          <a:endParaRPr lang="en-US" sz="1400"/>
        </a:p>
      </dgm:t>
    </dgm:pt>
    <dgm:pt modelId="{EAA0E1BE-0D2F-7F45-AFE7-91F4623CE007}" type="sibTrans" cxnId="{97ED4945-D662-734B-9E9A-F76BBECA652E}">
      <dgm:prSet/>
      <dgm:spPr/>
      <dgm:t>
        <a:bodyPr/>
        <a:lstStyle/>
        <a:p>
          <a:endParaRPr lang="en-US" sz="1400"/>
        </a:p>
      </dgm:t>
    </dgm:pt>
    <dgm:pt modelId="{B2FDBAC5-93DD-6949-9485-91DD92C780A7}" type="pres">
      <dgm:prSet presAssocID="{AF3CD4CA-35D2-9A4A-A1CF-B31C5ADFB135}" presName="Name0" presStyleCnt="0">
        <dgm:presLayoutVars>
          <dgm:dir/>
          <dgm:animLvl val="lvl"/>
          <dgm:resizeHandles val="exact"/>
        </dgm:presLayoutVars>
      </dgm:prSet>
      <dgm:spPr/>
    </dgm:pt>
    <dgm:pt modelId="{C4107522-9908-FF4E-B785-154E5C9C85B5}" type="pres">
      <dgm:prSet presAssocID="{8F10E106-7E16-AD42-BDE0-5DE76637A267}" presName="Name8" presStyleCnt="0"/>
      <dgm:spPr/>
    </dgm:pt>
    <dgm:pt modelId="{082A03BB-235D-2D4D-BC5C-F97B8D6E4D16}" type="pres">
      <dgm:prSet presAssocID="{8F10E106-7E16-AD42-BDE0-5DE76637A267}" presName="level" presStyleLbl="node1" presStyleIdx="0" presStyleCnt="4">
        <dgm:presLayoutVars>
          <dgm:chMax val="1"/>
          <dgm:bulletEnabled val="1"/>
        </dgm:presLayoutVars>
      </dgm:prSet>
      <dgm:spPr/>
      <dgm:t>
        <a:bodyPr/>
        <a:lstStyle/>
        <a:p>
          <a:endParaRPr lang="en-US"/>
        </a:p>
      </dgm:t>
    </dgm:pt>
    <dgm:pt modelId="{0266F95C-B722-F54F-8EDC-D796B9EDAEB8}" type="pres">
      <dgm:prSet presAssocID="{8F10E106-7E16-AD42-BDE0-5DE76637A267}" presName="levelTx" presStyleLbl="revTx" presStyleIdx="0" presStyleCnt="0">
        <dgm:presLayoutVars>
          <dgm:chMax val="1"/>
          <dgm:bulletEnabled val="1"/>
        </dgm:presLayoutVars>
      </dgm:prSet>
      <dgm:spPr/>
      <dgm:t>
        <a:bodyPr/>
        <a:lstStyle/>
        <a:p>
          <a:endParaRPr lang="en-US"/>
        </a:p>
      </dgm:t>
    </dgm:pt>
    <dgm:pt modelId="{C099ED61-8F62-BB48-BD6E-2E8DE8BD48C0}" type="pres">
      <dgm:prSet presAssocID="{7B0BC013-7C1C-9D4A-9414-3198E830D87F}" presName="Name8" presStyleCnt="0"/>
      <dgm:spPr/>
    </dgm:pt>
    <dgm:pt modelId="{E2004F77-AB77-BA44-94F0-0F12A8997D06}" type="pres">
      <dgm:prSet presAssocID="{7B0BC013-7C1C-9D4A-9414-3198E830D87F}" presName="level" presStyleLbl="node1" presStyleIdx="1" presStyleCnt="4">
        <dgm:presLayoutVars>
          <dgm:chMax val="1"/>
          <dgm:bulletEnabled val="1"/>
        </dgm:presLayoutVars>
      </dgm:prSet>
      <dgm:spPr/>
      <dgm:t>
        <a:bodyPr/>
        <a:lstStyle/>
        <a:p>
          <a:endParaRPr lang="en-US"/>
        </a:p>
      </dgm:t>
    </dgm:pt>
    <dgm:pt modelId="{4A78FBA0-6EA9-BC4C-9A5B-403AE91EB098}" type="pres">
      <dgm:prSet presAssocID="{7B0BC013-7C1C-9D4A-9414-3198E830D87F}" presName="levelTx" presStyleLbl="revTx" presStyleIdx="0" presStyleCnt="0">
        <dgm:presLayoutVars>
          <dgm:chMax val="1"/>
          <dgm:bulletEnabled val="1"/>
        </dgm:presLayoutVars>
      </dgm:prSet>
      <dgm:spPr/>
      <dgm:t>
        <a:bodyPr/>
        <a:lstStyle/>
        <a:p>
          <a:endParaRPr lang="en-US"/>
        </a:p>
      </dgm:t>
    </dgm:pt>
    <dgm:pt modelId="{54A9FA76-5C79-4746-A9F4-2CBC66072977}" type="pres">
      <dgm:prSet presAssocID="{989A01C9-AAC5-694C-AB92-713B15213CE5}" presName="Name8" presStyleCnt="0"/>
      <dgm:spPr/>
    </dgm:pt>
    <dgm:pt modelId="{4B233A58-0654-634C-9767-B99654B0ECD9}" type="pres">
      <dgm:prSet presAssocID="{989A01C9-AAC5-694C-AB92-713B15213CE5}" presName="level" presStyleLbl="node1" presStyleIdx="2" presStyleCnt="4">
        <dgm:presLayoutVars>
          <dgm:chMax val="1"/>
          <dgm:bulletEnabled val="1"/>
        </dgm:presLayoutVars>
      </dgm:prSet>
      <dgm:spPr/>
      <dgm:t>
        <a:bodyPr/>
        <a:lstStyle/>
        <a:p>
          <a:endParaRPr lang="en-US"/>
        </a:p>
      </dgm:t>
    </dgm:pt>
    <dgm:pt modelId="{7504CC74-E5D6-694F-B6A9-7AA8FFB35AA3}" type="pres">
      <dgm:prSet presAssocID="{989A01C9-AAC5-694C-AB92-713B15213CE5}" presName="levelTx" presStyleLbl="revTx" presStyleIdx="0" presStyleCnt="0">
        <dgm:presLayoutVars>
          <dgm:chMax val="1"/>
          <dgm:bulletEnabled val="1"/>
        </dgm:presLayoutVars>
      </dgm:prSet>
      <dgm:spPr/>
      <dgm:t>
        <a:bodyPr/>
        <a:lstStyle/>
        <a:p>
          <a:endParaRPr lang="en-US"/>
        </a:p>
      </dgm:t>
    </dgm:pt>
    <dgm:pt modelId="{5A75F358-D305-A746-B39F-440CBDF9C929}" type="pres">
      <dgm:prSet presAssocID="{22EC2904-8965-0A4F-A82F-95ACECC11A21}" presName="Name8" presStyleCnt="0"/>
      <dgm:spPr/>
    </dgm:pt>
    <dgm:pt modelId="{E1BDCE54-8AFA-0444-8210-39A780B51CBD}" type="pres">
      <dgm:prSet presAssocID="{22EC2904-8965-0A4F-A82F-95ACECC11A21}" presName="level" presStyleLbl="node1" presStyleIdx="3" presStyleCnt="4">
        <dgm:presLayoutVars>
          <dgm:chMax val="1"/>
          <dgm:bulletEnabled val="1"/>
        </dgm:presLayoutVars>
      </dgm:prSet>
      <dgm:spPr/>
      <dgm:t>
        <a:bodyPr/>
        <a:lstStyle/>
        <a:p>
          <a:endParaRPr lang="en-US"/>
        </a:p>
      </dgm:t>
    </dgm:pt>
    <dgm:pt modelId="{461DC1F2-9DD4-C045-9001-A84BAD0E4D97}" type="pres">
      <dgm:prSet presAssocID="{22EC2904-8965-0A4F-A82F-95ACECC11A21}" presName="levelTx" presStyleLbl="revTx" presStyleIdx="0" presStyleCnt="0">
        <dgm:presLayoutVars>
          <dgm:chMax val="1"/>
          <dgm:bulletEnabled val="1"/>
        </dgm:presLayoutVars>
      </dgm:prSet>
      <dgm:spPr/>
      <dgm:t>
        <a:bodyPr/>
        <a:lstStyle/>
        <a:p>
          <a:endParaRPr lang="en-US"/>
        </a:p>
      </dgm:t>
    </dgm:pt>
  </dgm:ptLst>
  <dgm:cxnLst>
    <dgm:cxn modelId="{98D2CD0C-71D2-444D-97B9-0A9C77333CC7}" srcId="{AF3CD4CA-35D2-9A4A-A1CF-B31C5ADFB135}" destId="{8F10E106-7E16-AD42-BDE0-5DE76637A267}" srcOrd="0" destOrd="0" parTransId="{2AB1187E-7772-DD48-A252-01AC346D9DFB}" sibTransId="{83FF56DA-0864-0B47-92DF-5820363225E4}"/>
    <dgm:cxn modelId="{97ED4945-D662-734B-9E9A-F76BBECA652E}" srcId="{AF3CD4CA-35D2-9A4A-A1CF-B31C5ADFB135}" destId="{22EC2904-8965-0A4F-A82F-95ACECC11A21}" srcOrd="3" destOrd="0" parTransId="{EDCAAE1B-6BA1-5A49-BFCB-3FAFAA02E00E}" sibTransId="{EAA0E1BE-0D2F-7F45-AFE7-91F4623CE007}"/>
    <dgm:cxn modelId="{92A3180C-06AE-C942-AEBD-F7638BF7374C}" type="presOf" srcId="{AF3CD4CA-35D2-9A4A-A1CF-B31C5ADFB135}" destId="{B2FDBAC5-93DD-6949-9485-91DD92C780A7}" srcOrd="0" destOrd="0" presId="urn:microsoft.com/office/officeart/2005/8/layout/pyramid3"/>
    <dgm:cxn modelId="{5D495F88-CA65-6840-B629-E332DE4E146A}" type="presOf" srcId="{22EC2904-8965-0A4F-A82F-95ACECC11A21}" destId="{E1BDCE54-8AFA-0444-8210-39A780B51CBD}" srcOrd="0" destOrd="0" presId="urn:microsoft.com/office/officeart/2005/8/layout/pyramid3"/>
    <dgm:cxn modelId="{36F237BA-BE8B-6B44-86AD-43CFF241776A}" srcId="{AF3CD4CA-35D2-9A4A-A1CF-B31C5ADFB135}" destId="{989A01C9-AAC5-694C-AB92-713B15213CE5}" srcOrd="2" destOrd="0" parTransId="{E1385128-D3A5-D54E-8346-A384CE08A525}" sibTransId="{C1A10EDF-1A00-C14A-A56D-9A7E5820CBF6}"/>
    <dgm:cxn modelId="{2568C397-41D4-2442-BB2B-FF0F1153FB0F}" type="presOf" srcId="{7B0BC013-7C1C-9D4A-9414-3198E830D87F}" destId="{4A78FBA0-6EA9-BC4C-9A5B-403AE91EB098}" srcOrd="1" destOrd="0" presId="urn:microsoft.com/office/officeart/2005/8/layout/pyramid3"/>
    <dgm:cxn modelId="{6B8023FE-61D9-7446-BD1C-6A66921EF1B7}" type="presOf" srcId="{989A01C9-AAC5-694C-AB92-713B15213CE5}" destId="{4B233A58-0654-634C-9767-B99654B0ECD9}" srcOrd="0" destOrd="0" presId="urn:microsoft.com/office/officeart/2005/8/layout/pyramid3"/>
    <dgm:cxn modelId="{FE9A5CC5-DC19-D444-AB89-219D1B20B290}" type="presOf" srcId="{8F10E106-7E16-AD42-BDE0-5DE76637A267}" destId="{082A03BB-235D-2D4D-BC5C-F97B8D6E4D16}" srcOrd="0" destOrd="0" presId="urn:microsoft.com/office/officeart/2005/8/layout/pyramid3"/>
    <dgm:cxn modelId="{C0F68BD0-308D-E44A-9125-E06A5469E23D}" type="presOf" srcId="{7B0BC013-7C1C-9D4A-9414-3198E830D87F}" destId="{E2004F77-AB77-BA44-94F0-0F12A8997D06}" srcOrd="0" destOrd="0" presId="urn:microsoft.com/office/officeart/2005/8/layout/pyramid3"/>
    <dgm:cxn modelId="{946300D2-C23A-D442-9CD9-8193C2C9C7B2}" type="presOf" srcId="{22EC2904-8965-0A4F-A82F-95ACECC11A21}" destId="{461DC1F2-9DD4-C045-9001-A84BAD0E4D97}" srcOrd="1" destOrd="0" presId="urn:microsoft.com/office/officeart/2005/8/layout/pyramid3"/>
    <dgm:cxn modelId="{861F2C22-AD0E-D649-9154-904356560FB7}" type="presOf" srcId="{989A01C9-AAC5-694C-AB92-713B15213CE5}" destId="{7504CC74-E5D6-694F-B6A9-7AA8FFB35AA3}" srcOrd="1" destOrd="0" presId="urn:microsoft.com/office/officeart/2005/8/layout/pyramid3"/>
    <dgm:cxn modelId="{3151D869-E542-5348-97BF-C5D6BBF720D3}" srcId="{AF3CD4CA-35D2-9A4A-A1CF-B31C5ADFB135}" destId="{7B0BC013-7C1C-9D4A-9414-3198E830D87F}" srcOrd="1" destOrd="0" parTransId="{55D40631-E258-6E4B-B549-74508CE1D7DD}" sibTransId="{589A55A0-BD7C-3A47-9AEF-D0E2335D7240}"/>
    <dgm:cxn modelId="{1FF8BE15-1884-234E-886F-BCEAC744A8BC}" type="presOf" srcId="{8F10E106-7E16-AD42-BDE0-5DE76637A267}" destId="{0266F95C-B722-F54F-8EDC-D796B9EDAEB8}" srcOrd="1" destOrd="0" presId="urn:microsoft.com/office/officeart/2005/8/layout/pyramid3"/>
    <dgm:cxn modelId="{E82A2965-C000-154F-AACF-254FD021F9BE}" type="presParOf" srcId="{B2FDBAC5-93DD-6949-9485-91DD92C780A7}" destId="{C4107522-9908-FF4E-B785-154E5C9C85B5}" srcOrd="0" destOrd="0" presId="urn:microsoft.com/office/officeart/2005/8/layout/pyramid3"/>
    <dgm:cxn modelId="{0A8A0C99-681A-9B41-B126-8009B594AAF6}" type="presParOf" srcId="{C4107522-9908-FF4E-B785-154E5C9C85B5}" destId="{082A03BB-235D-2D4D-BC5C-F97B8D6E4D16}" srcOrd="0" destOrd="0" presId="urn:microsoft.com/office/officeart/2005/8/layout/pyramid3"/>
    <dgm:cxn modelId="{6783B18B-5A83-FC4A-BFC2-59766A81BA8E}" type="presParOf" srcId="{C4107522-9908-FF4E-B785-154E5C9C85B5}" destId="{0266F95C-B722-F54F-8EDC-D796B9EDAEB8}" srcOrd="1" destOrd="0" presId="urn:microsoft.com/office/officeart/2005/8/layout/pyramid3"/>
    <dgm:cxn modelId="{64351FCB-C35A-044F-A27C-80FD6AB75AFA}" type="presParOf" srcId="{B2FDBAC5-93DD-6949-9485-91DD92C780A7}" destId="{C099ED61-8F62-BB48-BD6E-2E8DE8BD48C0}" srcOrd="1" destOrd="0" presId="urn:microsoft.com/office/officeart/2005/8/layout/pyramid3"/>
    <dgm:cxn modelId="{610E20C4-B989-3E4D-B11C-D516C932D0FE}" type="presParOf" srcId="{C099ED61-8F62-BB48-BD6E-2E8DE8BD48C0}" destId="{E2004F77-AB77-BA44-94F0-0F12A8997D06}" srcOrd="0" destOrd="0" presId="urn:microsoft.com/office/officeart/2005/8/layout/pyramid3"/>
    <dgm:cxn modelId="{885E5047-5C9D-D54E-98EF-6947E680F14D}" type="presParOf" srcId="{C099ED61-8F62-BB48-BD6E-2E8DE8BD48C0}" destId="{4A78FBA0-6EA9-BC4C-9A5B-403AE91EB098}" srcOrd="1" destOrd="0" presId="urn:microsoft.com/office/officeart/2005/8/layout/pyramid3"/>
    <dgm:cxn modelId="{B9868080-A729-F34C-821A-CA26C108614F}" type="presParOf" srcId="{B2FDBAC5-93DD-6949-9485-91DD92C780A7}" destId="{54A9FA76-5C79-4746-A9F4-2CBC66072977}" srcOrd="2" destOrd="0" presId="urn:microsoft.com/office/officeart/2005/8/layout/pyramid3"/>
    <dgm:cxn modelId="{4D26D995-ECF8-9349-9A28-48BCBDFD9A9C}" type="presParOf" srcId="{54A9FA76-5C79-4746-A9F4-2CBC66072977}" destId="{4B233A58-0654-634C-9767-B99654B0ECD9}" srcOrd="0" destOrd="0" presId="urn:microsoft.com/office/officeart/2005/8/layout/pyramid3"/>
    <dgm:cxn modelId="{ECADC765-952A-3D42-A5E4-8EF39F9742C5}" type="presParOf" srcId="{54A9FA76-5C79-4746-A9F4-2CBC66072977}" destId="{7504CC74-E5D6-694F-B6A9-7AA8FFB35AA3}" srcOrd="1" destOrd="0" presId="urn:microsoft.com/office/officeart/2005/8/layout/pyramid3"/>
    <dgm:cxn modelId="{5605CBC0-466A-024A-A9B7-6ED1186F3D11}" type="presParOf" srcId="{B2FDBAC5-93DD-6949-9485-91DD92C780A7}" destId="{5A75F358-D305-A746-B39F-440CBDF9C929}" srcOrd="3" destOrd="0" presId="urn:microsoft.com/office/officeart/2005/8/layout/pyramid3"/>
    <dgm:cxn modelId="{318E4069-7937-2245-9591-19078C8C950B}" type="presParOf" srcId="{5A75F358-D305-A746-B39F-440CBDF9C929}" destId="{E1BDCE54-8AFA-0444-8210-39A780B51CBD}" srcOrd="0" destOrd="0" presId="urn:microsoft.com/office/officeart/2005/8/layout/pyramid3"/>
    <dgm:cxn modelId="{59058593-D02D-1741-AC2F-DCA093EFBF3D}" type="presParOf" srcId="{5A75F358-D305-A746-B39F-440CBDF9C929}" destId="{461DC1F2-9DD4-C045-9001-A84BAD0E4D97}" srcOrd="1" destOrd="0" presId="urn:microsoft.com/office/officeart/2005/8/layout/pyramid3"/>
  </dgm:cxnLst>
  <dgm:bg>
    <a:effect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880DA-EEE0-6447-B52B-96844090B185}">
      <dsp:nvSpPr>
        <dsp:cNvPr id="0" name=""/>
        <dsp:cNvSpPr/>
      </dsp:nvSpPr>
      <dsp:spPr>
        <a:xfrm>
          <a:off x="4887929" y="131217"/>
          <a:ext cx="2077496" cy="207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smtClean="0"/>
            <a:t>Automated trading grows in scale and </a:t>
          </a:r>
          <a:r>
            <a:rPr lang="en-US" sz="1800" b="1" kern="1200" smtClean="0">
              <a:solidFill>
                <a:srgbClr val="FF0000"/>
              </a:solidFill>
            </a:rPr>
            <a:t>influence</a:t>
          </a:r>
          <a:endParaRPr lang="en-US" sz="1800" b="1" kern="1200">
            <a:solidFill>
              <a:srgbClr val="FF0000"/>
            </a:solidFill>
          </a:endParaRPr>
        </a:p>
      </dsp:txBody>
      <dsp:txXfrm>
        <a:off x="4887929" y="131217"/>
        <a:ext cx="2077496" cy="2077496"/>
      </dsp:txXfrm>
    </dsp:sp>
    <dsp:sp modelId="{A18C035A-0794-EB49-B9B8-4FE0DDD572DC}">
      <dsp:nvSpPr>
        <dsp:cNvPr id="0" name=""/>
        <dsp:cNvSpPr/>
      </dsp:nvSpPr>
      <dsp:spPr>
        <a:xfrm>
          <a:off x="1230210" y="606"/>
          <a:ext cx="5865825" cy="5865825"/>
        </a:xfrm>
        <a:prstGeom prst="circularArrow">
          <a:avLst>
            <a:gd name="adj1" fmla="val 6906"/>
            <a:gd name="adj2" fmla="val 465689"/>
            <a:gd name="adj3" fmla="val 547997"/>
            <a:gd name="adj4" fmla="val 20586314"/>
            <a:gd name="adj5" fmla="val 8057"/>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288947-4F4B-FE48-A33F-CE9DB9D520EF}">
      <dsp:nvSpPr>
        <dsp:cNvPr id="0" name=""/>
        <dsp:cNvSpPr/>
      </dsp:nvSpPr>
      <dsp:spPr>
        <a:xfrm>
          <a:off x="4887929" y="3658325"/>
          <a:ext cx="2077496" cy="207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Automated </a:t>
          </a:r>
          <a:r>
            <a:rPr lang="en-US" sz="1800" b="1" kern="1200" dirty="0" smtClean="0">
              <a:solidFill>
                <a:srgbClr val="FF0000"/>
              </a:solidFill>
            </a:rPr>
            <a:t>short-term</a:t>
          </a:r>
          <a:r>
            <a:rPr lang="en-US" sz="1800" kern="1200" dirty="0" smtClean="0"/>
            <a:t> trading  </a:t>
          </a:r>
          <a:r>
            <a:rPr lang="en-US" sz="1800" b="0" kern="1200" dirty="0">
              <a:solidFill>
                <a:schemeClr val="tx1"/>
              </a:solidFill>
            </a:rPr>
            <a:t>measures</a:t>
          </a:r>
          <a:r>
            <a:rPr lang="en-US" sz="1800" kern="1200" dirty="0">
              <a:solidFill>
                <a:schemeClr val="tx1"/>
              </a:solidFill>
            </a:rPr>
            <a:t> </a:t>
          </a:r>
          <a:r>
            <a:rPr lang="en-US" sz="1800" kern="1200" dirty="0"/>
            <a:t>become more important</a:t>
          </a:r>
        </a:p>
      </dsp:txBody>
      <dsp:txXfrm>
        <a:off x="4887929" y="3658325"/>
        <a:ext cx="2077496" cy="2077496"/>
      </dsp:txXfrm>
    </dsp:sp>
    <dsp:sp modelId="{DF413A2A-4AF3-2F49-A2DE-0B994F0213BA}">
      <dsp:nvSpPr>
        <dsp:cNvPr id="0" name=""/>
        <dsp:cNvSpPr/>
      </dsp:nvSpPr>
      <dsp:spPr>
        <a:xfrm>
          <a:off x="987741" y="88175"/>
          <a:ext cx="5865825" cy="5865825"/>
        </a:xfrm>
        <a:prstGeom prst="circularArrow">
          <a:avLst>
            <a:gd name="adj1" fmla="val 6906"/>
            <a:gd name="adj2" fmla="val 465689"/>
            <a:gd name="adj3" fmla="val 6116143"/>
            <a:gd name="adj4" fmla="val 4030810"/>
            <a:gd name="adj5" fmla="val 8057"/>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6C4114-A9E9-734F-94A9-74C9EEB80636}">
      <dsp:nvSpPr>
        <dsp:cNvPr id="0" name=""/>
        <dsp:cNvSpPr/>
      </dsp:nvSpPr>
      <dsp:spPr>
        <a:xfrm>
          <a:off x="1165251" y="3610008"/>
          <a:ext cx="1914786" cy="207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0000"/>
              </a:solidFill>
            </a:rPr>
            <a:t>Long-term </a:t>
          </a:r>
          <a:r>
            <a:rPr lang="en-US" sz="1800" b="0" kern="1200" dirty="0" smtClean="0">
              <a:solidFill>
                <a:schemeClr val="tx1"/>
              </a:solidFill>
            </a:rPr>
            <a:t>and reputational measures and outcomes  diminish</a:t>
          </a:r>
          <a:endParaRPr lang="en-US" sz="1800" b="0" kern="1200" dirty="0">
            <a:solidFill>
              <a:srgbClr val="FF0000"/>
            </a:solidFill>
          </a:endParaRPr>
        </a:p>
      </dsp:txBody>
      <dsp:txXfrm>
        <a:off x="1165251" y="3610008"/>
        <a:ext cx="1914786" cy="2077496"/>
      </dsp:txXfrm>
    </dsp:sp>
    <dsp:sp modelId="{8C5DC4D5-E92E-7C49-8B98-9AD4C6A1F49A}">
      <dsp:nvSpPr>
        <dsp:cNvPr id="0" name=""/>
        <dsp:cNvSpPr/>
      </dsp:nvSpPr>
      <dsp:spPr>
        <a:xfrm>
          <a:off x="1117377" y="301053"/>
          <a:ext cx="5865825" cy="5865825"/>
        </a:xfrm>
        <a:prstGeom prst="circularArrow">
          <a:avLst>
            <a:gd name="adj1" fmla="val 6906"/>
            <a:gd name="adj2" fmla="val 465689"/>
            <a:gd name="adj3" fmla="val 11790675"/>
            <a:gd name="adj4" fmla="val 10279684"/>
            <a:gd name="adj5" fmla="val 8057"/>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846882-84FA-9048-ACD4-91055FE67469}">
      <dsp:nvSpPr>
        <dsp:cNvPr id="0" name=""/>
        <dsp:cNvSpPr/>
      </dsp:nvSpPr>
      <dsp:spPr>
        <a:xfrm>
          <a:off x="1360821" y="131217"/>
          <a:ext cx="2077496" cy="207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smtClean="0"/>
            <a:t>Media and context become </a:t>
          </a:r>
          <a:r>
            <a:rPr lang="en-US" sz="1800" b="1" kern="1200" err="1" smtClean="0">
              <a:solidFill>
                <a:srgbClr val="FF0000"/>
              </a:solidFill>
            </a:rPr>
            <a:t>commoditised</a:t>
          </a:r>
          <a:endParaRPr lang="en-US" sz="1800" b="1" kern="1200">
            <a:solidFill>
              <a:srgbClr val="FF0000"/>
            </a:solidFill>
          </a:endParaRPr>
        </a:p>
      </dsp:txBody>
      <dsp:txXfrm>
        <a:off x="1360821" y="131217"/>
        <a:ext cx="2077496" cy="2077496"/>
      </dsp:txXfrm>
    </dsp:sp>
    <dsp:sp modelId="{9FE356C4-036D-C346-A56F-F7E974248BA0}">
      <dsp:nvSpPr>
        <dsp:cNvPr id="0" name=""/>
        <dsp:cNvSpPr/>
      </dsp:nvSpPr>
      <dsp:spPr>
        <a:xfrm>
          <a:off x="1230210" y="606"/>
          <a:ext cx="5865825" cy="5865825"/>
        </a:xfrm>
        <a:prstGeom prst="circularArrow">
          <a:avLst>
            <a:gd name="adj1" fmla="val 6906"/>
            <a:gd name="adj2" fmla="val 465689"/>
            <a:gd name="adj3" fmla="val 16747997"/>
            <a:gd name="adj4" fmla="val 15186314"/>
            <a:gd name="adj5" fmla="val 8057"/>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30D72-F742-0A43-81DA-C23B54CB6165}">
      <dsp:nvSpPr>
        <dsp:cNvPr id="0" name=""/>
        <dsp:cNvSpPr/>
      </dsp:nvSpPr>
      <dsp:spPr>
        <a:xfrm>
          <a:off x="1622633" y="0"/>
          <a:ext cx="1081755" cy="904787"/>
        </a:xfrm>
        <a:prstGeom prst="trapezoid">
          <a:avLst>
            <a:gd name="adj" fmla="val 59780"/>
          </a:avLst>
        </a:prstGeom>
        <a:solidFill>
          <a:schemeClr val="accent1">
            <a:lumMod val="40000"/>
            <a:lumOff val="60000"/>
          </a:schemeClr>
        </a:solidFill>
        <a:ln>
          <a:solidFill>
            <a:schemeClr val="accent1">
              <a:lumMod val="40000"/>
              <a:lumOff val="60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a:t>Visits</a:t>
          </a:r>
          <a:r>
            <a:rPr lang="en-US" sz="1600" kern="1200"/>
            <a:t>: </a:t>
          </a:r>
        </a:p>
        <a:p>
          <a:pPr lvl="0" algn="ctr" defTabSz="711200">
            <a:lnSpc>
              <a:spcPct val="90000"/>
            </a:lnSpc>
            <a:spcBef>
              <a:spcPct val="0"/>
            </a:spcBef>
            <a:spcAft>
              <a:spcPct val="35000"/>
            </a:spcAft>
          </a:pPr>
          <a:r>
            <a:rPr lang="en-US" sz="1600" kern="1200"/>
            <a:t>$0.01/visit</a:t>
          </a:r>
        </a:p>
      </dsp:txBody>
      <dsp:txXfrm>
        <a:off x="1622633" y="0"/>
        <a:ext cx="1081755" cy="904787"/>
      </dsp:txXfrm>
    </dsp:sp>
    <dsp:sp modelId="{35B9223C-F85C-D245-BA83-226A226C53A0}">
      <dsp:nvSpPr>
        <dsp:cNvPr id="0" name=""/>
        <dsp:cNvSpPr/>
      </dsp:nvSpPr>
      <dsp:spPr>
        <a:xfrm>
          <a:off x="1081755" y="904787"/>
          <a:ext cx="2163511" cy="904787"/>
        </a:xfrm>
        <a:prstGeom prst="trapezoid">
          <a:avLst>
            <a:gd name="adj" fmla="val 59780"/>
          </a:avLst>
        </a:prstGeom>
        <a:solidFill>
          <a:schemeClr val="accent1">
            <a:lumMod val="60000"/>
            <a:lumOff val="40000"/>
          </a:schemeClr>
        </a:solidFill>
        <a:ln>
          <a:solidFill>
            <a:schemeClr val="accent1">
              <a:lumMod val="60000"/>
              <a:lumOff val="40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a:t>Audience</a:t>
          </a:r>
          <a:r>
            <a:rPr lang="en-US" sz="1600" kern="1200"/>
            <a:t>: </a:t>
          </a:r>
        </a:p>
        <a:p>
          <a:pPr lvl="0" algn="ctr" defTabSz="711200">
            <a:lnSpc>
              <a:spcPct val="90000"/>
            </a:lnSpc>
            <a:spcBef>
              <a:spcPct val="0"/>
            </a:spcBef>
            <a:spcAft>
              <a:spcPct val="35000"/>
            </a:spcAft>
          </a:pPr>
          <a:r>
            <a:rPr lang="en-US" sz="1600" kern="1200"/>
            <a:t>$0.05/profile</a:t>
          </a:r>
        </a:p>
      </dsp:txBody>
      <dsp:txXfrm>
        <a:off x="1460370" y="904787"/>
        <a:ext cx="1406282" cy="904787"/>
      </dsp:txXfrm>
    </dsp:sp>
    <dsp:sp modelId="{BB7572D4-A259-584E-A5B8-125FAD395415}">
      <dsp:nvSpPr>
        <dsp:cNvPr id="0" name=""/>
        <dsp:cNvSpPr/>
      </dsp:nvSpPr>
      <dsp:spPr>
        <a:xfrm>
          <a:off x="540877" y="1809575"/>
          <a:ext cx="3245267" cy="904787"/>
        </a:xfrm>
        <a:prstGeom prst="trapezoid">
          <a:avLst>
            <a:gd name="adj" fmla="val 59780"/>
          </a:avLst>
        </a:prstGeom>
        <a:solidFill>
          <a:schemeClr val="accent1">
            <a:lumMod val="75000"/>
          </a:schemeClr>
        </a:solidFill>
        <a:ln>
          <a:solidFill>
            <a:schemeClr val="accent1">
              <a:lumMod val="7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a:solidFill>
                <a:srgbClr val="FFFFFF"/>
              </a:solidFill>
            </a:rPr>
            <a:t>Signups</a:t>
          </a:r>
          <a:r>
            <a:rPr lang="en-US" sz="1600" kern="1200">
              <a:solidFill>
                <a:srgbClr val="FFFFFF"/>
              </a:solidFill>
            </a:rPr>
            <a:t>: </a:t>
          </a:r>
        </a:p>
        <a:p>
          <a:pPr lvl="0" algn="ctr" defTabSz="711200">
            <a:lnSpc>
              <a:spcPct val="90000"/>
            </a:lnSpc>
            <a:spcBef>
              <a:spcPct val="0"/>
            </a:spcBef>
            <a:spcAft>
              <a:spcPct val="35000"/>
            </a:spcAft>
          </a:pPr>
          <a:r>
            <a:rPr lang="en-US" sz="1600" kern="1200">
              <a:solidFill>
                <a:srgbClr val="FFFFFF"/>
              </a:solidFill>
            </a:rPr>
            <a:t>$0.25/lead</a:t>
          </a:r>
        </a:p>
      </dsp:txBody>
      <dsp:txXfrm>
        <a:off x="1108799" y="1809575"/>
        <a:ext cx="2109423" cy="904787"/>
      </dsp:txXfrm>
    </dsp:sp>
    <dsp:sp modelId="{02638FB8-73E9-8F42-B005-8250C1086C03}">
      <dsp:nvSpPr>
        <dsp:cNvPr id="0" name=""/>
        <dsp:cNvSpPr/>
      </dsp:nvSpPr>
      <dsp:spPr>
        <a:xfrm>
          <a:off x="0" y="2714363"/>
          <a:ext cx="4327023" cy="904787"/>
        </a:xfrm>
        <a:prstGeom prst="trapezoid">
          <a:avLst>
            <a:gd name="adj" fmla="val 59780"/>
          </a:avLst>
        </a:prstGeom>
        <a:solidFill>
          <a:schemeClr val="accent1">
            <a:lumMod val="50000"/>
          </a:schemeClr>
        </a:solidFill>
        <a:ln>
          <a:solidFill>
            <a:schemeClr val="accent1">
              <a:lumMod val="50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a:solidFill>
                <a:srgbClr val="FFFFFF"/>
              </a:solidFill>
            </a:rPr>
            <a:t>Purchase</a:t>
          </a:r>
          <a:r>
            <a:rPr lang="en-US" sz="1600" kern="1200">
              <a:solidFill>
                <a:srgbClr val="FFFFFF"/>
              </a:solidFill>
            </a:rPr>
            <a:t>: </a:t>
          </a:r>
        </a:p>
        <a:p>
          <a:pPr lvl="0" algn="ctr" defTabSz="711200">
            <a:lnSpc>
              <a:spcPct val="90000"/>
            </a:lnSpc>
            <a:spcBef>
              <a:spcPct val="0"/>
            </a:spcBef>
            <a:spcAft>
              <a:spcPct val="35000"/>
            </a:spcAft>
          </a:pPr>
          <a:r>
            <a:rPr lang="en-US" sz="1600" kern="1200">
              <a:solidFill>
                <a:srgbClr val="FFFFFF"/>
              </a:solidFill>
            </a:rPr>
            <a:t>$1.00/click</a:t>
          </a:r>
        </a:p>
      </dsp:txBody>
      <dsp:txXfrm>
        <a:off x="757229" y="2714363"/>
        <a:ext cx="2812564" cy="904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A03BB-235D-2D4D-BC5C-F97B8D6E4D16}">
      <dsp:nvSpPr>
        <dsp:cNvPr id="0" name=""/>
        <dsp:cNvSpPr/>
      </dsp:nvSpPr>
      <dsp:spPr>
        <a:xfrm rot="10800000">
          <a:off x="0" y="0"/>
          <a:ext cx="4337604" cy="913064"/>
        </a:xfrm>
        <a:prstGeom prst="trapezoid">
          <a:avLst>
            <a:gd name="adj" fmla="val 59382"/>
          </a:avLst>
        </a:prstGeom>
        <a:solidFill>
          <a:srgbClr val="D50D7F"/>
        </a:solidFill>
        <a:ln>
          <a:solidFill>
            <a:srgbClr val="D50D7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a:solidFill>
                <a:schemeClr val="bg1"/>
              </a:solidFill>
            </a:rPr>
            <a:t>Awareness</a:t>
          </a:r>
          <a:r>
            <a:rPr lang="en-US" sz="1600" kern="1200">
              <a:solidFill>
                <a:schemeClr val="bg1"/>
              </a:solidFill>
            </a:rPr>
            <a:t>: </a:t>
          </a:r>
        </a:p>
        <a:p>
          <a:pPr lvl="0" algn="ctr" defTabSz="711200">
            <a:lnSpc>
              <a:spcPct val="90000"/>
            </a:lnSpc>
            <a:spcBef>
              <a:spcPct val="0"/>
            </a:spcBef>
            <a:spcAft>
              <a:spcPct val="35000"/>
            </a:spcAft>
          </a:pPr>
          <a:r>
            <a:rPr lang="en-US" sz="1600" kern="1200">
              <a:solidFill>
                <a:schemeClr val="bg1"/>
              </a:solidFill>
            </a:rPr>
            <a:t>display, video</a:t>
          </a:r>
        </a:p>
      </dsp:txBody>
      <dsp:txXfrm rot="-10800000">
        <a:off x="759080" y="0"/>
        <a:ext cx="2819442" cy="913064"/>
      </dsp:txXfrm>
    </dsp:sp>
    <dsp:sp modelId="{E2004F77-AB77-BA44-94F0-0F12A8997D06}">
      <dsp:nvSpPr>
        <dsp:cNvPr id="0" name=""/>
        <dsp:cNvSpPr/>
      </dsp:nvSpPr>
      <dsp:spPr>
        <a:xfrm rot="10800000">
          <a:off x="542200" y="913064"/>
          <a:ext cx="3253203" cy="913064"/>
        </a:xfrm>
        <a:prstGeom prst="trapezoid">
          <a:avLst>
            <a:gd name="adj" fmla="val 59382"/>
          </a:avLst>
        </a:prstGeom>
        <a:solidFill>
          <a:schemeClr val="accent4">
            <a:lumMod val="60000"/>
            <a:lumOff val="40000"/>
          </a:schemeClr>
        </a:solidFill>
        <a:ln>
          <a:solidFill>
            <a:schemeClr val="accent4">
              <a:lumMod val="60000"/>
              <a:lumOff val="40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a:solidFill>
                <a:schemeClr val="bg1"/>
              </a:solidFill>
            </a:rPr>
            <a:t>Interest</a:t>
          </a:r>
          <a:r>
            <a:rPr lang="en-US" sz="1600" kern="1200">
              <a:solidFill>
                <a:schemeClr val="bg1"/>
              </a:solidFill>
            </a:rPr>
            <a:t>: </a:t>
          </a:r>
        </a:p>
        <a:p>
          <a:pPr lvl="0" algn="ctr" defTabSz="711200">
            <a:lnSpc>
              <a:spcPct val="90000"/>
            </a:lnSpc>
            <a:spcBef>
              <a:spcPct val="0"/>
            </a:spcBef>
            <a:spcAft>
              <a:spcPct val="35000"/>
            </a:spcAft>
          </a:pPr>
          <a:r>
            <a:rPr lang="en-US" sz="1600" kern="1200">
              <a:solidFill>
                <a:schemeClr val="bg1"/>
              </a:solidFill>
            </a:rPr>
            <a:t>social</a:t>
          </a:r>
        </a:p>
      </dsp:txBody>
      <dsp:txXfrm rot="-10800000">
        <a:off x="1111511" y="913064"/>
        <a:ext cx="2114581" cy="913064"/>
      </dsp:txXfrm>
    </dsp:sp>
    <dsp:sp modelId="{4B233A58-0654-634C-9767-B99654B0ECD9}">
      <dsp:nvSpPr>
        <dsp:cNvPr id="0" name=""/>
        <dsp:cNvSpPr/>
      </dsp:nvSpPr>
      <dsp:spPr>
        <a:xfrm rot="10800000">
          <a:off x="1084401" y="1826129"/>
          <a:ext cx="2168802" cy="913064"/>
        </a:xfrm>
        <a:prstGeom prst="trapezoid">
          <a:avLst>
            <a:gd name="adj" fmla="val 59382"/>
          </a:avLst>
        </a:prstGeom>
        <a:solidFill>
          <a:schemeClr val="accent4">
            <a:lumMod val="40000"/>
            <a:lumOff val="60000"/>
          </a:schemeClr>
        </a:solidFill>
        <a:ln>
          <a:solidFill>
            <a:schemeClr val="accent4">
              <a:lumMod val="40000"/>
              <a:lumOff val="60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a:t>Consideration</a:t>
          </a:r>
          <a:r>
            <a:rPr lang="en-US" sz="1600" kern="1200"/>
            <a:t>: </a:t>
          </a:r>
        </a:p>
        <a:p>
          <a:pPr lvl="0" algn="ctr" defTabSz="711200">
            <a:lnSpc>
              <a:spcPct val="90000"/>
            </a:lnSpc>
            <a:spcBef>
              <a:spcPct val="0"/>
            </a:spcBef>
            <a:spcAft>
              <a:spcPct val="35000"/>
            </a:spcAft>
          </a:pPr>
          <a:r>
            <a:rPr lang="en-US" sz="1600" kern="1200"/>
            <a:t>email</a:t>
          </a:r>
        </a:p>
      </dsp:txBody>
      <dsp:txXfrm rot="-10800000">
        <a:off x="1463941" y="1826129"/>
        <a:ext cx="1409721" cy="913064"/>
      </dsp:txXfrm>
    </dsp:sp>
    <dsp:sp modelId="{E1BDCE54-8AFA-0444-8210-39A780B51CBD}">
      <dsp:nvSpPr>
        <dsp:cNvPr id="0" name=""/>
        <dsp:cNvSpPr/>
      </dsp:nvSpPr>
      <dsp:spPr>
        <a:xfrm rot="10800000">
          <a:off x="1626601" y="2739194"/>
          <a:ext cx="1084401" cy="913064"/>
        </a:xfrm>
        <a:prstGeom prst="trapezoid">
          <a:avLst>
            <a:gd name="adj" fmla="val 59382"/>
          </a:avLst>
        </a:prstGeom>
        <a:solidFill>
          <a:schemeClr val="accent4">
            <a:lumMod val="20000"/>
            <a:lumOff val="80000"/>
          </a:schemeClr>
        </a:solidFill>
        <a:ln>
          <a:solidFill>
            <a:schemeClr val="accent4">
              <a:lumMod val="20000"/>
              <a:lumOff val="80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a:t>Conversion</a:t>
          </a:r>
          <a:r>
            <a:rPr lang="en-US" sz="1600" kern="1200"/>
            <a:t>: </a:t>
          </a:r>
        </a:p>
        <a:p>
          <a:pPr lvl="0" algn="ctr" defTabSz="711200">
            <a:lnSpc>
              <a:spcPct val="90000"/>
            </a:lnSpc>
            <a:spcBef>
              <a:spcPct val="0"/>
            </a:spcBef>
            <a:spcAft>
              <a:spcPct val="35000"/>
            </a:spcAft>
          </a:pPr>
          <a:r>
            <a:rPr lang="en-US" sz="1600" kern="1200"/>
            <a:t>search</a:t>
          </a:r>
        </a:p>
      </dsp:txBody>
      <dsp:txXfrm rot="-10800000">
        <a:off x="1626601" y="2739194"/>
        <a:ext cx="1084401" cy="913064"/>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0.51507</cdr:x>
      <cdr:y>0.94606</cdr:y>
    </cdr:from>
    <cdr:to>
      <cdr:x>1</cdr:x>
      <cdr:y>0.98443</cdr:y>
    </cdr:to>
    <cdr:sp macro="" textlink="">
      <cdr:nvSpPr>
        <cdr:cNvPr id="2" name="TextBox 1"/>
        <cdr:cNvSpPr txBox="1"/>
      </cdr:nvSpPr>
      <cdr:spPr>
        <a:xfrm xmlns:a="http://schemas.openxmlformats.org/drawingml/2006/main">
          <a:off x="5023786" y="5550941"/>
          <a:ext cx="4729813" cy="225132"/>
        </a:xfrm>
        <a:prstGeom xmlns:a="http://schemas.openxmlformats.org/drawingml/2006/main" prst="rect">
          <a:avLst/>
        </a:prstGeom>
        <a:noFill xmlns:a="http://schemas.openxmlformats.org/drawingml/2006/main"/>
      </cdr:spPr>
      <cdr:txBody>
        <a:bodyPr xmlns:a="http://schemas.openxmlformats.org/drawingml/2006/main" wrap="square" lIns="99546" tIns="49772" rIns="99546" bIns="49772"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800" dirty="0">
              <a:latin typeface="Corbel"/>
              <a:ea typeface="Corbel"/>
              <a:cs typeface="Corbel"/>
            </a:rPr>
            <a:t>[Source: Enders Analysis based on AA/</a:t>
          </a:r>
          <a:r>
            <a:rPr lang="en-US" sz="800" dirty="0" err="1">
              <a:latin typeface="Corbel"/>
              <a:ea typeface="Corbel"/>
              <a:cs typeface="Corbel"/>
            </a:rPr>
            <a:t>Warc</a:t>
          </a:r>
          <a:r>
            <a:rPr lang="en-US" sz="800" dirty="0">
              <a:latin typeface="Corbel"/>
              <a:ea typeface="Corbel"/>
              <a:cs typeface="Corbel"/>
            </a:rPr>
            <a:t>]</a:t>
          </a:r>
        </a:p>
      </cdr:txBody>
    </cdr:sp>
  </cdr:relSizeAnchor>
  <cdr:relSizeAnchor xmlns:cdr="http://schemas.openxmlformats.org/drawingml/2006/chartDrawing">
    <cdr:from>
      <cdr:x>0</cdr:x>
      <cdr:y>0</cdr:y>
    </cdr:from>
    <cdr:to>
      <cdr:x>1</cdr:x>
      <cdr:y>0.10594</cdr:y>
    </cdr:to>
    <cdr:sp macro="" textlink="">
      <cdr:nvSpPr>
        <cdr:cNvPr id="3" name="Rectangle 2"/>
        <cdr:cNvSpPr/>
      </cdr:nvSpPr>
      <cdr:spPr>
        <a:xfrm xmlns:a="http://schemas.openxmlformats.org/drawingml/2006/main">
          <a:off x="0" y="-901611"/>
          <a:ext cx="4315460" cy="28092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800" b="1" dirty="0" smtClean="0">
              <a:solidFill>
                <a:schemeClr val="tx1"/>
              </a:solidFill>
              <a:latin typeface="Corbel"/>
              <a:cs typeface="Corbel"/>
            </a:rPr>
            <a:t>UK </a:t>
          </a:r>
          <a:r>
            <a:rPr lang="en-US" sz="1800" b="1" dirty="0">
              <a:solidFill>
                <a:schemeClr val="tx1"/>
              </a:solidFill>
              <a:latin typeface="Corbel"/>
              <a:cs typeface="Corbel"/>
            </a:rPr>
            <a:t>advertising </a:t>
          </a:r>
          <a:r>
            <a:rPr lang="en-US" sz="1800" b="1" dirty="0" smtClean="0">
              <a:solidFill>
                <a:schemeClr val="tx1"/>
              </a:solidFill>
              <a:latin typeface="Corbel"/>
              <a:cs typeface="Corbel"/>
            </a:rPr>
            <a:t>spend (£</a:t>
          </a:r>
          <a:r>
            <a:rPr lang="en-US" sz="1800" b="1" dirty="0">
              <a:solidFill>
                <a:schemeClr val="tx1"/>
              </a:solidFill>
              <a:latin typeface="Corbel"/>
              <a:cs typeface="Corbel"/>
            </a:rPr>
            <a:t>m)</a:t>
          </a:r>
        </a:p>
      </cdr:txBody>
    </cdr:sp>
  </cdr:relSizeAnchor>
</c:userShapes>
</file>

<file path=ppt/drawings/drawing10.xml><?xml version="1.0" encoding="utf-8"?>
<c:userShapes xmlns:c="http://schemas.openxmlformats.org/drawingml/2006/chart">
  <cdr:relSizeAnchor xmlns:cdr="http://schemas.openxmlformats.org/drawingml/2006/chartDrawing">
    <cdr:from>
      <cdr:x>0.66895</cdr:x>
      <cdr:y>0.95515</cdr:y>
    </cdr:from>
    <cdr:to>
      <cdr:x>1</cdr:x>
      <cdr:y>1</cdr:y>
    </cdr:to>
    <cdr:sp macro="" textlink="">
      <cdr:nvSpPr>
        <cdr:cNvPr id="4" name="TextBox 1"/>
        <cdr:cNvSpPr txBox="1"/>
      </cdr:nvSpPr>
      <cdr:spPr>
        <a:xfrm xmlns:a="http://schemas.openxmlformats.org/drawingml/2006/main">
          <a:off x="3259623" y="5602003"/>
          <a:ext cx="1613106" cy="26304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GB" sz="900" dirty="0"/>
            <a:t>[Source: Enders Analysis]</a:t>
          </a:r>
        </a:p>
      </cdr:txBody>
    </cdr:sp>
  </cdr:relSizeAnchor>
  <cdr:relSizeAnchor xmlns:cdr="http://schemas.openxmlformats.org/drawingml/2006/chartDrawing">
    <cdr:from>
      <cdr:x>0</cdr:x>
      <cdr:y>0</cdr:y>
    </cdr:from>
    <cdr:to>
      <cdr:x>1</cdr:x>
      <cdr:y>0.08541</cdr:y>
    </cdr:to>
    <cdr:sp macro="" textlink="">
      <cdr:nvSpPr>
        <cdr:cNvPr id="5" name="TextBox 1"/>
        <cdr:cNvSpPr txBox="1"/>
      </cdr:nvSpPr>
      <cdr:spPr>
        <a:xfrm xmlns:a="http://schemas.openxmlformats.org/drawingml/2006/main">
          <a:off x="0" y="-1036792"/>
          <a:ext cx="4872729" cy="500934"/>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b="1" dirty="0"/>
            <a:t>Google &amp; Facebook shares of </a:t>
          </a:r>
          <a:r>
            <a:rPr lang="en-GB" sz="1600" b="1" dirty="0" smtClean="0"/>
            <a:t>digital </a:t>
          </a:r>
          <a:r>
            <a:rPr lang="en-GB" sz="1600" b="1" dirty="0"/>
            <a:t>ad spend (£bn)</a:t>
          </a:r>
        </a:p>
      </cdr:txBody>
    </cdr:sp>
  </cdr:relSizeAnchor>
</c:userShapes>
</file>

<file path=ppt/drawings/drawing11.xml><?xml version="1.0" encoding="utf-8"?>
<c:userShapes xmlns:c="http://schemas.openxmlformats.org/drawingml/2006/chart">
  <cdr:relSizeAnchor xmlns:cdr="http://schemas.openxmlformats.org/drawingml/2006/chartDrawing">
    <cdr:from>
      <cdr:x>0.65606</cdr:x>
      <cdr:y>0.95409</cdr:y>
    </cdr:from>
    <cdr:to>
      <cdr:x>1</cdr:x>
      <cdr:y>1</cdr:y>
    </cdr:to>
    <cdr:sp macro="" textlink="">
      <cdr:nvSpPr>
        <cdr:cNvPr id="4" name="TextBox 1"/>
        <cdr:cNvSpPr txBox="1"/>
      </cdr:nvSpPr>
      <cdr:spPr>
        <a:xfrm xmlns:a="http://schemas.openxmlformats.org/drawingml/2006/main">
          <a:off x="3196781" y="5526846"/>
          <a:ext cx="1675948" cy="26592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GB" sz="900" dirty="0"/>
            <a:t>[Source: Enders Analysis]</a:t>
          </a:r>
        </a:p>
      </cdr:txBody>
    </cdr:sp>
  </cdr:relSizeAnchor>
  <cdr:relSizeAnchor xmlns:cdr="http://schemas.openxmlformats.org/drawingml/2006/chartDrawing">
    <cdr:from>
      <cdr:x>0</cdr:x>
      <cdr:y>0</cdr:y>
    </cdr:from>
    <cdr:to>
      <cdr:x>1</cdr:x>
      <cdr:y>0.08541</cdr:y>
    </cdr:to>
    <cdr:sp macro="" textlink="">
      <cdr:nvSpPr>
        <cdr:cNvPr id="5" name="TextBox 1"/>
        <cdr:cNvSpPr txBox="1"/>
      </cdr:nvSpPr>
      <cdr:spPr>
        <a:xfrm xmlns:a="http://schemas.openxmlformats.org/drawingml/2006/main">
          <a:off x="-5318161" y="0"/>
          <a:ext cx="4872729" cy="494761"/>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b="1" dirty="0"/>
            <a:t>Google &amp; Facebook shares of </a:t>
          </a:r>
          <a:r>
            <a:rPr lang="en-GB" sz="1600" b="1" dirty="0" smtClean="0"/>
            <a:t>digital </a:t>
          </a:r>
          <a:r>
            <a:rPr lang="en-GB" sz="1600" b="1" dirty="0"/>
            <a:t>ad </a:t>
          </a:r>
          <a:r>
            <a:rPr lang="en-GB" sz="1600" b="1" dirty="0" smtClean="0"/>
            <a:t>growth (%)</a:t>
          </a:r>
          <a:endParaRPr lang="en-GB" sz="1600" b="1" dirty="0"/>
        </a:p>
      </cdr:txBody>
    </cdr:sp>
  </cdr:relSizeAnchor>
</c:userShapes>
</file>

<file path=ppt/drawings/drawing12.xml><?xml version="1.0" encoding="utf-8"?>
<c:userShapes xmlns:c="http://schemas.openxmlformats.org/drawingml/2006/chart">
  <cdr:relSizeAnchor xmlns:cdr="http://schemas.openxmlformats.org/drawingml/2006/chartDrawing">
    <cdr:from>
      <cdr:x>0.65527</cdr:x>
      <cdr:y>0.95812</cdr:y>
    </cdr:from>
    <cdr:to>
      <cdr:x>1</cdr:x>
      <cdr:y>1</cdr:y>
    </cdr:to>
    <cdr:sp macro="" textlink="">
      <cdr:nvSpPr>
        <cdr:cNvPr id="4" name="TextBox 1"/>
        <cdr:cNvSpPr txBox="1"/>
      </cdr:nvSpPr>
      <cdr:spPr>
        <a:xfrm xmlns:a="http://schemas.openxmlformats.org/drawingml/2006/main">
          <a:off x="6391275" y="5621655"/>
          <a:ext cx="3362325" cy="24574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GB" sz="800" dirty="0"/>
            <a:t>[Source:</a:t>
          </a:r>
          <a:r>
            <a:rPr lang="en-GB" sz="800" baseline="0" dirty="0"/>
            <a:t> </a:t>
          </a:r>
          <a:r>
            <a:rPr lang="en-GB" sz="800" dirty="0"/>
            <a:t>Enders Analysis based on an illustrative </a:t>
          </a:r>
          <a:r>
            <a:rPr lang="en-GB" sz="800" baseline="0" dirty="0"/>
            <a:t>case</a:t>
          </a:r>
          <a:r>
            <a:rPr lang="en-GB" sz="800" dirty="0"/>
            <a:t>]</a:t>
          </a:r>
        </a:p>
      </cdr:txBody>
    </cdr:sp>
  </cdr:relSizeAnchor>
  <cdr:relSizeAnchor xmlns:cdr="http://schemas.openxmlformats.org/drawingml/2006/chartDrawing">
    <cdr:from>
      <cdr:x>0</cdr:x>
      <cdr:y>0</cdr:y>
    </cdr:from>
    <cdr:to>
      <cdr:x>1</cdr:x>
      <cdr:y>0.08541</cdr:y>
    </cdr:to>
    <cdr:sp macro="" textlink="">
      <cdr:nvSpPr>
        <cdr:cNvPr id="3" name="TextBox 1"/>
        <cdr:cNvSpPr txBox="1"/>
      </cdr:nvSpPr>
      <cdr:spPr>
        <a:xfrm xmlns:a="http://schemas.openxmlformats.org/drawingml/2006/main">
          <a:off x="0" y="0"/>
          <a:ext cx="9753600" cy="501135"/>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b="1" dirty="0" smtClean="0"/>
            <a:t>Estimated</a:t>
          </a:r>
          <a:r>
            <a:rPr lang="en-GB" sz="1600" b="1" baseline="0" dirty="0" smtClean="0"/>
            <a:t> </a:t>
          </a:r>
          <a:r>
            <a:rPr lang="en-GB" sz="1600" b="1" dirty="0"/>
            <a:t>ROI impact,</a:t>
          </a:r>
          <a:r>
            <a:rPr lang="en-GB" sz="1600" b="1" baseline="0" dirty="0"/>
            <a:t> 1 Week of spend</a:t>
          </a:r>
          <a:endParaRPr lang="en-GB" sz="16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0.70215</cdr:x>
      <cdr:y>0.96306</cdr:y>
    </cdr:from>
    <cdr:to>
      <cdr:x>1</cdr:x>
      <cdr:y>1</cdr:y>
    </cdr:to>
    <cdr:sp macro="" textlink="">
      <cdr:nvSpPr>
        <cdr:cNvPr id="4" name="TextBox 1"/>
        <cdr:cNvSpPr txBox="1"/>
      </cdr:nvSpPr>
      <cdr:spPr>
        <a:xfrm xmlns:a="http://schemas.openxmlformats.org/drawingml/2006/main">
          <a:off x="6848475" y="5650674"/>
          <a:ext cx="2905125" cy="2167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GB" sz="800" dirty="0">
              <a:latin typeface="Corbel" charset="0"/>
              <a:ea typeface="Corbel" charset="0"/>
              <a:cs typeface="Corbel" charset="0"/>
            </a:rPr>
            <a:t>[Source: ONS, Enders Analysis]</a:t>
          </a:r>
        </a:p>
      </cdr:txBody>
    </cdr:sp>
  </cdr:relSizeAnchor>
  <cdr:relSizeAnchor xmlns:cdr="http://schemas.openxmlformats.org/drawingml/2006/chartDrawing">
    <cdr:from>
      <cdr:x>0</cdr:x>
      <cdr:y>0</cdr:y>
    </cdr:from>
    <cdr:to>
      <cdr:x>1</cdr:x>
      <cdr:y>0.08541</cdr:y>
    </cdr:to>
    <cdr:sp macro="" textlink="">
      <cdr:nvSpPr>
        <cdr:cNvPr id="6" name="TextBox 1"/>
        <cdr:cNvSpPr txBox="1"/>
      </cdr:nvSpPr>
      <cdr:spPr>
        <a:xfrm xmlns:a="http://schemas.openxmlformats.org/drawingml/2006/main">
          <a:off x="-466725" y="-1038225"/>
          <a:ext cx="9753600" cy="501135"/>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800" b="1" dirty="0" smtClean="0"/>
            <a:t>Ownership </a:t>
          </a:r>
          <a:r>
            <a:rPr lang="en-GB" sz="1800" b="1" dirty="0"/>
            <a:t>of UK quoted shares</a:t>
          </a:r>
        </a:p>
      </cdr:txBody>
    </cdr:sp>
  </cdr:relSizeAnchor>
</c:userShapes>
</file>

<file path=ppt/drawings/drawing3.xml><?xml version="1.0" encoding="utf-8"?>
<c:userShapes xmlns:c="http://schemas.openxmlformats.org/drawingml/2006/chart">
  <cdr:relSizeAnchor xmlns:cdr="http://schemas.openxmlformats.org/drawingml/2006/chartDrawing">
    <cdr:from>
      <cdr:x>0.77902</cdr:x>
      <cdr:y>0.92984</cdr:y>
    </cdr:from>
    <cdr:to>
      <cdr:x>1</cdr:x>
      <cdr:y>0.96579</cdr:y>
    </cdr:to>
    <cdr:sp macro="" textlink="">
      <cdr:nvSpPr>
        <cdr:cNvPr id="2" name="TextBox 1"/>
        <cdr:cNvSpPr txBox="1"/>
      </cdr:nvSpPr>
      <cdr:spPr>
        <a:xfrm xmlns:a="http://schemas.openxmlformats.org/drawingml/2006/main">
          <a:off x="7598228" y="5455767"/>
          <a:ext cx="2155371" cy="21091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US" sz="800" dirty="0" smtClean="0"/>
            <a:t>[Source: </a:t>
          </a:r>
          <a:r>
            <a:rPr lang="en-US" sz="800" smtClean="0"/>
            <a:t>Emma Harris, IPA </a:t>
          </a:r>
          <a:r>
            <a:rPr lang="en-US" sz="800" dirty="0" smtClean="0"/>
            <a:t>breakfast]</a:t>
          </a:r>
          <a:endParaRPr lang="en-US" sz="800" dirty="0"/>
        </a:p>
      </cdr:txBody>
    </cdr:sp>
  </cdr:relSizeAnchor>
</c:userShapes>
</file>

<file path=ppt/drawings/drawing4.xml><?xml version="1.0" encoding="utf-8"?>
<c:userShapes xmlns:c="http://schemas.openxmlformats.org/drawingml/2006/chart">
  <cdr:relSizeAnchor xmlns:cdr="http://schemas.openxmlformats.org/drawingml/2006/chartDrawing">
    <cdr:from>
      <cdr:x>0.07809</cdr:x>
      <cdr:y>0.92413</cdr:y>
    </cdr:from>
    <cdr:to>
      <cdr:x>1</cdr:x>
      <cdr:y>0.98938</cdr:y>
    </cdr:to>
    <cdr:sp macro="" textlink="">
      <cdr:nvSpPr>
        <cdr:cNvPr id="2" name="TextBox 1"/>
        <cdr:cNvSpPr txBox="1"/>
      </cdr:nvSpPr>
      <cdr:spPr>
        <a:xfrm xmlns:a="http://schemas.openxmlformats.org/drawingml/2006/main">
          <a:off x="765306" y="5347058"/>
          <a:ext cx="9035005" cy="377515"/>
        </a:xfrm>
        <a:prstGeom xmlns:a="http://schemas.openxmlformats.org/drawingml/2006/main" prst="rect">
          <a:avLst/>
        </a:prstGeom>
        <a:noFill xmlns:a="http://schemas.openxmlformats.org/drawingml/2006/main"/>
      </cdr:spPr>
      <cdr:txBody>
        <a:bodyPr xmlns:a="http://schemas.openxmlformats.org/drawingml/2006/main" wrap="square" lIns="99546" tIns="49772" rIns="99546" bIns="49772"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900" dirty="0">
              <a:solidFill>
                <a:schemeClr val="tx1"/>
              </a:solidFill>
            </a:rPr>
            <a:t>Personally use smartphone</a:t>
          </a:r>
        </a:p>
        <a:p xmlns:a="http://schemas.openxmlformats.org/drawingml/2006/main">
          <a:pPr algn="r"/>
          <a:r>
            <a:rPr lang="en-GB" sz="900" dirty="0">
              <a:solidFill>
                <a:schemeClr val="tx1"/>
              </a:solidFill>
            </a:rPr>
            <a:t> [Source</a:t>
          </a:r>
          <a:r>
            <a:rPr lang="en-US" sz="900" dirty="0">
              <a:solidFill>
                <a:schemeClr val="tx1"/>
              </a:solidFill>
              <a:ea typeface="Corbel"/>
              <a:cs typeface="Corbel"/>
            </a:rPr>
            <a:t>: </a:t>
          </a:r>
          <a:r>
            <a:rPr lang="en-US" sz="900" dirty="0" err="1">
              <a:solidFill>
                <a:schemeClr val="tx1"/>
              </a:solidFill>
              <a:ea typeface="Corbel"/>
              <a:cs typeface="Corbel"/>
            </a:rPr>
            <a:t>Ipsos</a:t>
          </a:r>
          <a:r>
            <a:rPr lang="en-US" sz="900" dirty="0">
              <a:solidFill>
                <a:schemeClr val="tx1"/>
              </a:solidFill>
              <a:ea typeface="Corbel"/>
              <a:cs typeface="Corbel"/>
            </a:rPr>
            <a:t> MORI, Enders Analysis</a:t>
          </a:r>
          <a:r>
            <a:rPr lang="en-GB" sz="900" dirty="0">
              <a:solidFill>
                <a:schemeClr val="tx1"/>
              </a:solidFill>
            </a:rPr>
            <a:t>]</a:t>
          </a:r>
        </a:p>
      </cdr:txBody>
    </cdr:sp>
  </cdr:relSizeAnchor>
  <cdr:relSizeAnchor xmlns:cdr="http://schemas.openxmlformats.org/drawingml/2006/chartDrawing">
    <cdr:from>
      <cdr:x>0</cdr:x>
      <cdr:y>0</cdr:y>
    </cdr:from>
    <cdr:to>
      <cdr:x>1</cdr:x>
      <cdr:y>0.05924</cdr:y>
    </cdr:to>
    <cdr:sp macro="" textlink="">
      <cdr:nvSpPr>
        <cdr:cNvPr id="3" name="TextBox 2"/>
        <cdr:cNvSpPr txBox="1"/>
      </cdr:nvSpPr>
      <cdr:spPr>
        <a:xfrm xmlns:a="http://schemas.openxmlformats.org/drawingml/2006/main">
          <a:off x="0" y="0"/>
          <a:ext cx="9802368" cy="347764"/>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US" sz="1800" b="1" dirty="0" smtClean="0">
              <a:solidFill>
                <a:schemeClr val="tx1"/>
              </a:solidFill>
            </a:rPr>
            <a:t>Smartphone adoption by age (% of adults, average of last 4 quarters) </a:t>
          </a:r>
          <a:endParaRPr lang="en-US" sz="1800" b="1" dirty="0">
            <a:solidFill>
              <a:schemeClr val="tx1"/>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0.51787</cdr:x>
      <cdr:y>0.93199</cdr:y>
    </cdr:from>
    <cdr:to>
      <cdr:x>1</cdr:x>
      <cdr:y>0.98924</cdr:y>
    </cdr:to>
    <cdr:sp macro="" textlink="">
      <cdr:nvSpPr>
        <cdr:cNvPr id="2" name="TextBox 1"/>
        <cdr:cNvSpPr txBox="1"/>
      </cdr:nvSpPr>
      <cdr:spPr>
        <a:xfrm xmlns:a="http://schemas.openxmlformats.org/drawingml/2006/main">
          <a:off x="5050786" y="5327402"/>
          <a:ext cx="4702214" cy="327257"/>
        </a:xfrm>
        <a:prstGeom xmlns:a="http://schemas.openxmlformats.org/drawingml/2006/main" prst="rect">
          <a:avLst/>
        </a:prstGeom>
        <a:noFill xmlns:a="http://schemas.openxmlformats.org/drawingml/2006/main"/>
      </cdr:spPr>
      <cdr:txBody>
        <a:bodyPr xmlns:a="http://schemas.openxmlformats.org/drawingml/2006/main" wrap="square" lIns="99546" tIns="49772" rIns="99546"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900" dirty="0">
              <a:latin typeface="+mn-lt"/>
              <a:ea typeface="Corbel"/>
              <a:cs typeface="Corbel"/>
            </a:rPr>
            <a:t> Includes physical and digital goods and </a:t>
          </a:r>
          <a:r>
            <a:rPr lang="en-US" sz="900" dirty="0" smtClean="0">
              <a:latin typeface="+mn-lt"/>
              <a:ea typeface="Corbel"/>
              <a:cs typeface="Corbel"/>
            </a:rPr>
            <a:t>services</a:t>
          </a:r>
          <a:endParaRPr lang="en-US" sz="900" dirty="0">
            <a:latin typeface="+mn-lt"/>
            <a:ea typeface="Corbel"/>
            <a:cs typeface="Corbel"/>
          </a:endParaRPr>
        </a:p>
        <a:p xmlns:a="http://schemas.openxmlformats.org/drawingml/2006/main">
          <a:pPr algn="r"/>
          <a:r>
            <a:rPr lang="en-US" sz="900" dirty="0">
              <a:latin typeface="+mn-lt"/>
              <a:ea typeface="Corbel"/>
              <a:cs typeface="Corbel"/>
            </a:rPr>
            <a:t>[Source: IMRG/</a:t>
          </a:r>
          <a:r>
            <a:rPr lang="en-US" sz="900" dirty="0" err="1">
              <a:latin typeface="+mn-lt"/>
              <a:ea typeface="Corbel"/>
              <a:cs typeface="Corbel"/>
            </a:rPr>
            <a:t>Capgemini</a:t>
          </a:r>
          <a:r>
            <a:rPr lang="en-US" sz="900" dirty="0">
              <a:latin typeface="+mn-lt"/>
              <a:ea typeface="Corbel"/>
              <a:cs typeface="Corbel"/>
            </a:rPr>
            <a:t>, Enders Analysis]</a:t>
          </a:r>
        </a:p>
      </cdr:txBody>
    </cdr:sp>
  </cdr:relSizeAnchor>
  <cdr:relSizeAnchor xmlns:cdr="http://schemas.openxmlformats.org/drawingml/2006/chartDrawing">
    <cdr:from>
      <cdr:x>0.00521</cdr:x>
      <cdr:y>0</cdr:y>
    </cdr:from>
    <cdr:to>
      <cdr:x>1</cdr:x>
      <cdr:y>0.114</cdr:y>
    </cdr:to>
    <cdr:sp macro="" textlink="">
      <cdr:nvSpPr>
        <cdr:cNvPr id="4" name="Rectangle 3"/>
        <cdr:cNvSpPr/>
      </cdr:nvSpPr>
      <cdr:spPr>
        <a:xfrm xmlns:a="http://schemas.openxmlformats.org/drawingml/2006/main">
          <a:off x="50800" y="0"/>
          <a:ext cx="9704247" cy="30519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800" b="1" dirty="0" smtClean="0">
              <a:solidFill>
                <a:schemeClr val="tx1"/>
              </a:solidFill>
            </a:rPr>
            <a:t>Share of ecommerce transactions via mobile devices (%) </a:t>
          </a:r>
          <a:endParaRPr lang="en-US" sz="1800" b="1" dirty="0">
            <a:solidFill>
              <a:schemeClr val="tx1"/>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0.47025</cdr:x>
      <cdr:y>0.21737</cdr:y>
    </cdr:from>
    <cdr:to>
      <cdr:x>0.70003</cdr:x>
      <cdr:y>0.26467</cdr:y>
    </cdr:to>
    <cdr:cxnSp macro="">
      <cdr:nvCxnSpPr>
        <cdr:cNvPr id="2" name="Straight Connector 1"/>
        <cdr:cNvCxnSpPr/>
      </cdr:nvCxnSpPr>
      <cdr:spPr>
        <a:xfrm xmlns:a="http://schemas.openxmlformats.org/drawingml/2006/main" flipV="1">
          <a:off x="2295686" y="1220215"/>
          <a:ext cx="1121745" cy="265521"/>
        </a:xfrm>
        <a:prstGeom xmlns:a="http://schemas.openxmlformats.org/drawingml/2006/main" prst="line">
          <a:avLst/>
        </a:prstGeom>
        <a:ln xmlns:a="http://schemas.openxmlformats.org/drawingml/2006/main" w="28575" cmpd="sng">
          <a:solidFill>
            <a:schemeClr val="tx1"/>
          </a:solidFill>
          <a:prstDash val="dash"/>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0.46395</cdr:x>
      <cdr:y>0.2811</cdr:y>
    </cdr:from>
    <cdr:to>
      <cdr:x>0.68307</cdr:x>
      <cdr:y>0.32566</cdr:y>
    </cdr:to>
    <cdr:cxnSp macro="">
      <cdr:nvCxnSpPr>
        <cdr:cNvPr id="4" name="Straight Connector 3"/>
        <cdr:cNvCxnSpPr/>
      </cdr:nvCxnSpPr>
      <cdr:spPr>
        <a:xfrm xmlns:a="http://schemas.openxmlformats.org/drawingml/2006/main">
          <a:off x="2264916" y="1577989"/>
          <a:ext cx="1069704" cy="250139"/>
        </a:xfrm>
        <a:prstGeom xmlns:a="http://schemas.openxmlformats.org/drawingml/2006/main" prst="line">
          <a:avLst/>
        </a:prstGeom>
        <a:ln xmlns:a="http://schemas.openxmlformats.org/drawingml/2006/main" w="28575" cmpd="sng">
          <a:solidFill>
            <a:schemeClr val="tx1"/>
          </a:solidFill>
          <a:prstDash val="dash"/>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cdr:x>
      <cdr:y>0</cdr:y>
    </cdr:from>
    <cdr:to>
      <cdr:x>0.99967</cdr:x>
      <cdr:y>0.0613</cdr:y>
    </cdr:to>
    <cdr:sp macro="" textlink="">
      <cdr:nvSpPr>
        <cdr:cNvPr id="5" name="Rectangle 4"/>
        <cdr:cNvSpPr/>
      </cdr:nvSpPr>
      <cdr:spPr>
        <a:xfrm xmlns:a="http://schemas.openxmlformats.org/drawingml/2006/main">
          <a:off x="-5344319" y="-2863045"/>
          <a:ext cx="4875212" cy="25301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800" b="1">
              <a:solidFill>
                <a:srgbClr val="FF0000"/>
              </a:solidFill>
            </a:rPr>
            <a:t>Display</a:t>
          </a:r>
          <a:r>
            <a:rPr lang="en-US" sz="1800" b="1">
              <a:solidFill>
                <a:schemeClr val="tx1"/>
              </a:solidFill>
            </a:rPr>
            <a:t> ad expenditure (£m)</a:t>
          </a:r>
        </a:p>
      </cdr:txBody>
    </cdr:sp>
  </cdr:relSizeAnchor>
</c:userShapes>
</file>

<file path=ppt/drawings/drawing7.xml><?xml version="1.0" encoding="utf-8"?>
<c:userShapes xmlns:c="http://schemas.openxmlformats.org/drawingml/2006/chart">
  <cdr:relSizeAnchor xmlns:cdr="http://schemas.openxmlformats.org/drawingml/2006/chartDrawing">
    <cdr:from>
      <cdr:x>0.4585</cdr:x>
      <cdr:y>0.51506</cdr:y>
    </cdr:from>
    <cdr:to>
      <cdr:x>0.67066</cdr:x>
      <cdr:y>0.63865</cdr:y>
    </cdr:to>
    <cdr:cxnSp macro="">
      <cdr:nvCxnSpPr>
        <cdr:cNvPr id="2" name="Straight Connector 1"/>
        <cdr:cNvCxnSpPr/>
      </cdr:nvCxnSpPr>
      <cdr:spPr>
        <a:xfrm xmlns:a="http://schemas.openxmlformats.org/drawingml/2006/main">
          <a:off x="2235285" y="2125929"/>
          <a:ext cx="1034310" cy="510126"/>
        </a:xfrm>
        <a:prstGeom xmlns:a="http://schemas.openxmlformats.org/drawingml/2006/main" prst="line">
          <a:avLst/>
        </a:prstGeom>
        <a:ln xmlns:a="http://schemas.openxmlformats.org/drawingml/2006/main" w="28575" cmpd="sng">
          <a:solidFill>
            <a:schemeClr val="tx1"/>
          </a:solidFill>
          <a:prstDash val="dash"/>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0.46228</cdr:x>
      <cdr:y>0.31865</cdr:y>
    </cdr:from>
    <cdr:to>
      <cdr:x>0.66805</cdr:x>
      <cdr:y>0.49461</cdr:y>
    </cdr:to>
    <cdr:cxnSp macro="">
      <cdr:nvCxnSpPr>
        <cdr:cNvPr id="3" name="Straight Connector 2"/>
        <cdr:cNvCxnSpPr/>
      </cdr:nvCxnSpPr>
      <cdr:spPr>
        <a:xfrm xmlns:a="http://schemas.openxmlformats.org/drawingml/2006/main" flipV="1">
          <a:off x="2253713" y="1315255"/>
          <a:ext cx="1003182" cy="726268"/>
        </a:xfrm>
        <a:prstGeom xmlns:a="http://schemas.openxmlformats.org/drawingml/2006/main" prst="line">
          <a:avLst/>
        </a:prstGeom>
        <a:ln xmlns:a="http://schemas.openxmlformats.org/drawingml/2006/main" w="28575" cmpd="sng">
          <a:solidFill>
            <a:schemeClr val="tx1"/>
          </a:solidFill>
          <a:prstDash val="dash"/>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cdr:x>
      <cdr:y>0</cdr:y>
    </cdr:from>
    <cdr:to>
      <cdr:x>1</cdr:x>
      <cdr:y>0.0613</cdr:y>
    </cdr:to>
    <cdr:sp macro="" textlink="">
      <cdr:nvSpPr>
        <cdr:cNvPr id="4" name="Rectangle 3"/>
        <cdr:cNvSpPr/>
      </cdr:nvSpPr>
      <cdr:spPr>
        <a:xfrm xmlns:a="http://schemas.openxmlformats.org/drawingml/2006/main">
          <a:off x="-319489" y="0"/>
          <a:ext cx="4880228" cy="34411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800" b="1" smtClean="0">
              <a:solidFill>
                <a:srgbClr val="FF0000"/>
              </a:solidFill>
            </a:rPr>
            <a:t>Direct response </a:t>
          </a:r>
          <a:r>
            <a:rPr lang="en-US" sz="1800" b="1" smtClean="0">
              <a:solidFill>
                <a:schemeClr val="tx1"/>
              </a:solidFill>
            </a:rPr>
            <a:t>ad </a:t>
          </a:r>
          <a:r>
            <a:rPr lang="en-US" sz="1800" b="1">
              <a:solidFill>
                <a:schemeClr val="tx1"/>
              </a:solidFill>
            </a:rPr>
            <a:t>expenditure (£m)</a:t>
          </a:r>
        </a:p>
      </cdr:txBody>
    </cdr:sp>
  </cdr:relSizeAnchor>
</c:userShapes>
</file>

<file path=ppt/drawings/drawing8.xml><?xml version="1.0" encoding="utf-8"?>
<c:userShapes xmlns:c="http://schemas.openxmlformats.org/drawingml/2006/chart">
  <cdr:relSizeAnchor xmlns:cdr="http://schemas.openxmlformats.org/drawingml/2006/chartDrawing">
    <cdr:from>
      <cdr:x>0.64458</cdr:x>
      <cdr:y>0.91459</cdr:y>
    </cdr:from>
    <cdr:to>
      <cdr:x>1</cdr:x>
      <cdr:y>1</cdr:y>
    </cdr:to>
    <cdr:sp macro="" textlink="">
      <cdr:nvSpPr>
        <cdr:cNvPr id="4" name="TextBox 1"/>
        <cdr:cNvSpPr txBox="1"/>
      </cdr:nvSpPr>
      <cdr:spPr>
        <a:xfrm xmlns:a="http://schemas.openxmlformats.org/drawingml/2006/main">
          <a:off x="3142458" y="2648287"/>
          <a:ext cx="1732755" cy="24731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GB" sz="900" dirty="0"/>
            <a:t>[Source:</a:t>
          </a:r>
          <a:r>
            <a:rPr lang="en-GB" sz="900" baseline="0" dirty="0"/>
            <a:t> </a:t>
          </a:r>
          <a:r>
            <a:rPr lang="en-GB" sz="900" dirty="0"/>
            <a:t>Enders Analysis estimates based on Warc/AA]</a:t>
          </a:r>
        </a:p>
      </cdr:txBody>
    </cdr:sp>
  </cdr:relSizeAnchor>
  <cdr:relSizeAnchor xmlns:cdr="http://schemas.openxmlformats.org/drawingml/2006/chartDrawing">
    <cdr:from>
      <cdr:x>0</cdr:x>
      <cdr:y>0</cdr:y>
    </cdr:from>
    <cdr:to>
      <cdr:x>1</cdr:x>
      <cdr:y>0.08541</cdr:y>
    </cdr:to>
    <cdr:sp macro="" textlink="">
      <cdr:nvSpPr>
        <cdr:cNvPr id="3" name="TextBox 1"/>
        <cdr:cNvSpPr txBox="1"/>
      </cdr:nvSpPr>
      <cdr:spPr>
        <a:xfrm xmlns:a="http://schemas.openxmlformats.org/drawingml/2006/main">
          <a:off x="0" y="0"/>
          <a:ext cx="4876797" cy="247313"/>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b="1" dirty="0" err="1" smtClean="0"/>
            <a:t>Adspend</a:t>
          </a:r>
          <a:r>
            <a:rPr lang="en-GB" sz="1600" b="1" dirty="0" smtClean="0"/>
            <a:t> by campaign goal, 2016</a:t>
          </a:r>
          <a:endParaRPr lang="en-GB" sz="1600" b="1" dirty="0"/>
        </a:p>
        <a:p xmlns:a="http://schemas.openxmlformats.org/drawingml/2006/main">
          <a:endParaRPr lang="en-GB" sz="1000" b="1" dirty="0"/>
        </a:p>
      </cdr:txBody>
    </cdr:sp>
  </cdr:relSizeAnchor>
  <cdr:relSizeAnchor xmlns:cdr="http://schemas.openxmlformats.org/drawingml/2006/chartDrawing">
    <cdr:from>
      <cdr:x>0.62707</cdr:x>
      <cdr:y>0.46724</cdr:y>
    </cdr:from>
    <cdr:to>
      <cdr:x>0.96364</cdr:x>
      <cdr:y>0.53276</cdr:y>
    </cdr:to>
    <cdr:sp macro="" textlink="">
      <cdr:nvSpPr>
        <cdr:cNvPr id="5" name="TextBox 1"/>
        <cdr:cNvSpPr txBox="1"/>
      </cdr:nvSpPr>
      <cdr:spPr>
        <a:xfrm xmlns:a="http://schemas.openxmlformats.org/drawingml/2006/main">
          <a:off x="3057094" y="2741470"/>
          <a:ext cx="1640835" cy="384460"/>
        </a:xfrm>
        <a:prstGeom xmlns:a="http://schemas.openxmlformats.org/drawingml/2006/main" prst="rect">
          <a:avLst/>
        </a:prstGeom>
        <a:ln xmlns:a="http://schemas.openxmlformats.org/drawingml/2006/main">
          <a:solidFill>
            <a:srgbClr val="FF0000"/>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400" b="1" dirty="0">
              <a:solidFill>
                <a:srgbClr val="FF0000"/>
              </a:solidFill>
            </a:rPr>
            <a:t>52%</a:t>
          </a:r>
          <a:r>
            <a:rPr lang="en-GB" sz="1400" b="1" baseline="0" dirty="0">
              <a:solidFill>
                <a:srgbClr val="FF0000"/>
              </a:solidFill>
            </a:rPr>
            <a:t> Brand display</a:t>
          </a:r>
          <a:endParaRPr lang="en-GB" sz="1400" b="1" dirty="0">
            <a:solidFill>
              <a:srgbClr val="FF0000"/>
            </a:solidFill>
          </a:endParaRPr>
        </a:p>
      </cdr:txBody>
    </cdr:sp>
  </cdr:relSizeAnchor>
  <cdr:relSizeAnchor xmlns:cdr="http://schemas.openxmlformats.org/drawingml/2006/chartDrawing">
    <cdr:from>
      <cdr:x>0</cdr:x>
      <cdr:y>0.36964</cdr:y>
    </cdr:from>
    <cdr:to>
      <cdr:x>0.35763</cdr:x>
      <cdr:y>0.42935</cdr:y>
    </cdr:to>
    <cdr:sp macro="" textlink="">
      <cdr:nvSpPr>
        <cdr:cNvPr id="6" name="TextBox 1"/>
        <cdr:cNvSpPr txBox="1"/>
      </cdr:nvSpPr>
      <cdr:spPr>
        <a:xfrm xmlns:a="http://schemas.openxmlformats.org/drawingml/2006/main">
          <a:off x="-5345113" y="2168846"/>
          <a:ext cx="1743546" cy="350320"/>
        </a:xfrm>
        <a:prstGeom xmlns:a="http://schemas.openxmlformats.org/drawingml/2006/main" prst="rect">
          <a:avLst/>
        </a:prstGeom>
        <a:ln xmlns:a="http://schemas.openxmlformats.org/drawingml/2006/main">
          <a:solidFill>
            <a:srgbClr val="FF0000"/>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400" b="1" dirty="0">
              <a:solidFill>
                <a:srgbClr val="FF0000"/>
              </a:solidFill>
            </a:rPr>
            <a:t>48% direct response</a:t>
          </a:r>
        </a:p>
      </cdr:txBody>
    </cdr:sp>
  </cdr:relSizeAnchor>
</c:userShapes>
</file>

<file path=ppt/drawings/drawing9.xml><?xml version="1.0" encoding="utf-8"?>
<c:userShapes xmlns:c="http://schemas.openxmlformats.org/drawingml/2006/chart">
  <cdr:relSizeAnchor xmlns:cdr="http://schemas.openxmlformats.org/drawingml/2006/chartDrawing">
    <cdr:from>
      <cdr:x>0.64458</cdr:x>
      <cdr:y>0.91459</cdr:y>
    </cdr:from>
    <cdr:to>
      <cdr:x>1</cdr:x>
      <cdr:y>1</cdr:y>
    </cdr:to>
    <cdr:sp macro="" textlink="">
      <cdr:nvSpPr>
        <cdr:cNvPr id="4" name="TextBox 1"/>
        <cdr:cNvSpPr txBox="1"/>
      </cdr:nvSpPr>
      <cdr:spPr>
        <a:xfrm xmlns:a="http://schemas.openxmlformats.org/drawingml/2006/main">
          <a:off x="3142458" y="2648287"/>
          <a:ext cx="1732755" cy="24731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GB" sz="900" dirty="0"/>
            <a:t>[Source:</a:t>
          </a:r>
          <a:r>
            <a:rPr lang="en-GB" sz="900" baseline="0" dirty="0"/>
            <a:t> </a:t>
          </a:r>
          <a:r>
            <a:rPr lang="en-GB" sz="900" dirty="0"/>
            <a:t>Enders Analysis estimates based on Warc/AA]</a:t>
          </a:r>
        </a:p>
      </cdr:txBody>
    </cdr:sp>
  </cdr:relSizeAnchor>
  <cdr:relSizeAnchor xmlns:cdr="http://schemas.openxmlformats.org/drawingml/2006/chartDrawing">
    <cdr:from>
      <cdr:x>0</cdr:x>
      <cdr:y>0</cdr:y>
    </cdr:from>
    <cdr:to>
      <cdr:x>1</cdr:x>
      <cdr:y>0.08541</cdr:y>
    </cdr:to>
    <cdr:sp macro="" textlink="">
      <cdr:nvSpPr>
        <cdr:cNvPr id="3" name="TextBox 1"/>
        <cdr:cNvSpPr txBox="1"/>
      </cdr:nvSpPr>
      <cdr:spPr>
        <a:xfrm xmlns:a="http://schemas.openxmlformats.org/drawingml/2006/main">
          <a:off x="0" y="-1038225"/>
          <a:ext cx="4878388" cy="501135"/>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b="1" dirty="0" err="1" smtClean="0"/>
            <a:t>Adspend</a:t>
          </a:r>
          <a:r>
            <a:rPr lang="en-GB" sz="1600" b="1" dirty="0" smtClean="0"/>
            <a:t> by campaign goal, 2000</a:t>
          </a:r>
          <a:endParaRPr lang="en-GB" sz="1600" b="1" dirty="0"/>
        </a:p>
        <a:p xmlns:a="http://schemas.openxmlformats.org/drawingml/2006/main">
          <a:endParaRPr lang="en-GB" sz="1000" b="1" dirty="0"/>
        </a:p>
      </cdr:txBody>
    </cdr:sp>
  </cdr:relSizeAnchor>
  <cdr:relSizeAnchor xmlns:cdr="http://schemas.openxmlformats.org/drawingml/2006/chartDrawing">
    <cdr:from>
      <cdr:x>0.64381</cdr:x>
      <cdr:y>0.43641</cdr:y>
    </cdr:from>
    <cdr:to>
      <cdr:x>0.98676</cdr:x>
      <cdr:y>0.49767</cdr:y>
    </cdr:to>
    <cdr:sp macro="" textlink="">
      <cdr:nvSpPr>
        <cdr:cNvPr id="5" name="TextBox 1"/>
        <cdr:cNvSpPr txBox="1"/>
      </cdr:nvSpPr>
      <cdr:spPr>
        <a:xfrm xmlns:a="http://schemas.openxmlformats.org/drawingml/2006/main">
          <a:off x="3140771" y="2560593"/>
          <a:ext cx="1673027" cy="359408"/>
        </a:xfrm>
        <a:prstGeom xmlns:a="http://schemas.openxmlformats.org/drawingml/2006/main" prst="rect">
          <a:avLst/>
        </a:prstGeom>
        <a:ln xmlns:a="http://schemas.openxmlformats.org/drawingml/2006/main">
          <a:solidFill>
            <a:srgbClr val="FF0000"/>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400" b="1" dirty="0">
              <a:solidFill>
                <a:srgbClr val="FF0000"/>
              </a:solidFill>
            </a:rPr>
            <a:t>61%</a:t>
          </a:r>
          <a:r>
            <a:rPr lang="en-GB" sz="1400" b="1" baseline="0" dirty="0">
              <a:solidFill>
                <a:srgbClr val="FF0000"/>
              </a:solidFill>
            </a:rPr>
            <a:t> Brand display</a:t>
          </a:r>
          <a:endParaRPr lang="en-GB" sz="1400" b="1" dirty="0">
            <a:solidFill>
              <a:srgbClr val="FF0000"/>
            </a:solidFill>
          </a:endParaRPr>
        </a:p>
      </cdr:txBody>
    </cdr:sp>
  </cdr:relSizeAnchor>
  <cdr:relSizeAnchor xmlns:cdr="http://schemas.openxmlformats.org/drawingml/2006/chartDrawing">
    <cdr:from>
      <cdr:x>0.03338</cdr:x>
      <cdr:y>0.43816</cdr:y>
    </cdr:from>
    <cdr:to>
      <cdr:x>0.39101</cdr:x>
      <cdr:y>0.5</cdr:y>
    </cdr:to>
    <cdr:sp macro="" textlink="">
      <cdr:nvSpPr>
        <cdr:cNvPr id="6" name="TextBox 1"/>
        <cdr:cNvSpPr txBox="1"/>
      </cdr:nvSpPr>
      <cdr:spPr>
        <a:xfrm xmlns:a="http://schemas.openxmlformats.org/drawingml/2006/main">
          <a:off x="162839" y="2570854"/>
          <a:ext cx="1744683" cy="362846"/>
        </a:xfrm>
        <a:prstGeom xmlns:a="http://schemas.openxmlformats.org/drawingml/2006/main" prst="rect">
          <a:avLst/>
        </a:prstGeom>
        <a:ln xmlns:a="http://schemas.openxmlformats.org/drawingml/2006/main">
          <a:solidFill>
            <a:srgbClr val="FF0000"/>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400" b="1" dirty="0">
              <a:solidFill>
                <a:srgbClr val="FF0000"/>
              </a:solidFill>
            </a:rPr>
            <a:t>39% direct response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8D727B9-33D1-3D42-B736-9EC3D2916AFF}" type="datetimeFigureOut">
              <a:rPr lang="en-US" smtClean="0"/>
              <a:t>5/9/17</a:t>
            </a:fld>
            <a:endParaRPr lang="en-US"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903F8D7-1329-4B4D-B1DC-B93FAB1CD3D5}" type="slidenum">
              <a:rPr lang="en-US" smtClean="0"/>
              <a:t>‹#›</a:t>
            </a:fld>
            <a:endParaRPr lang="en-US" dirty="0"/>
          </a:p>
        </p:txBody>
      </p:sp>
    </p:spTree>
    <p:extLst>
      <p:ext uri="{BB962C8B-B14F-4D97-AF65-F5344CB8AC3E}">
        <p14:creationId xmlns:p14="http://schemas.microsoft.com/office/powerpoint/2010/main" val="12325094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E1D3C0EE-47DA-4C06-8157-37704F1F37F2}" type="datetimeFigureOut">
              <a:rPr lang="en-GB" smtClean="0"/>
              <a:t>09/05/2017</a:t>
            </a:fld>
            <a:endParaRPr lang="en-GB" dirty="0"/>
          </a:p>
        </p:txBody>
      </p:sp>
      <p:sp>
        <p:nvSpPr>
          <p:cNvPr id="4" name="Slide Image Placeholder 3"/>
          <p:cNvSpPr>
            <a:spLocks noGrp="1" noRot="1" noChangeAspect="1"/>
          </p:cNvSpPr>
          <p:nvPr>
            <p:ph type="sldImg" idx="2"/>
          </p:nvPr>
        </p:nvSpPr>
        <p:spPr>
          <a:xfrm>
            <a:off x="1031875" y="1241425"/>
            <a:ext cx="47339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8B73193D-5F0D-4A2F-A996-54840304CE2B}" type="slidenum">
              <a:rPr lang="en-GB" smtClean="0"/>
              <a:t>‹#›</a:t>
            </a:fld>
            <a:endParaRPr lang="en-GB" dirty="0"/>
          </a:p>
        </p:txBody>
      </p:sp>
    </p:spTree>
    <p:extLst>
      <p:ext uri="{BB962C8B-B14F-4D97-AF65-F5344CB8AC3E}">
        <p14:creationId xmlns:p14="http://schemas.microsoft.com/office/powerpoint/2010/main" val="11650187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73193D-5F0D-4A2F-A996-54840304CE2B}" type="slidenum">
              <a:rPr lang="en-GB" smtClean="0"/>
              <a:t>6</a:t>
            </a:fld>
            <a:endParaRPr lang="en-GB" dirty="0"/>
          </a:p>
        </p:txBody>
      </p:sp>
    </p:spTree>
    <p:extLst>
      <p:ext uri="{BB962C8B-B14F-4D97-AF65-F5344CB8AC3E}">
        <p14:creationId xmlns:p14="http://schemas.microsoft.com/office/powerpoint/2010/main" val="1765363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9938" y="746125"/>
            <a:ext cx="5257800" cy="3721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A715A9-DEC8-F74E-8FD5-701E17F9F82D}" type="slidenum">
              <a:rPr lang="en-US" smtClean="0"/>
              <a:pPr/>
              <a:t>9</a:t>
            </a:fld>
            <a:endParaRPr lang="en-US"/>
          </a:p>
        </p:txBody>
      </p:sp>
    </p:spTree>
    <p:extLst>
      <p:ext uri="{BB962C8B-B14F-4D97-AF65-F5344CB8AC3E}">
        <p14:creationId xmlns:p14="http://schemas.microsoft.com/office/powerpoint/2010/main" val="887334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9938" y="746125"/>
            <a:ext cx="5257800" cy="3721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A715A9-DEC8-F74E-8FD5-701E17F9F82D}" type="slidenum">
              <a:rPr lang="en-US" smtClean="0"/>
              <a:pPr/>
              <a:t>10</a:t>
            </a:fld>
            <a:endParaRPr lang="en-US"/>
          </a:p>
        </p:txBody>
      </p:sp>
    </p:spTree>
    <p:extLst>
      <p:ext uri="{BB962C8B-B14F-4D97-AF65-F5344CB8AC3E}">
        <p14:creationId xmlns:p14="http://schemas.microsoft.com/office/powerpoint/2010/main" val="965290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2033"/>
              </a:lnSpc>
              <a:buNone/>
            </a:pPr>
            <a:r>
              <a:rPr lang="en-US" sz="2000"/>
              <a:t>As automated moves through the value chain, its practices more greatly affect the marketing landscape</a:t>
            </a:r>
          </a:p>
          <a:p>
            <a:pPr marL="0" lvl="1" indent="0">
              <a:lnSpc>
                <a:spcPts val="2033"/>
              </a:lnSpc>
              <a:buNone/>
            </a:pPr>
            <a:r>
              <a:rPr lang="en-US" sz="2000"/>
              <a:t>But our question is</a:t>
            </a:r>
            <a:r>
              <a:rPr lang="en-US" sz="2000" baseline="0"/>
              <a:t>: is this happening </a:t>
            </a:r>
            <a:r>
              <a:rPr lang="en-US" sz="2000"/>
              <a:t>at the expense of more strategic, softer, nuanced, less easily measurable marketing judgments?</a:t>
            </a:r>
          </a:p>
          <a:p>
            <a:pPr marL="0" lvl="1" indent="0">
              <a:lnSpc>
                <a:spcPts val="2033"/>
              </a:lnSpc>
              <a:buNone/>
            </a:pPr>
            <a:r>
              <a:rPr lang="en-US" sz="2000"/>
              <a:t>Or to put it another way, could</a:t>
            </a:r>
            <a:r>
              <a:rPr lang="en-US" sz="2000" baseline="0"/>
              <a:t> the limitations of measurement help push marketing towards a transaction tool, and away from the strengths and advantages of media context that CMOs seek?</a:t>
            </a:r>
          </a:p>
          <a:p>
            <a:pPr marL="0" lvl="1" indent="0">
              <a:lnSpc>
                <a:spcPts val="2033"/>
              </a:lnSpc>
              <a:buNone/>
            </a:pPr>
            <a:r>
              <a:rPr lang="en-US" sz="2000" baseline="0"/>
              <a:t>The evidence still points to the critical importance of context and brand association – factors that great media brands – news brands, TV brands, magazine brands – all deliver</a:t>
            </a:r>
          </a:p>
          <a:p>
            <a:pPr marL="0" lvl="1" indent="0">
              <a:lnSpc>
                <a:spcPts val="2033"/>
              </a:lnSpc>
              <a:buNone/>
            </a:pPr>
            <a:r>
              <a:rPr lang="en-US" sz="2000" baseline="0"/>
              <a:t>While the measurement focuses on reach and targeting and conversion, it does not consider the implications of poor experiences, such as the brand damage relating to poor targeting or offers that are passed their sell-by date </a:t>
            </a:r>
            <a:endParaRPr lang="en-US"/>
          </a:p>
        </p:txBody>
      </p:sp>
      <p:sp>
        <p:nvSpPr>
          <p:cNvPr id="4" name="Slide Number Placeholder 3"/>
          <p:cNvSpPr>
            <a:spLocks noGrp="1"/>
          </p:cNvSpPr>
          <p:nvPr>
            <p:ph type="sldNum" sz="quarter" idx="10"/>
          </p:nvPr>
        </p:nvSpPr>
        <p:spPr/>
        <p:txBody>
          <a:bodyPr/>
          <a:lstStyle/>
          <a:p>
            <a:fld id="{E0A715A9-DEC8-F74E-8FD5-701E17F9F82D}" type="slidenum">
              <a:rPr lang="en-US" smtClean="0"/>
              <a:pPr/>
              <a:t>13</a:t>
            </a:fld>
            <a:endParaRPr lang="en-US"/>
          </a:p>
        </p:txBody>
      </p:sp>
    </p:spTree>
    <p:extLst>
      <p:ext uri="{BB962C8B-B14F-4D97-AF65-F5344CB8AC3E}">
        <p14:creationId xmlns:p14="http://schemas.microsoft.com/office/powerpoint/2010/main" val="2003872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digital,</a:t>
            </a:r>
            <a:r>
              <a:rPr lang="en-US" baseline="0"/>
              <a:t> and perhaps emphatically through automated, that </a:t>
            </a:r>
            <a:r>
              <a:rPr lang="en-US"/>
              <a:t>marketing</a:t>
            </a:r>
            <a:r>
              <a:rPr lang="en-US" baseline="0"/>
              <a:t> structure has been turned on its head</a:t>
            </a:r>
          </a:p>
          <a:p>
            <a:r>
              <a:rPr lang="en-US" baseline="0"/>
              <a:t>The strengths of TV, of newspapers, of magazine, of MEDIA now seem to be the least valued part of the marketing ecosystem</a:t>
            </a:r>
          </a:p>
          <a:p>
            <a:r>
              <a:rPr lang="en-US" baseline="0"/>
              <a:t>In digital, we are all focused on the click-through, on the conversion</a:t>
            </a:r>
          </a:p>
          <a:p>
            <a:endParaRPr lang="en-US"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But is this a case of the tail wagging the dog? Are we letting an available and immediate way of measuring marketing performance transform an industry?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And are we essentially saying that this new market structure does not simply push down value of premium digital inventory, but in the longer term of all media inventory?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fld id="{E0A715A9-DEC8-F74E-8FD5-701E17F9F82D}" type="slidenum">
              <a:rPr lang="en-US" smtClean="0"/>
              <a:pPr/>
              <a:t>14</a:t>
            </a:fld>
            <a:endParaRPr lang="en-US"/>
          </a:p>
        </p:txBody>
      </p:sp>
    </p:spTree>
    <p:extLst>
      <p:ext uri="{BB962C8B-B14F-4D97-AF65-F5344CB8AC3E}">
        <p14:creationId xmlns:p14="http://schemas.microsoft.com/office/powerpoint/2010/main" val="1538521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7479083-71FA-D74E-8DC3-1E897D8222BA}" type="slidenum">
              <a:rPr lang="en-GB" smtClean="0"/>
              <a:pPr/>
              <a:t>20</a:t>
            </a:fld>
            <a:endParaRPr lang="en-GB" dirty="0"/>
          </a:p>
        </p:txBody>
      </p:sp>
    </p:spTree>
    <p:extLst>
      <p:ext uri="{BB962C8B-B14F-4D97-AF65-F5344CB8AC3E}">
        <p14:creationId xmlns:p14="http://schemas.microsoft.com/office/powerpoint/2010/main" val="1688455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152402" y="2265017"/>
            <a:ext cx="10536238" cy="2129183"/>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p:cNvSpPr>
            <a:spLocks noGrp="1"/>
          </p:cNvSpPr>
          <p:nvPr>
            <p:ph type="title"/>
          </p:nvPr>
        </p:nvSpPr>
        <p:spPr>
          <a:xfrm>
            <a:off x="0" y="1133267"/>
            <a:ext cx="10688638" cy="1649535"/>
          </a:xfrm>
          <a:noFill/>
        </p:spPr>
        <p:txBody>
          <a:bodyPr lIns="1645920" tIns="91440" rIns="0" bIns="0" anchor="b" anchorCtr="0"/>
          <a:lstStyle>
            <a:lvl1pPr>
              <a:defRPr sz="2400" b="1" baseline="0"/>
            </a:lvl1pPr>
          </a:lstStyle>
          <a:p>
            <a:r>
              <a:rPr lang="en-US"/>
              <a:t>Click to edit Master title style</a:t>
            </a:r>
            <a:endParaRPr lang="en-US" dirty="0"/>
          </a:p>
        </p:txBody>
      </p:sp>
      <p:sp>
        <p:nvSpPr>
          <p:cNvPr id="6" name="Text Placeholder 12"/>
          <p:cNvSpPr>
            <a:spLocks noGrp="1"/>
          </p:cNvSpPr>
          <p:nvPr>
            <p:ph type="body" sz="quarter" idx="12" hasCustomPrompt="1"/>
          </p:nvPr>
        </p:nvSpPr>
        <p:spPr>
          <a:xfrm>
            <a:off x="2" y="2782802"/>
            <a:ext cx="10688636" cy="1121980"/>
          </a:xfrm>
        </p:spPr>
        <p:txBody>
          <a:bodyPr lIns="1645920" tIns="78382"/>
          <a:lstStyle>
            <a:lvl1pPr marL="0">
              <a:buNone/>
              <a:defRPr sz="2400">
                <a:solidFill>
                  <a:schemeClr val="bg2"/>
                </a:solidFill>
              </a:defRPr>
            </a:lvl1pPr>
            <a:lvl2pPr marL="0">
              <a:buNone/>
              <a:defRPr sz="2600"/>
            </a:lvl2pPr>
            <a:lvl3pPr marL="0">
              <a:buNone/>
              <a:defRPr sz="2600"/>
            </a:lvl3pPr>
            <a:lvl4pPr marL="0">
              <a:buNone/>
              <a:defRPr sz="2600"/>
            </a:lvl4pPr>
            <a:lvl5pPr marL="0">
              <a:buNone/>
              <a:defRPr sz="2600"/>
            </a:lvl5pPr>
          </a:lstStyle>
          <a:p>
            <a:pPr lvl="0"/>
            <a:r>
              <a:rPr lang="en-GB" dirty="0"/>
              <a:t>Subtitle</a:t>
            </a:r>
            <a:endParaRPr lang="en-US" dirty="0"/>
          </a:p>
        </p:txBody>
      </p:sp>
      <p:sp>
        <p:nvSpPr>
          <p:cNvPr id="7" name="Text Placeholder 5"/>
          <p:cNvSpPr>
            <a:spLocks noGrp="1"/>
          </p:cNvSpPr>
          <p:nvPr>
            <p:ph type="body" sz="quarter" idx="10" hasCustomPrompt="1"/>
          </p:nvPr>
        </p:nvSpPr>
        <p:spPr>
          <a:xfrm>
            <a:off x="2" y="3770313"/>
            <a:ext cx="10688636" cy="2078609"/>
          </a:xfrm>
        </p:spPr>
        <p:txBody>
          <a:bodyPr lIns="1645920" rIns="548640" anchor="t" anchorCtr="0"/>
          <a:lstStyle>
            <a:lvl1pPr algn="l">
              <a:buNone/>
              <a:defRPr/>
            </a:lvl1pPr>
          </a:lstStyle>
          <a:p>
            <a:r>
              <a:rPr lang="en-US" dirty="0"/>
              <a:t>Author Name 		+44 (0)207 851 0902</a:t>
            </a:r>
          </a:p>
        </p:txBody>
      </p:sp>
      <p:sp>
        <p:nvSpPr>
          <p:cNvPr id="8" name="Text Placeholder 6"/>
          <p:cNvSpPr>
            <a:spLocks noGrp="1"/>
          </p:cNvSpPr>
          <p:nvPr>
            <p:ph type="body" sz="quarter" idx="11"/>
          </p:nvPr>
        </p:nvSpPr>
        <p:spPr>
          <a:xfrm>
            <a:off x="2795491" y="6905625"/>
            <a:ext cx="7631918" cy="420158"/>
          </a:xfrm>
        </p:spPr>
        <p:txBody>
          <a:bodyPr lIns="0"/>
          <a:lstStyle>
            <a:lvl1pPr>
              <a:buNone/>
              <a:defRPr b="1"/>
            </a:lvl1pPr>
          </a:lstStyle>
          <a:p>
            <a:pPr lvl="0"/>
            <a:r>
              <a:rPr lang="en-US"/>
              <a:t>Click to edit Master text styles</a:t>
            </a:r>
          </a:p>
        </p:txBody>
      </p:sp>
      <p:sp>
        <p:nvSpPr>
          <p:cNvPr id="11" name="Rectangle 10"/>
          <p:cNvSpPr/>
          <p:nvPr userDrawn="1"/>
        </p:nvSpPr>
        <p:spPr>
          <a:xfrm>
            <a:off x="1" y="2265017"/>
            <a:ext cx="1425573" cy="212918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2840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nders - 2col 2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p>
        </p:txBody>
      </p:sp>
      <p:sp>
        <p:nvSpPr>
          <p:cNvPr id="5" name="Content Placeholder 3"/>
          <p:cNvSpPr>
            <a:spLocks noGrp="1"/>
          </p:cNvSpPr>
          <p:nvPr>
            <p:ph sz="half" idx="2"/>
          </p:nvPr>
        </p:nvSpPr>
        <p:spPr>
          <a:xfrm>
            <a:off x="466725" y="3933825"/>
            <a:ext cx="4876800" cy="2971800"/>
          </a:xfrm>
        </p:spPr>
        <p:txBody>
          <a:bodyPr lIns="0">
            <a:noAutofit/>
          </a:bodyPr>
          <a:lstStyle>
            <a:lvl1pPr>
              <a:buNone/>
              <a:defRPr sz="1200"/>
            </a:lvl1pPr>
            <a:lvl2pPr>
              <a:buNone/>
              <a:defRPr sz="2100"/>
            </a:lvl2pPr>
            <a:lvl3pPr>
              <a:buNone/>
              <a:defRPr sz="2100"/>
            </a:lvl3pPr>
            <a:lvl4pPr>
              <a:buNone/>
              <a:defRPr sz="2100"/>
            </a:lvl4pPr>
            <a:lvl5pPr>
              <a:buNone/>
              <a:defRPr sz="2100"/>
            </a:lvl5pPr>
            <a:lvl6pPr>
              <a:defRPr sz="2100"/>
            </a:lvl6pPr>
            <a:lvl7pPr>
              <a:defRPr sz="2100"/>
            </a:lvl7pPr>
            <a:lvl8pPr>
              <a:defRPr sz="2100"/>
            </a:lvl8pPr>
            <a:lvl9pPr>
              <a:defRPr sz="2100"/>
            </a:lvl9pPr>
          </a:lstStyle>
          <a:p>
            <a:pPr lvl="0"/>
            <a:r>
              <a:rPr lang="en-US"/>
              <a:t>Click to edit Master text styles</a:t>
            </a:r>
          </a:p>
        </p:txBody>
      </p:sp>
      <p:sp>
        <p:nvSpPr>
          <p:cNvPr id="6" name="Content Placeholder 5"/>
          <p:cNvSpPr>
            <a:spLocks noGrp="1"/>
          </p:cNvSpPr>
          <p:nvPr>
            <p:ph sz="quarter" idx="4"/>
          </p:nvPr>
        </p:nvSpPr>
        <p:spPr>
          <a:xfrm>
            <a:off x="5344319" y="3933824"/>
            <a:ext cx="4876006" cy="2971801"/>
          </a:xfrm>
        </p:spPr>
        <p:txBody>
          <a:bodyPr lIns="0">
            <a:noAutofit/>
          </a:bodyPr>
          <a:lstStyle>
            <a:lvl1pPr>
              <a:buNone/>
              <a:defRPr sz="1200"/>
            </a:lvl1pPr>
            <a:lvl2pPr>
              <a:buNone/>
              <a:defRPr sz="2100"/>
            </a:lvl2pPr>
            <a:lvl3pPr>
              <a:buNone/>
              <a:defRPr sz="2100"/>
            </a:lvl3pPr>
            <a:lvl4pPr>
              <a:buNone/>
              <a:defRPr sz="2100"/>
            </a:lvl4pPr>
            <a:lvl5pPr>
              <a:buNone/>
              <a:defRPr sz="2100"/>
            </a:lvl5pPr>
            <a:lvl6pPr>
              <a:defRPr sz="2100"/>
            </a:lvl6pPr>
            <a:lvl7pPr>
              <a:defRPr sz="2100"/>
            </a:lvl7pPr>
            <a:lvl8pPr>
              <a:defRPr sz="2100"/>
            </a:lvl8pPr>
            <a:lvl9pPr>
              <a:defRPr sz="2100"/>
            </a:lvl9pPr>
          </a:lstStyle>
          <a:p>
            <a:pPr lvl="0"/>
            <a:r>
              <a:rPr lang="en-US"/>
              <a:t>Click to edit Master text styles</a:t>
            </a:r>
          </a:p>
        </p:txBody>
      </p:sp>
      <p:sp>
        <p:nvSpPr>
          <p:cNvPr id="9" name="Footer Placeholder 4"/>
          <p:cNvSpPr>
            <a:spLocks noGrp="1"/>
          </p:cNvSpPr>
          <p:nvPr>
            <p:ph type="ftr" sz="quarter" idx="16"/>
          </p:nvPr>
        </p:nvSpPr>
        <p:spPr/>
        <p:txBody>
          <a:bodyPr/>
          <a:lstStyle>
            <a:lvl1pPr>
              <a:defRPr/>
            </a:lvl1pPr>
          </a:lstStyle>
          <a:p>
            <a:pPr>
              <a:defRPr/>
            </a:pPr>
            <a:r>
              <a:rPr lang="en-GB" smtClean="0"/>
              <a:t>PPA conference, 10th May 2017</a:t>
            </a:r>
            <a:endParaRPr lang="en-US" dirty="0"/>
          </a:p>
        </p:txBody>
      </p:sp>
      <p:sp>
        <p:nvSpPr>
          <p:cNvPr id="10" name="Slide Number Placeholder 6"/>
          <p:cNvSpPr>
            <a:spLocks noGrp="1"/>
          </p:cNvSpPr>
          <p:nvPr>
            <p:ph type="sldNum" sz="quarter" idx="17"/>
          </p:nvPr>
        </p:nvSpPr>
        <p:spPr/>
        <p:txBody>
          <a:bodyPr/>
          <a:lstStyle>
            <a:lvl1pPr>
              <a:defRPr/>
            </a:lvl1pPr>
          </a:lstStyle>
          <a:p>
            <a:pPr>
              <a:defRPr/>
            </a:pPr>
            <a:fld id="{3F25BDD0-6AF9-FF4B-ADFC-091AE7B5300D}" type="slidenum">
              <a:rPr lang="en-US" smtClean="0"/>
              <a:pPr>
                <a:defRPr/>
              </a:pPr>
              <a:t>‹#›</a:t>
            </a:fld>
            <a:endParaRPr lang="en-US" dirty="0"/>
          </a:p>
        </p:txBody>
      </p:sp>
      <p:sp>
        <p:nvSpPr>
          <p:cNvPr id="11" name="Content Placeholder 10"/>
          <p:cNvSpPr>
            <a:spLocks noGrp="1"/>
          </p:cNvSpPr>
          <p:nvPr>
            <p:ph sz="quarter" idx="14"/>
          </p:nvPr>
        </p:nvSpPr>
        <p:spPr>
          <a:xfrm>
            <a:off x="465931" y="1038226"/>
            <a:ext cx="4877594" cy="2895599"/>
          </a:xfrm>
        </p:spPr>
        <p:txBody>
          <a:bodyPr lIns="0" tIns="0">
            <a:noAutofit/>
          </a:bodyPr>
          <a:lstStyle>
            <a:lvl1pPr marL="195955" indent="-195955">
              <a:lnSpc>
                <a:spcPts val="1633"/>
              </a:lnSpc>
              <a:spcBef>
                <a:spcPts val="0"/>
              </a:spcBef>
              <a:spcAft>
                <a:spcPts val="653"/>
              </a:spcAft>
              <a:defRPr sz="1200"/>
            </a:lvl1pPr>
            <a:lvl2pPr marL="391909" indent="-195955">
              <a:lnSpc>
                <a:spcPts val="1633"/>
              </a:lnSpc>
              <a:spcBef>
                <a:spcPts val="0"/>
              </a:spcBef>
              <a:spcAft>
                <a:spcPts val="653"/>
              </a:spcAft>
              <a:defRPr sz="1200"/>
            </a:lvl2pPr>
            <a:lvl3pPr marL="587864" indent="-195955">
              <a:lnSpc>
                <a:spcPts val="1633"/>
              </a:lnSpc>
              <a:spcBef>
                <a:spcPts val="0"/>
              </a:spcBef>
              <a:spcAft>
                <a:spcPts val="653"/>
              </a:spcAft>
              <a:defRPr sz="1200"/>
            </a:lvl3pPr>
            <a:lvl4pPr marL="783818" indent="-195955">
              <a:lnSpc>
                <a:spcPts val="1633"/>
              </a:lnSpc>
              <a:spcBef>
                <a:spcPts val="0"/>
              </a:spcBef>
              <a:spcAft>
                <a:spcPts val="653"/>
              </a:spcAft>
              <a:defRPr sz="1200"/>
            </a:lvl4pPr>
            <a:lvl5pPr marL="979773" indent="-195955">
              <a:lnSpc>
                <a:spcPts val="1633"/>
              </a:lnSpc>
              <a:spcBef>
                <a:spcPts val="0"/>
              </a:spcBef>
              <a:spcAft>
                <a:spcPts val="653"/>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0"/>
          <p:cNvSpPr>
            <a:spLocks noGrp="1"/>
          </p:cNvSpPr>
          <p:nvPr>
            <p:ph sz="quarter" idx="18"/>
          </p:nvPr>
        </p:nvSpPr>
        <p:spPr>
          <a:xfrm>
            <a:off x="5343525" y="1038225"/>
            <a:ext cx="4877594" cy="2895600"/>
          </a:xfrm>
        </p:spPr>
        <p:txBody>
          <a:bodyPr lIns="0" tIns="0">
            <a:noAutofit/>
          </a:bodyPr>
          <a:lstStyle>
            <a:lvl1pPr marL="195955" indent="-195955">
              <a:lnSpc>
                <a:spcPts val="1633"/>
              </a:lnSpc>
              <a:spcBef>
                <a:spcPts val="0"/>
              </a:spcBef>
              <a:spcAft>
                <a:spcPts val="653"/>
              </a:spcAft>
              <a:defRPr sz="1200"/>
            </a:lvl1pPr>
            <a:lvl2pPr marL="391909" indent="-195955">
              <a:lnSpc>
                <a:spcPts val="1633"/>
              </a:lnSpc>
              <a:spcBef>
                <a:spcPts val="0"/>
              </a:spcBef>
              <a:spcAft>
                <a:spcPts val="653"/>
              </a:spcAft>
              <a:defRPr sz="1200"/>
            </a:lvl2pPr>
            <a:lvl3pPr marL="587864" indent="-195955">
              <a:lnSpc>
                <a:spcPts val="1633"/>
              </a:lnSpc>
              <a:spcBef>
                <a:spcPts val="0"/>
              </a:spcBef>
              <a:spcAft>
                <a:spcPts val="653"/>
              </a:spcAft>
              <a:defRPr sz="1200"/>
            </a:lvl3pPr>
            <a:lvl4pPr marL="783818" indent="-195955">
              <a:lnSpc>
                <a:spcPts val="1633"/>
              </a:lnSpc>
              <a:spcBef>
                <a:spcPts val="0"/>
              </a:spcBef>
              <a:spcAft>
                <a:spcPts val="653"/>
              </a:spcAft>
              <a:defRPr sz="1200"/>
            </a:lvl4pPr>
            <a:lvl5pPr marL="979773" indent="-195955">
              <a:lnSpc>
                <a:spcPts val="1633"/>
              </a:lnSpc>
              <a:spcBef>
                <a:spcPts val="0"/>
              </a:spcBef>
              <a:spcAft>
                <a:spcPts val="653"/>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ers - Che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GB" smtClean="0"/>
              <a:t>PPA conference, 10th May 2017</a:t>
            </a:r>
            <a:endParaRPr lang="en-US" dirty="0"/>
          </a:p>
        </p:txBody>
      </p:sp>
      <p:sp>
        <p:nvSpPr>
          <p:cNvPr id="4" name="Slide Number Placeholder 3"/>
          <p:cNvSpPr>
            <a:spLocks noGrp="1"/>
          </p:cNvSpPr>
          <p:nvPr>
            <p:ph type="sldNum" sz="quarter" idx="11"/>
          </p:nvPr>
        </p:nvSpPr>
        <p:spPr/>
        <p:txBody>
          <a:bodyPr/>
          <a:lstStyle/>
          <a:p>
            <a:pPr>
              <a:defRPr/>
            </a:pPr>
            <a:fld id="{26131726-A5D0-8E46-90E1-66B7AA2CFB1D}" type="slidenum">
              <a:rPr lang="en-US" smtClean="0"/>
              <a:pPr>
                <a:defRPr/>
              </a:pPr>
              <a:t>‹#›</a:t>
            </a:fld>
            <a:endParaRPr lang="en-US" dirty="0"/>
          </a:p>
        </p:txBody>
      </p:sp>
      <p:sp>
        <p:nvSpPr>
          <p:cNvPr id="9" name="Content Placeholder 10"/>
          <p:cNvSpPr>
            <a:spLocks noGrp="1"/>
          </p:cNvSpPr>
          <p:nvPr>
            <p:ph sz="quarter" idx="17"/>
          </p:nvPr>
        </p:nvSpPr>
        <p:spPr>
          <a:xfrm>
            <a:off x="466725" y="1038226"/>
            <a:ext cx="4877594" cy="2895599"/>
          </a:xfrm>
        </p:spPr>
        <p:txBody>
          <a:bodyPr lIns="0" tIns="0">
            <a:noAutofit/>
          </a:bodyPr>
          <a:lstStyle>
            <a:lvl1pPr marL="195955" indent="-195955">
              <a:lnSpc>
                <a:spcPts val="1633"/>
              </a:lnSpc>
              <a:spcBef>
                <a:spcPts val="0"/>
              </a:spcBef>
              <a:spcAft>
                <a:spcPts val="653"/>
              </a:spcAft>
              <a:defRPr sz="1200"/>
            </a:lvl1pPr>
            <a:lvl2pPr marL="391909" indent="-195955">
              <a:lnSpc>
                <a:spcPts val="1633"/>
              </a:lnSpc>
              <a:spcBef>
                <a:spcPts val="0"/>
              </a:spcBef>
              <a:spcAft>
                <a:spcPts val="653"/>
              </a:spcAft>
              <a:defRPr sz="1200"/>
            </a:lvl2pPr>
            <a:lvl3pPr marL="587864" indent="-195955">
              <a:lnSpc>
                <a:spcPts val="1633"/>
              </a:lnSpc>
              <a:spcBef>
                <a:spcPts val="0"/>
              </a:spcBef>
              <a:spcAft>
                <a:spcPts val="653"/>
              </a:spcAft>
              <a:defRPr sz="1200"/>
            </a:lvl3pPr>
            <a:lvl4pPr marL="783818" indent="-195955">
              <a:lnSpc>
                <a:spcPts val="1633"/>
              </a:lnSpc>
              <a:spcBef>
                <a:spcPts val="0"/>
              </a:spcBef>
              <a:spcAft>
                <a:spcPts val="653"/>
              </a:spcAft>
              <a:defRPr sz="1200"/>
            </a:lvl4pPr>
            <a:lvl5pPr marL="979773" indent="-195955">
              <a:lnSpc>
                <a:spcPts val="1633"/>
              </a:lnSpc>
              <a:spcBef>
                <a:spcPts val="0"/>
              </a:spcBef>
              <a:spcAft>
                <a:spcPts val="653"/>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0"/>
          <p:cNvSpPr>
            <a:spLocks noGrp="1"/>
          </p:cNvSpPr>
          <p:nvPr>
            <p:ph sz="quarter" idx="18"/>
          </p:nvPr>
        </p:nvSpPr>
        <p:spPr>
          <a:xfrm>
            <a:off x="5343525" y="1038225"/>
            <a:ext cx="4877594" cy="2895600"/>
          </a:xfrm>
        </p:spPr>
        <p:txBody>
          <a:bodyPr lIns="0" tIns="0">
            <a:noAutofit/>
          </a:bodyPr>
          <a:lstStyle>
            <a:lvl1pPr marL="195955" indent="-195955">
              <a:lnSpc>
                <a:spcPts val="1633"/>
              </a:lnSpc>
              <a:spcBef>
                <a:spcPts val="0"/>
              </a:spcBef>
              <a:spcAft>
                <a:spcPts val="653"/>
              </a:spcAft>
              <a:defRPr sz="1200"/>
            </a:lvl1pPr>
            <a:lvl2pPr marL="391909" indent="-195955">
              <a:lnSpc>
                <a:spcPts val="1633"/>
              </a:lnSpc>
              <a:spcBef>
                <a:spcPts val="0"/>
              </a:spcBef>
              <a:spcAft>
                <a:spcPts val="653"/>
              </a:spcAft>
              <a:defRPr sz="1200"/>
            </a:lvl2pPr>
            <a:lvl3pPr marL="587864" indent="-195955">
              <a:lnSpc>
                <a:spcPts val="1633"/>
              </a:lnSpc>
              <a:spcBef>
                <a:spcPts val="0"/>
              </a:spcBef>
              <a:spcAft>
                <a:spcPts val="653"/>
              </a:spcAft>
              <a:defRPr sz="1200"/>
            </a:lvl3pPr>
            <a:lvl4pPr marL="783818" indent="-195955">
              <a:lnSpc>
                <a:spcPts val="1633"/>
              </a:lnSpc>
              <a:spcBef>
                <a:spcPts val="0"/>
              </a:spcBef>
              <a:spcAft>
                <a:spcPts val="653"/>
              </a:spcAft>
              <a:defRPr sz="1200"/>
            </a:lvl4pPr>
            <a:lvl5pPr marL="979773" indent="-195955">
              <a:lnSpc>
                <a:spcPts val="1633"/>
              </a:lnSpc>
              <a:spcBef>
                <a:spcPts val="0"/>
              </a:spcBef>
              <a:spcAft>
                <a:spcPts val="653"/>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9"/>
          </p:nvPr>
        </p:nvSpPr>
        <p:spPr>
          <a:xfrm>
            <a:off x="466725" y="3933826"/>
            <a:ext cx="4877594" cy="2971800"/>
          </a:xfrm>
        </p:spPr>
        <p:txBody>
          <a:bodyPr lIns="0" tIns="0">
            <a:noAutofit/>
          </a:bodyPr>
          <a:lstStyle>
            <a:lvl1pPr marL="195955" indent="-195955">
              <a:lnSpc>
                <a:spcPts val="1633"/>
              </a:lnSpc>
              <a:spcBef>
                <a:spcPts val="0"/>
              </a:spcBef>
              <a:spcAft>
                <a:spcPts val="653"/>
              </a:spcAft>
              <a:defRPr sz="1200"/>
            </a:lvl1pPr>
            <a:lvl2pPr marL="391909" indent="-195955">
              <a:lnSpc>
                <a:spcPts val="1633"/>
              </a:lnSpc>
              <a:spcBef>
                <a:spcPts val="0"/>
              </a:spcBef>
              <a:spcAft>
                <a:spcPts val="653"/>
              </a:spcAft>
              <a:defRPr sz="1200"/>
            </a:lvl2pPr>
            <a:lvl3pPr marL="587864" indent="-195955">
              <a:lnSpc>
                <a:spcPts val="1633"/>
              </a:lnSpc>
              <a:spcBef>
                <a:spcPts val="0"/>
              </a:spcBef>
              <a:spcAft>
                <a:spcPts val="653"/>
              </a:spcAft>
              <a:defRPr sz="1200"/>
            </a:lvl3pPr>
            <a:lvl4pPr marL="783818" indent="-195955">
              <a:lnSpc>
                <a:spcPts val="1633"/>
              </a:lnSpc>
              <a:spcBef>
                <a:spcPts val="0"/>
              </a:spcBef>
              <a:spcAft>
                <a:spcPts val="653"/>
              </a:spcAft>
              <a:defRPr sz="1200"/>
            </a:lvl4pPr>
            <a:lvl5pPr marL="979773" indent="-195955">
              <a:lnSpc>
                <a:spcPts val="1633"/>
              </a:lnSpc>
              <a:spcBef>
                <a:spcPts val="0"/>
              </a:spcBef>
              <a:spcAft>
                <a:spcPts val="653"/>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0"/>
          <p:cNvSpPr>
            <a:spLocks noGrp="1"/>
          </p:cNvSpPr>
          <p:nvPr>
            <p:ph sz="quarter" idx="14"/>
          </p:nvPr>
        </p:nvSpPr>
        <p:spPr>
          <a:xfrm>
            <a:off x="5343525" y="3933826"/>
            <a:ext cx="4877594" cy="2971800"/>
          </a:xfrm>
        </p:spPr>
        <p:txBody>
          <a:bodyPr lIns="0" tIns="0">
            <a:noAutofit/>
          </a:bodyPr>
          <a:lstStyle>
            <a:lvl1pPr marL="195955" indent="-195955">
              <a:lnSpc>
                <a:spcPts val="1633"/>
              </a:lnSpc>
              <a:spcBef>
                <a:spcPts val="0"/>
              </a:spcBef>
              <a:spcAft>
                <a:spcPts val="653"/>
              </a:spcAft>
              <a:defRPr sz="1200"/>
            </a:lvl1pPr>
            <a:lvl2pPr marL="391909" indent="-195955">
              <a:lnSpc>
                <a:spcPts val="1633"/>
              </a:lnSpc>
              <a:spcBef>
                <a:spcPts val="0"/>
              </a:spcBef>
              <a:spcAft>
                <a:spcPts val="653"/>
              </a:spcAft>
              <a:defRPr sz="1200"/>
            </a:lvl2pPr>
            <a:lvl3pPr marL="587864" indent="-195955">
              <a:lnSpc>
                <a:spcPts val="1633"/>
              </a:lnSpc>
              <a:spcBef>
                <a:spcPts val="0"/>
              </a:spcBef>
              <a:spcAft>
                <a:spcPts val="653"/>
              </a:spcAft>
              <a:defRPr sz="1200"/>
            </a:lvl3pPr>
            <a:lvl4pPr marL="783818" indent="-195955">
              <a:lnSpc>
                <a:spcPts val="1633"/>
              </a:lnSpc>
              <a:spcBef>
                <a:spcPts val="0"/>
              </a:spcBef>
              <a:spcAft>
                <a:spcPts val="653"/>
              </a:spcAft>
              <a:defRPr sz="1200"/>
            </a:lvl4pPr>
            <a:lvl5pPr marL="979773" indent="-195955">
              <a:lnSpc>
                <a:spcPts val="1633"/>
              </a:lnSpc>
              <a:spcBef>
                <a:spcPts val="0"/>
              </a:spcBef>
              <a:spcAft>
                <a:spcPts val="653"/>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ders -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en-GB" smtClean="0"/>
              <a:t>PPA conference, 10th May 2017</a:t>
            </a:r>
            <a:endParaRPr lang="en-US" dirty="0"/>
          </a:p>
        </p:txBody>
      </p:sp>
      <p:sp>
        <p:nvSpPr>
          <p:cNvPr id="4" name="Slide Number Placeholder 6"/>
          <p:cNvSpPr>
            <a:spLocks noGrp="1"/>
          </p:cNvSpPr>
          <p:nvPr>
            <p:ph type="sldNum" sz="quarter" idx="11"/>
          </p:nvPr>
        </p:nvSpPr>
        <p:spPr/>
        <p:txBody>
          <a:bodyPr/>
          <a:lstStyle>
            <a:lvl1pPr>
              <a:defRPr/>
            </a:lvl1pPr>
          </a:lstStyle>
          <a:p>
            <a:pPr>
              <a:defRPr/>
            </a:pPr>
            <a:fld id="{AF2B9022-92D9-C449-AE14-327CE6A7B395}"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Enders - Two Column (w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900"/>
            </a:lvl1pPr>
          </a:lstStyle>
          <a:p>
            <a:r>
              <a:rPr lang="en-US"/>
              <a:t>Click to edit Master title style</a:t>
            </a:r>
          </a:p>
        </p:txBody>
      </p:sp>
      <p:sp>
        <p:nvSpPr>
          <p:cNvPr id="6" name="Content Placeholder 5"/>
          <p:cNvSpPr>
            <a:spLocks noGrp="1"/>
          </p:cNvSpPr>
          <p:nvPr>
            <p:ph sz="quarter" idx="12"/>
          </p:nvPr>
        </p:nvSpPr>
        <p:spPr>
          <a:xfrm>
            <a:off x="466729" y="1038225"/>
            <a:ext cx="3779038" cy="5867400"/>
          </a:xfrm>
        </p:spPr>
        <p:txBody>
          <a:bodyPr lIns="0" tIns="0" rIns="195822" bIns="0">
            <a:noAutofit/>
          </a:bodyPr>
          <a:lstStyle>
            <a:lvl1pPr marL="195783" indent="-195783">
              <a:lnSpc>
                <a:spcPts val="1633"/>
              </a:lnSpc>
              <a:spcBef>
                <a:spcPts val="0"/>
              </a:spcBef>
              <a:spcAft>
                <a:spcPts val="652"/>
              </a:spcAft>
              <a:defRPr sz="1300"/>
            </a:lvl1pPr>
            <a:lvl2pPr marL="391557" indent="-195783">
              <a:lnSpc>
                <a:spcPts val="1633"/>
              </a:lnSpc>
              <a:spcBef>
                <a:spcPts val="0"/>
              </a:spcBef>
              <a:spcAft>
                <a:spcPts val="652"/>
              </a:spcAft>
              <a:defRPr sz="1300"/>
            </a:lvl2pPr>
            <a:lvl3pPr marL="587333" indent="-195783">
              <a:lnSpc>
                <a:spcPts val="1633"/>
              </a:lnSpc>
              <a:spcBef>
                <a:spcPts val="0"/>
              </a:spcBef>
              <a:spcAft>
                <a:spcPts val="652"/>
              </a:spcAft>
              <a:defRPr sz="1300"/>
            </a:lvl3pPr>
            <a:lvl4pPr marL="783109" indent="-195783">
              <a:lnSpc>
                <a:spcPts val="1633"/>
              </a:lnSpc>
              <a:spcBef>
                <a:spcPts val="0"/>
              </a:spcBef>
              <a:spcAft>
                <a:spcPts val="652"/>
              </a:spcAft>
              <a:defRPr sz="1300"/>
            </a:lvl4pPr>
            <a:lvl5pPr marL="978889" indent="-195783">
              <a:lnSpc>
                <a:spcPts val="1633"/>
              </a:lnSpc>
              <a:spcBef>
                <a:spcPts val="0"/>
              </a:spcBef>
              <a:spcAft>
                <a:spcPts val="652"/>
              </a:spcAft>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p:cNvSpPr>
            <a:spLocks noGrp="1"/>
          </p:cNvSpPr>
          <p:nvPr>
            <p:ph sz="quarter" idx="13"/>
          </p:nvPr>
        </p:nvSpPr>
        <p:spPr>
          <a:xfrm>
            <a:off x="4304360" y="1038225"/>
            <a:ext cx="5915179" cy="2895600"/>
          </a:xfrm>
          <a:noFill/>
          <a:ln w="9525">
            <a:noFill/>
            <a:miter lim="800000"/>
            <a:headEnd/>
            <a:tailEnd/>
          </a:ln>
        </p:spPr>
        <p:txBody>
          <a:bodyPr vert="horz" wrap="square" lIns="0" tIns="0" rIns="195822" bIns="0" numCol="1" anchor="t" anchorCtr="0" compatLnSpc="1">
            <a:prstTxWarp prst="textNoShape">
              <a:avLst/>
            </a:prstTxWarp>
            <a:noAutofit/>
          </a:bodyPr>
          <a:lstStyle>
            <a:lvl1pPr>
              <a:defRPr lang="en-GB" sz="1300" smtClean="0"/>
            </a:lvl1pPr>
            <a:lvl2pPr>
              <a:defRPr lang="en-GB" sz="1300" smtClean="0"/>
            </a:lvl2pPr>
            <a:lvl3pPr>
              <a:defRPr lang="en-GB" sz="1300" smtClean="0"/>
            </a:lvl3pPr>
            <a:lvl4pPr>
              <a:defRPr lang="en-GB" sz="1300" smtClean="0"/>
            </a:lvl4pPr>
            <a:lvl5pPr>
              <a:defRPr lang="en-US" sz="1300" dirty="0"/>
            </a:lvl5pPr>
          </a:lstStyle>
          <a:p>
            <a:pPr marL="195783" lvl="0" indent="-195783">
              <a:lnSpc>
                <a:spcPts val="1633"/>
              </a:lnSpc>
              <a:spcBef>
                <a:spcPts val="0"/>
              </a:spcBef>
              <a:spcAft>
                <a:spcPts val="652"/>
              </a:spcAft>
            </a:pPr>
            <a:r>
              <a:rPr lang="en-US"/>
              <a:t>Click to edit Master text styles</a:t>
            </a:r>
          </a:p>
          <a:p>
            <a:pPr marL="195783" lvl="1" indent="-195783">
              <a:lnSpc>
                <a:spcPts val="1633"/>
              </a:lnSpc>
              <a:spcBef>
                <a:spcPts val="0"/>
              </a:spcBef>
              <a:spcAft>
                <a:spcPts val="652"/>
              </a:spcAft>
            </a:pPr>
            <a:r>
              <a:rPr lang="en-US"/>
              <a:t>Second level</a:t>
            </a:r>
          </a:p>
          <a:p>
            <a:pPr marL="195783" lvl="2" indent="-195783">
              <a:lnSpc>
                <a:spcPts val="1633"/>
              </a:lnSpc>
              <a:spcBef>
                <a:spcPts val="0"/>
              </a:spcBef>
              <a:spcAft>
                <a:spcPts val="652"/>
              </a:spcAft>
            </a:pPr>
            <a:r>
              <a:rPr lang="en-US"/>
              <a:t>Third level</a:t>
            </a:r>
          </a:p>
          <a:p>
            <a:pPr marL="195783" lvl="3" indent="-195783">
              <a:lnSpc>
                <a:spcPts val="1633"/>
              </a:lnSpc>
              <a:spcBef>
                <a:spcPts val="0"/>
              </a:spcBef>
              <a:spcAft>
                <a:spcPts val="652"/>
              </a:spcAft>
            </a:pPr>
            <a:r>
              <a:rPr lang="en-US"/>
              <a:t>Fourth level</a:t>
            </a:r>
          </a:p>
          <a:p>
            <a:pPr marL="195783" lvl="4" indent="-195783">
              <a:lnSpc>
                <a:spcPts val="1633"/>
              </a:lnSpc>
              <a:spcBef>
                <a:spcPts val="0"/>
              </a:spcBef>
              <a:spcAft>
                <a:spcPts val="652"/>
              </a:spcAft>
            </a:pPr>
            <a:r>
              <a:rPr lang="en-US"/>
              <a:t>Fifth level</a:t>
            </a:r>
            <a:endParaRPr lang="en-US" dirty="0"/>
          </a:p>
        </p:txBody>
      </p:sp>
      <p:sp>
        <p:nvSpPr>
          <p:cNvPr id="8" name="Content Placeholder 5"/>
          <p:cNvSpPr>
            <a:spLocks noGrp="1"/>
          </p:cNvSpPr>
          <p:nvPr>
            <p:ph sz="quarter" idx="14"/>
          </p:nvPr>
        </p:nvSpPr>
        <p:spPr>
          <a:xfrm>
            <a:off x="4305153" y="3933826"/>
            <a:ext cx="5915179" cy="2971800"/>
          </a:xfrm>
          <a:noFill/>
          <a:ln w="9525">
            <a:noFill/>
            <a:miter lim="800000"/>
            <a:headEnd/>
            <a:tailEnd/>
          </a:ln>
        </p:spPr>
        <p:txBody>
          <a:bodyPr vert="horz" wrap="square" lIns="0" tIns="0" rIns="195822" bIns="0" numCol="1" anchor="t" anchorCtr="0" compatLnSpc="1">
            <a:prstTxWarp prst="textNoShape">
              <a:avLst/>
            </a:prstTxWarp>
            <a:noAutofit/>
          </a:bodyPr>
          <a:lstStyle>
            <a:lvl1pPr>
              <a:defRPr lang="en-GB" sz="1300" smtClean="0"/>
            </a:lvl1pPr>
            <a:lvl2pPr>
              <a:defRPr lang="en-GB" sz="1300" smtClean="0"/>
            </a:lvl2pPr>
            <a:lvl3pPr>
              <a:defRPr lang="en-GB" sz="1300" smtClean="0"/>
            </a:lvl3pPr>
            <a:lvl4pPr>
              <a:defRPr lang="en-GB" sz="1300" smtClean="0"/>
            </a:lvl4pPr>
            <a:lvl5pPr>
              <a:defRPr lang="en-US" sz="1300" dirty="0"/>
            </a:lvl5pPr>
          </a:lstStyle>
          <a:p>
            <a:pPr marL="195783" lvl="0" indent="-195783">
              <a:lnSpc>
                <a:spcPts val="1633"/>
              </a:lnSpc>
              <a:spcBef>
                <a:spcPts val="0"/>
              </a:spcBef>
              <a:spcAft>
                <a:spcPts val="652"/>
              </a:spcAft>
            </a:pPr>
            <a:r>
              <a:rPr lang="en-US"/>
              <a:t>Click to edit Master text styles</a:t>
            </a:r>
          </a:p>
          <a:p>
            <a:pPr marL="195783" lvl="1" indent="-195783">
              <a:lnSpc>
                <a:spcPts val="1633"/>
              </a:lnSpc>
              <a:spcBef>
                <a:spcPts val="0"/>
              </a:spcBef>
              <a:spcAft>
                <a:spcPts val="652"/>
              </a:spcAft>
            </a:pPr>
            <a:r>
              <a:rPr lang="en-US"/>
              <a:t>Second level</a:t>
            </a:r>
          </a:p>
          <a:p>
            <a:pPr marL="195783" lvl="2" indent="-195783">
              <a:lnSpc>
                <a:spcPts val="1633"/>
              </a:lnSpc>
              <a:spcBef>
                <a:spcPts val="0"/>
              </a:spcBef>
              <a:spcAft>
                <a:spcPts val="652"/>
              </a:spcAft>
            </a:pPr>
            <a:r>
              <a:rPr lang="en-US"/>
              <a:t>Third level</a:t>
            </a:r>
          </a:p>
          <a:p>
            <a:pPr marL="195783" lvl="3" indent="-195783">
              <a:lnSpc>
                <a:spcPts val="1633"/>
              </a:lnSpc>
              <a:spcBef>
                <a:spcPts val="0"/>
              </a:spcBef>
              <a:spcAft>
                <a:spcPts val="652"/>
              </a:spcAft>
            </a:pPr>
            <a:r>
              <a:rPr lang="en-US"/>
              <a:t>Fourth level</a:t>
            </a:r>
          </a:p>
          <a:p>
            <a:pPr marL="195783" lvl="4" indent="-195783">
              <a:lnSpc>
                <a:spcPts val="1633"/>
              </a:lnSpc>
              <a:spcBef>
                <a:spcPts val="0"/>
              </a:spcBef>
              <a:spcAft>
                <a:spcPts val="652"/>
              </a:spcAft>
            </a:pPr>
            <a:r>
              <a:rPr lang="en-US"/>
              <a:t>Fifth level</a:t>
            </a:r>
            <a:endParaRPr lang="en-US" dirty="0"/>
          </a:p>
        </p:txBody>
      </p:sp>
      <p:sp>
        <p:nvSpPr>
          <p:cNvPr id="9" name="Footer Placeholder 4"/>
          <p:cNvSpPr>
            <a:spLocks noGrp="1"/>
          </p:cNvSpPr>
          <p:nvPr>
            <p:ph type="ftr" sz="quarter" idx="15"/>
          </p:nvPr>
        </p:nvSpPr>
        <p:spPr/>
        <p:txBody>
          <a:bodyPr/>
          <a:lstStyle>
            <a:lvl1pPr>
              <a:defRPr/>
            </a:lvl1pPr>
          </a:lstStyle>
          <a:p>
            <a:r>
              <a:rPr lang="en-GB" smtClean="0">
                <a:solidFill>
                  <a:srgbClr val="60554A"/>
                </a:solidFill>
              </a:rPr>
              <a:t>PPA conference, 10th May 2017</a:t>
            </a:r>
            <a:endParaRPr lang="en-US" dirty="0">
              <a:solidFill>
                <a:srgbClr val="60554A"/>
              </a:solidFill>
            </a:endParaRPr>
          </a:p>
        </p:txBody>
      </p:sp>
      <p:sp>
        <p:nvSpPr>
          <p:cNvPr id="10" name="Slide Number Placeholder 6"/>
          <p:cNvSpPr>
            <a:spLocks noGrp="1"/>
          </p:cNvSpPr>
          <p:nvPr>
            <p:ph type="sldNum" sz="quarter" idx="16"/>
          </p:nvPr>
        </p:nvSpPr>
        <p:spPr/>
        <p:txBody>
          <a:bodyPr/>
          <a:lstStyle>
            <a:lvl1pPr>
              <a:defRPr/>
            </a:lvl1pPr>
          </a:lstStyle>
          <a:p>
            <a:fld id="{B6F15528-21DE-4FAA-801E-634DDDAF4B2B}" type="slidenum">
              <a:rPr lang="en-US" smtClean="0">
                <a:solidFill>
                  <a:srgbClr val="60554A"/>
                </a:solidFill>
              </a:rPr>
              <a:pPr/>
              <a:t>‹#›</a:t>
            </a:fld>
            <a:endParaRPr lang="en-US" dirty="0">
              <a:solidFill>
                <a:srgbClr val="60554A"/>
              </a:solidFill>
            </a:endParaRPr>
          </a:p>
        </p:txBody>
      </p:sp>
    </p:spTree>
    <p:extLst>
      <p:ext uri="{BB962C8B-B14F-4D97-AF65-F5344CB8AC3E}">
        <p14:creationId xmlns:p14="http://schemas.microsoft.com/office/powerpoint/2010/main" val="1466990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smtClean="0"/>
              <a:t>PPA conference, 10th May 2017</a:t>
            </a:r>
            <a:endParaRPr lang="en-GB"/>
          </a:p>
        </p:txBody>
      </p:sp>
      <p:sp>
        <p:nvSpPr>
          <p:cNvPr id="4" name="Slide Number Placeholder 3"/>
          <p:cNvSpPr>
            <a:spLocks noGrp="1"/>
          </p:cNvSpPr>
          <p:nvPr>
            <p:ph type="sldNum" sz="quarter" idx="12"/>
          </p:nvPr>
        </p:nvSpPr>
        <p:spPr/>
        <p:txBody>
          <a:bodyPr/>
          <a:lstStyle/>
          <a:p>
            <a:fld id="{E5824C22-72D1-4177-AB2C-1BB8FE7229FC}" type="slidenum">
              <a:rPr lang="en-GB" smtClean="0"/>
              <a:t>‹#›</a:t>
            </a:fld>
            <a:endParaRPr lang="en-GB"/>
          </a:p>
        </p:txBody>
      </p:sp>
    </p:spTree>
    <p:extLst>
      <p:ext uri="{BB962C8B-B14F-4D97-AF65-F5344CB8AC3E}">
        <p14:creationId xmlns:p14="http://schemas.microsoft.com/office/powerpoint/2010/main" val="33007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nders - Running Contents">
    <p:spTree>
      <p:nvGrpSpPr>
        <p:cNvPr id="1" name=""/>
        <p:cNvGrpSpPr/>
        <p:nvPr/>
      </p:nvGrpSpPr>
      <p:grpSpPr>
        <a:xfrm>
          <a:off x="0" y="0"/>
          <a:ext cx="0" cy="0"/>
          <a:chOff x="0" y="0"/>
          <a:chExt cx="0" cy="0"/>
        </a:xfrm>
      </p:grpSpPr>
      <p:sp>
        <p:nvSpPr>
          <p:cNvPr id="9" name="Rectangle 8"/>
          <p:cNvSpPr/>
          <p:nvPr userDrawn="1"/>
        </p:nvSpPr>
        <p:spPr>
          <a:xfrm>
            <a:off x="152402" y="3339256"/>
            <a:ext cx="10536238" cy="588220"/>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 y="3339258"/>
            <a:ext cx="1425573" cy="58821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0"/>
          </p:nvPr>
        </p:nvSpPr>
        <p:spPr/>
        <p:txBody>
          <a:bodyPr/>
          <a:lstStyle/>
          <a:p>
            <a:pPr>
              <a:defRPr/>
            </a:pPr>
            <a:r>
              <a:rPr lang="en-GB" smtClean="0"/>
              <a:t>PPA conference, 10th May 2017</a:t>
            </a:r>
            <a:endParaRPr lang="en-US" dirty="0"/>
          </a:p>
        </p:txBody>
      </p:sp>
      <p:sp>
        <p:nvSpPr>
          <p:cNvPr id="4" name="Slide Number Placeholder 3"/>
          <p:cNvSpPr>
            <a:spLocks noGrp="1"/>
          </p:cNvSpPr>
          <p:nvPr>
            <p:ph type="sldNum" sz="quarter" idx="11"/>
          </p:nvPr>
        </p:nvSpPr>
        <p:spPr/>
        <p:txBody>
          <a:bodyPr/>
          <a:lstStyle/>
          <a:p>
            <a:pPr>
              <a:defRPr/>
            </a:pPr>
            <a:fld id="{26131726-A5D0-8E46-90E1-66B7AA2CFB1D}" type="slidenum">
              <a:rPr lang="en-US" smtClean="0"/>
              <a:pPr>
                <a:defRPr/>
              </a:pPr>
              <a:t>‹#›</a:t>
            </a:fld>
            <a:endParaRPr lang="en-US" dirty="0"/>
          </a:p>
        </p:txBody>
      </p:sp>
      <p:sp>
        <p:nvSpPr>
          <p:cNvPr id="11" name="Title 1"/>
          <p:cNvSpPr>
            <a:spLocks noGrp="1"/>
          </p:cNvSpPr>
          <p:nvPr>
            <p:ph type="title" hasCustomPrompt="1"/>
          </p:nvPr>
        </p:nvSpPr>
        <p:spPr>
          <a:xfrm>
            <a:off x="2" y="3339255"/>
            <a:ext cx="10688635" cy="672252"/>
          </a:xfrm>
          <a:noFill/>
        </p:spPr>
        <p:txBody>
          <a:bodyPr lIns="1645920" tIns="78382"/>
          <a:lstStyle>
            <a:lvl1pPr>
              <a:defRPr sz="2400" b="1" baseline="0"/>
            </a:lvl1pPr>
          </a:lstStyle>
          <a:p>
            <a:r>
              <a:rPr lang="en-GB" dirty="0"/>
              <a:t>2. Current Section</a:t>
            </a:r>
            <a:endParaRPr lang="en-US" dirty="0"/>
          </a:p>
        </p:txBody>
      </p:sp>
      <p:sp>
        <p:nvSpPr>
          <p:cNvPr id="12" name="Text Placeholder 8"/>
          <p:cNvSpPr>
            <a:spLocks noGrp="1"/>
          </p:cNvSpPr>
          <p:nvPr>
            <p:ph type="body" sz="quarter" idx="12" hasCustomPrompt="1"/>
          </p:nvPr>
        </p:nvSpPr>
        <p:spPr>
          <a:xfrm>
            <a:off x="2" y="517787"/>
            <a:ext cx="10688635" cy="2821470"/>
          </a:xfrm>
        </p:spPr>
        <p:txBody>
          <a:bodyPr lIns="1645920" tIns="117573" rIns="117573" bIns="117573" anchor="b"/>
          <a:lstStyle>
            <a:lvl1pPr marL="0">
              <a:buNone/>
              <a:defRPr sz="2400" baseline="0">
                <a:solidFill>
                  <a:schemeClr val="bg2"/>
                </a:solidFill>
              </a:defRPr>
            </a:lvl1pPr>
            <a:lvl2pPr marL="0">
              <a:defRPr>
                <a:solidFill>
                  <a:schemeClr val="bg1"/>
                </a:solidFill>
              </a:defRPr>
            </a:lvl2pPr>
            <a:lvl3pPr marL="0">
              <a:defRPr>
                <a:solidFill>
                  <a:schemeClr val="bg1"/>
                </a:solidFill>
              </a:defRPr>
            </a:lvl3pPr>
            <a:lvl4pPr marL="0">
              <a:defRPr>
                <a:solidFill>
                  <a:schemeClr val="bg1"/>
                </a:solidFill>
              </a:defRPr>
            </a:lvl4pPr>
            <a:lvl5pPr marL="0">
              <a:defRPr>
                <a:solidFill>
                  <a:schemeClr val="bg1"/>
                </a:solidFill>
              </a:defRPr>
            </a:lvl5pPr>
          </a:lstStyle>
          <a:p>
            <a:pPr lvl="0"/>
            <a:r>
              <a:rPr lang="en-GB" dirty="0"/>
              <a:t>1. Completed Section</a:t>
            </a:r>
            <a:endParaRPr lang="en-US" dirty="0"/>
          </a:p>
        </p:txBody>
      </p:sp>
      <p:sp>
        <p:nvSpPr>
          <p:cNvPr id="13" name="Text Placeholder 12"/>
          <p:cNvSpPr>
            <a:spLocks noGrp="1"/>
          </p:cNvSpPr>
          <p:nvPr>
            <p:ph type="body" sz="quarter" idx="13" hasCustomPrompt="1"/>
          </p:nvPr>
        </p:nvSpPr>
        <p:spPr>
          <a:xfrm>
            <a:off x="0" y="3927475"/>
            <a:ext cx="10688638" cy="2520950"/>
          </a:xfrm>
        </p:spPr>
        <p:txBody>
          <a:bodyPr lIns="1645920" tIns="0"/>
          <a:lstStyle>
            <a:lvl1pPr marL="0">
              <a:buNone/>
              <a:defRPr sz="2400" baseline="0">
                <a:solidFill>
                  <a:srgbClr val="B9AFA4"/>
                </a:solidFill>
              </a:defRPr>
            </a:lvl1pPr>
            <a:lvl2pPr marL="0">
              <a:buNone/>
              <a:defRPr sz="2000"/>
            </a:lvl2pPr>
            <a:lvl3pPr marL="0">
              <a:buNone/>
              <a:defRPr sz="2000"/>
            </a:lvl3pPr>
            <a:lvl4pPr marL="0">
              <a:buNone/>
              <a:defRPr sz="2000"/>
            </a:lvl4pPr>
            <a:lvl5pPr marL="0">
              <a:buNone/>
              <a:defRPr sz="2000"/>
            </a:lvl5pPr>
          </a:lstStyle>
          <a:p>
            <a:pPr lvl="0"/>
            <a:r>
              <a:rPr lang="en-GB" dirty="0"/>
              <a:t>3. Upcoming Section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nders - Section title">
    <p:spTree>
      <p:nvGrpSpPr>
        <p:cNvPr id="1" name=""/>
        <p:cNvGrpSpPr/>
        <p:nvPr/>
      </p:nvGrpSpPr>
      <p:grpSpPr>
        <a:xfrm>
          <a:off x="0" y="0"/>
          <a:ext cx="0" cy="0"/>
          <a:chOff x="0" y="0"/>
          <a:chExt cx="0" cy="0"/>
        </a:xfrm>
      </p:grpSpPr>
      <p:sp>
        <p:nvSpPr>
          <p:cNvPr id="5" name="Picture Placeholder 10"/>
          <p:cNvSpPr>
            <a:spLocks noGrp="1"/>
          </p:cNvSpPr>
          <p:nvPr>
            <p:ph type="pic" sz="quarter" idx="13"/>
          </p:nvPr>
        </p:nvSpPr>
        <p:spPr>
          <a:xfrm>
            <a:off x="0" y="-28008"/>
            <a:ext cx="10688638" cy="6933633"/>
          </a:xfrm>
        </p:spPr>
        <p:txBody>
          <a:bodyPr rtlCol="0">
            <a:normAutofit/>
          </a:bodyPr>
          <a:lstStyle/>
          <a:p>
            <a:pPr lvl="0"/>
            <a:r>
              <a:rPr lang="en-US" noProof="0" dirty="0"/>
              <a:t>Click icon to add picture</a:t>
            </a:r>
          </a:p>
        </p:txBody>
      </p:sp>
      <p:sp>
        <p:nvSpPr>
          <p:cNvPr id="6" name="Title 1"/>
          <p:cNvSpPr>
            <a:spLocks noGrp="1"/>
          </p:cNvSpPr>
          <p:nvPr>
            <p:ph type="title"/>
          </p:nvPr>
        </p:nvSpPr>
        <p:spPr>
          <a:xfrm>
            <a:off x="0" y="6457456"/>
            <a:ext cx="10688639" cy="524369"/>
          </a:xfrm>
          <a:solidFill>
            <a:schemeClr val="bg1"/>
          </a:solidFill>
        </p:spPr>
        <p:txBody>
          <a:bodyPr lIns="509482" tIns="39191" rIns="1167961">
            <a:normAutofit/>
          </a:bodyPr>
          <a:lstStyle>
            <a:lvl1pPr algn="l">
              <a:defRPr sz="1800" b="1" cap="none">
                <a:solidFill>
                  <a:srgbClr val="60554A"/>
                </a:solidFill>
              </a:defRPr>
            </a:lvl1pPr>
          </a:lstStyle>
          <a:p>
            <a:r>
              <a:rPr lang="en-US"/>
              <a:t>Click to edit Master title style</a:t>
            </a:r>
            <a:endParaRPr lang="en-US" dirty="0"/>
          </a:p>
        </p:txBody>
      </p:sp>
      <p:sp>
        <p:nvSpPr>
          <p:cNvPr id="4" name="Footer Placeholder 2"/>
          <p:cNvSpPr>
            <a:spLocks noGrp="1"/>
          </p:cNvSpPr>
          <p:nvPr>
            <p:ph type="ftr" sz="quarter" idx="14"/>
          </p:nvPr>
        </p:nvSpPr>
        <p:spPr/>
        <p:txBody>
          <a:bodyPr/>
          <a:lstStyle>
            <a:lvl1pPr>
              <a:defRPr/>
            </a:lvl1pPr>
          </a:lstStyle>
          <a:p>
            <a:pPr>
              <a:defRPr/>
            </a:pPr>
            <a:r>
              <a:rPr lang="en-GB" smtClean="0"/>
              <a:t>PPA conference, 10th May 2017</a:t>
            </a:r>
            <a:endParaRPr lang="en-US" dirty="0"/>
          </a:p>
        </p:txBody>
      </p:sp>
      <p:sp>
        <p:nvSpPr>
          <p:cNvPr id="7" name="Slide Number Placeholder 3"/>
          <p:cNvSpPr>
            <a:spLocks noGrp="1"/>
          </p:cNvSpPr>
          <p:nvPr>
            <p:ph type="sldNum" sz="quarter" idx="15"/>
          </p:nvPr>
        </p:nvSpPr>
        <p:spPr>
          <a:xfrm>
            <a:off x="8514940" y="6981825"/>
            <a:ext cx="2173698" cy="308116"/>
          </a:xfrm>
        </p:spPr>
        <p:txBody>
          <a:bodyPr rIns="470290"/>
          <a:lstStyle>
            <a:lvl1pPr>
              <a:defRPr/>
            </a:lvl1pPr>
          </a:lstStyle>
          <a:p>
            <a:pPr>
              <a:defRPr/>
            </a:pPr>
            <a:fld id="{24251059-D963-C045-9A90-0F16F6E84B8B}"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ders -Full page imag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GB" smtClean="0"/>
              <a:t>PPA conference, 10th May 2017</a:t>
            </a:r>
            <a:endParaRPr lang="en-US" dirty="0"/>
          </a:p>
        </p:txBody>
      </p:sp>
      <p:sp>
        <p:nvSpPr>
          <p:cNvPr id="5" name="Slide Number Placeholder 6"/>
          <p:cNvSpPr>
            <a:spLocks noGrp="1"/>
          </p:cNvSpPr>
          <p:nvPr>
            <p:ph type="sldNum" sz="quarter" idx="11"/>
          </p:nvPr>
        </p:nvSpPr>
        <p:spPr/>
        <p:txBody>
          <a:bodyPr/>
          <a:lstStyle>
            <a:lvl1pPr>
              <a:defRPr/>
            </a:lvl1pPr>
          </a:lstStyle>
          <a:p>
            <a:pPr>
              <a:defRPr/>
            </a:pPr>
            <a:fld id="{0A853826-47B2-7040-859B-D230C2342C37}" type="slidenum">
              <a:rPr lang="en-US" smtClean="0"/>
              <a:pPr>
                <a:defRPr/>
              </a:pPr>
              <a:t>‹#›</a:t>
            </a:fld>
            <a:endParaRPr lang="en-US" dirty="0"/>
          </a:p>
        </p:txBody>
      </p:sp>
      <p:sp>
        <p:nvSpPr>
          <p:cNvPr id="6" name="Content Placeholder 10"/>
          <p:cNvSpPr>
            <a:spLocks noGrp="1"/>
          </p:cNvSpPr>
          <p:nvPr>
            <p:ph sz="quarter" idx="14"/>
          </p:nvPr>
        </p:nvSpPr>
        <p:spPr>
          <a:xfrm>
            <a:off x="466725" y="1038226"/>
            <a:ext cx="9753600" cy="5867400"/>
          </a:xfrm>
        </p:spPr>
        <p:txBody>
          <a:bodyPr lIns="0" tIns="0">
            <a:noAutofit/>
          </a:bodyPr>
          <a:lstStyle>
            <a:lvl1pPr marL="195955" indent="-195955">
              <a:lnSpc>
                <a:spcPts val="1633"/>
              </a:lnSpc>
              <a:spcBef>
                <a:spcPts val="0"/>
              </a:spcBef>
              <a:spcAft>
                <a:spcPts val="653"/>
              </a:spcAft>
              <a:defRPr sz="1200"/>
            </a:lvl1pPr>
            <a:lvl2pPr marL="391909" indent="-195955">
              <a:lnSpc>
                <a:spcPts val="1633"/>
              </a:lnSpc>
              <a:spcBef>
                <a:spcPts val="0"/>
              </a:spcBef>
              <a:spcAft>
                <a:spcPts val="653"/>
              </a:spcAft>
              <a:defRPr sz="1200"/>
            </a:lvl2pPr>
            <a:lvl3pPr marL="587864" indent="-195955">
              <a:lnSpc>
                <a:spcPts val="1633"/>
              </a:lnSpc>
              <a:spcBef>
                <a:spcPts val="0"/>
              </a:spcBef>
              <a:spcAft>
                <a:spcPts val="653"/>
              </a:spcAft>
              <a:defRPr sz="1200"/>
            </a:lvl3pPr>
            <a:lvl4pPr marL="783818" indent="-195955">
              <a:lnSpc>
                <a:spcPts val="1633"/>
              </a:lnSpc>
              <a:spcBef>
                <a:spcPts val="0"/>
              </a:spcBef>
              <a:spcAft>
                <a:spcPts val="653"/>
              </a:spcAft>
              <a:defRPr sz="1200"/>
            </a:lvl4pPr>
            <a:lvl5pPr marL="979773" indent="-195955">
              <a:lnSpc>
                <a:spcPts val="1633"/>
              </a:lnSpc>
              <a:spcBef>
                <a:spcPts val="0"/>
              </a:spcBef>
              <a:spcAft>
                <a:spcPts val="653"/>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Enders - Singl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p>
        </p:txBody>
      </p:sp>
      <p:sp>
        <p:nvSpPr>
          <p:cNvPr id="3" name="Footer Placeholder 2"/>
          <p:cNvSpPr>
            <a:spLocks noGrp="1"/>
          </p:cNvSpPr>
          <p:nvPr>
            <p:ph type="ftr" sz="quarter" idx="10"/>
          </p:nvPr>
        </p:nvSpPr>
        <p:spPr/>
        <p:txBody>
          <a:bodyPr/>
          <a:lstStyle/>
          <a:p>
            <a:pPr>
              <a:defRPr/>
            </a:pPr>
            <a:r>
              <a:rPr lang="en-GB" smtClean="0"/>
              <a:t>PPA conference, 10th May 2017</a:t>
            </a:r>
            <a:endParaRPr lang="en-US" dirty="0"/>
          </a:p>
        </p:txBody>
      </p:sp>
      <p:sp>
        <p:nvSpPr>
          <p:cNvPr id="4" name="Slide Number Placeholder 3"/>
          <p:cNvSpPr>
            <a:spLocks noGrp="1"/>
          </p:cNvSpPr>
          <p:nvPr>
            <p:ph type="sldNum" sz="quarter" idx="11"/>
          </p:nvPr>
        </p:nvSpPr>
        <p:spPr/>
        <p:txBody>
          <a:bodyPr/>
          <a:lstStyle/>
          <a:p>
            <a:pPr>
              <a:defRPr/>
            </a:pPr>
            <a:fld id="{26131726-A5D0-8E46-90E1-66B7AA2CFB1D}" type="slidenum">
              <a:rPr lang="en-US" smtClean="0"/>
              <a:pPr>
                <a:defRPr/>
              </a:pPr>
              <a:t>‹#›</a:t>
            </a:fld>
            <a:endParaRPr lang="en-US" dirty="0"/>
          </a:p>
        </p:txBody>
      </p:sp>
      <p:sp>
        <p:nvSpPr>
          <p:cNvPr id="7" name="Content Placeholder 10"/>
          <p:cNvSpPr>
            <a:spLocks noGrp="1"/>
          </p:cNvSpPr>
          <p:nvPr>
            <p:ph sz="quarter" idx="14"/>
          </p:nvPr>
        </p:nvSpPr>
        <p:spPr>
          <a:xfrm>
            <a:off x="2905125" y="1038225"/>
            <a:ext cx="7315200" cy="5867400"/>
          </a:xfrm>
          <a:noFill/>
          <a:ln w="9525">
            <a:noFill/>
            <a:miter lim="800000"/>
            <a:headEnd/>
            <a:tailEnd/>
          </a:ln>
        </p:spPr>
        <p:txBody>
          <a:bodyPr vert="horz" wrap="square" lIns="0" tIns="0" rIns="116797" bIns="58397" numCol="1" anchor="t" anchorCtr="0" compatLnSpc="1">
            <a:prstTxWarp prst="textNoShape">
              <a:avLst/>
            </a:prstTxWarp>
            <a:noAutofit/>
          </a:bodyPr>
          <a:lstStyle>
            <a:lvl1pPr marL="195955" indent="-195955" algn="l" defTabSz="582407" rtl="0" eaLnBrk="1" fontAlgn="base" hangingPunct="1">
              <a:lnSpc>
                <a:spcPts val="1633"/>
              </a:lnSpc>
              <a:spcBef>
                <a:spcPts val="0"/>
              </a:spcBef>
              <a:spcAft>
                <a:spcPts val="653"/>
              </a:spcAft>
              <a:buFont typeface="Arial" pitchFamily="-106" charset="0"/>
              <a:defRPr lang="en-GB" sz="1200" kern="1200" dirty="0" smtClean="0">
                <a:solidFill>
                  <a:schemeClr val="tx1"/>
                </a:solidFill>
                <a:latin typeface="+mn-lt"/>
                <a:ea typeface="Corbel"/>
                <a:cs typeface="Corbel"/>
              </a:defRPr>
            </a:lvl1pPr>
            <a:lvl2pPr marL="391909" indent="-195955" algn="l" defTabSz="582407" rtl="0" eaLnBrk="1" fontAlgn="base" hangingPunct="1">
              <a:lnSpc>
                <a:spcPts val="1633"/>
              </a:lnSpc>
              <a:spcBef>
                <a:spcPts val="0"/>
              </a:spcBef>
              <a:spcAft>
                <a:spcPts val="653"/>
              </a:spcAft>
              <a:buFont typeface="Arial" pitchFamily="-106" charset="0"/>
              <a:defRPr lang="en-GB" sz="1200" kern="1200" dirty="0" smtClean="0">
                <a:solidFill>
                  <a:schemeClr val="tx1"/>
                </a:solidFill>
                <a:latin typeface="+mn-lt"/>
                <a:ea typeface="Corbel"/>
                <a:cs typeface="Corbel"/>
              </a:defRPr>
            </a:lvl2pPr>
            <a:lvl3pPr marL="587864" indent="-195955" algn="l" defTabSz="582407" rtl="0" eaLnBrk="1" fontAlgn="base" hangingPunct="1">
              <a:lnSpc>
                <a:spcPts val="1633"/>
              </a:lnSpc>
              <a:spcBef>
                <a:spcPts val="0"/>
              </a:spcBef>
              <a:spcAft>
                <a:spcPts val="653"/>
              </a:spcAft>
              <a:buFont typeface="Arial" pitchFamily="-106" charset="0"/>
              <a:defRPr lang="en-GB" sz="1200" kern="1200" dirty="0" smtClean="0">
                <a:solidFill>
                  <a:schemeClr val="tx1"/>
                </a:solidFill>
                <a:latin typeface="+mn-lt"/>
                <a:ea typeface="Corbel"/>
                <a:cs typeface="Corbel"/>
              </a:defRPr>
            </a:lvl3pPr>
            <a:lvl4pPr marL="783818" indent="-195955" algn="l" defTabSz="582407" rtl="0" eaLnBrk="1" fontAlgn="base" hangingPunct="1">
              <a:lnSpc>
                <a:spcPts val="1633"/>
              </a:lnSpc>
              <a:spcBef>
                <a:spcPts val="0"/>
              </a:spcBef>
              <a:spcAft>
                <a:spcPts val="653"/>
              </a:spcAft>
              <a:buFont typeface="Arial" pitchFamily="-106" charset="0"/>
              <a:defRPr lang="en-GB" sz="1200" kern="1200" dirty="0" smtClean="0">
                <a:solidFill>
                  <a:schemeClr val="tx1"/>
                </a:solidFill>
                <a:latin typeface="+mn-lt"/>
                <a:ea typeface="Corbel"/>
                <a:cs typeface="Corbel"/>
              </a:defRPr>
            </a:lvl4pPr>
            <a:lvl5pPr marL="979773" indent="-195955" algn="l" defTabSz="582407" rtl="0" eaLnBrk="1" fontAlgn="base" hangingPunct="1">
              <a:lnSpc>
                <a:spcPts val="1633"/>
              </a:lnSpc>
              <a:spcBef>
                <a:spcPts val="0"/>
              </a:spcBef>
              <a:spcAft>
                <a:spcPts val="653"/>
              </a:spcAft>
              <a:buFont typeface="Arial" pitchFamily="-106" charset="0"/>
              <a:defRPr lang="en-US" sz="1200" kern="1200" dirty="0">
                <a:solidFill>
                  <a:schemeClr val="tx1"/>
                </a:solidFill>
                <a:latin typeface="+mn-lt"/>
                <a:ea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ders - Two column + Chart">
    <p:spTree>
      <p:nvGrpSpPr>
        <p:cNvPr id="1" name=""/>
        <p:cNvGrpSpPr/>
        <p:nvPr/>
      </p:nvGrpSpPr>
      <p:grpSpPr>
        <a:xfrm>
          <a:off x="0" y="0"/>
          <a:ext cx="0" cy="0"/>
          <a:chOff x="0" y="0"/>
          <a:chExt cx="0" cy="0"/>
        </a:xfrm>
      </p:grpSpPr>
      <p:sp>
        <p:nvSpPr>
          <p:cNvPr id="2" name="Title 1"/>
          <p:cNvSpPr>
            <a:spLocks noGrp="1"/>
          </p:cNvSpPr>
          <p:nvPr>
            <p:ph type="title"/>
          </p:nvPr>
        </p:nvSpPr>
        <p:spPr>
          <a:xfrm>
            <a:off x="466725" y="397000"/>
            <a:ext cx="9753599" cy="641225"/>
          </a:xfrm>
        </p:spPr>
        <p:txBody>
          <a:bodyPr/>
          <a:lstStyle>
            <a:lvl1pPr>
              <a:defRPr sz="1800"/>
            </a:lvl1pPr>
          </a:lstStyle>
          <a:p>
            <a:r>
              <a:rPr lang="en-US"/>
              <a:t>Click to edit Master title style</a:t>
            </a:r>
            <a:endParaRPr lang="en-US" dirty="0"/>
          </a:p>
        </p:txBody>
      </p:sp>
      <p:sp>
        <p:nvSpPr>
          <p:cNvPr id="5" name="Content Placeholder 7"/>
          <p:cNvSpPr>
            <a:spLocks noGrp="1"/>
          </p:cNvSpPr>
          <p:nvPr>
            <p:ph sz="quarter" idx="13"/>
          </p:nvPr>
        </p:nvSpPr>
        <p:spPr>
          <a:xfrm>
            <a:off x="466725" y="3781425"/>
            <a:ext cx="97536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6"/>
          </p:nvPr>
        </p:nvSpPr>
        <p:spPr/>
        <p:txBody>
          <a:bodyPr/>
          <a:lstStyle>
            <a:lvl1pPr>
              <a:defRPr/>
            </a:lvl1pPr>
          </a:lstStyle>
          <a:p>
            <a:pPr>
              <a:defRPr/>
            </a:pPr>
            <a:r>
              <a:rPr lang="en-GB" smtClean="0"/>
              <a:t>PPA conference, 10th May 2017</a:t>
            </a:r>
            <a:endParaRPr lang="en-US" dirty="0"/>
          </a:p>
        </p:txBody>
      </p:sp>
      <p:sp>
        <p:nvSpPr>
          <p:cNvPr id="8" name="Slide Number Placeholder 6"/>
          <p:cNvSpPr>
            <a:spLocks noGrp="1"/>
          </p:cNvSpPr>
          <p:nvPr>
            <p:ph type="sldNum" sz="quarter" idx="17"/>
          </p:nvPr>
        </p:nvSpPr>
        <p:spPr/>
        <p:txBody>
          <a:bodyPr/>
          <a:lstStyle>
            <a:lvl1pPr>
              <a:defRPr/>
            </a:lvl1pPr>
          </a:lstStyle>
          <a:p>
            <a:pPr>
              <a:defRPr/>
            </a:pPr>
            <a:fld id="{15520303-6CE1-A54D-B95B-00FC679560FF}" type="slidenum">
              <a:rPr lang="en-US" smtClean="0"/>
              <a:pPr>
                <a:defRPr/>
              </a:pPr>
              <a:t>‹#›</a:t>
            </a:fld>
            <a:endParaRPr lang="en-US" dirty="0"/>
          </a:p>
        </p:txBody>
      </p:sp>
      <p:sp>
        <p:nvSpPr>
          <p:cNvPr id="10" name="Content Placeholder 10"/>
          <p:cNvSpPr>
            <a:spLocks noGrp="1"/>
          </p:cNvSpPr>
          <p:nvPr>
            <p:ph sz="quarter" idx="14"/>
          </p:nvPr>
        </p:nvSpPr>
        <p:spPr>
          <a:xfrm>
            <a:off x="466725" y="1038226"/>
            <a:ext cx="4877594" cy="2743199"/>
          </a:xfrm>
        </p:spPr>
        <p:txBody>
          <a:bodyPr lIns="0" tIns="0">
            <a:noAutofit/>
          </a:bodyPr>
          <a:lstStyle>
            <a:lvl1pPr marL="195955" indent="-195955">
              <a:lnSpc>
                <a:spcPts val="1633"/>
              </a:lnSpc>
              <a:spcBef>
                <a:spcPts val="0"/>
              </a:spcBef>
              <a:spcAft>
                <a:spcPts val="653"/>
              </a:spcAft>
              <a:defRPr sz="1200"/>
            </a:lvl1pPr>
            <a:lvl2pPr marL="391909" indent="-195955">
              <a:lnSpc>
                <a:spcPts val="1633"/>
              </a:lnSpc>
              <a:spcBef>
                <a:spcPts val="0"/>
              </a:spcBef>
              <a:spcAft>
                <a:spcPts val="653"/>
              </a:spcAft>
              <a:defRPr sz="1200"/>
            </a:lvl2pPr>
            <a:lvl3pPr marL="587864" indent="-195955">
              <a:lnSpc>
                <a:spcPts val="1633"/>
              </a:lnSpc>
              <a:spcBef>
                <a:spcPts val="0"/>
              </a:spcBef>
              <a:spcAft>
                <a:spcPts val="653"/>
              </a:spcAft>
              <a:defRPr sz="1200"/>
            </a:lvl3pPr>
            <a:lvl4pPr marL="783818" indent="-195955">
              <a:lnSpc>
                <a:spcPts val="1633"/>
              </a:lnSpc>
              <a:spcBef>
                <a:spcPts val="0"/>
              </a:spcBef>
              <a:spcAft>
                <a:spcPts val="653"/>
              </a:spcAft>
              <a:defRPr sz="1200"/>
            </a:lvl4pPr>
            <a:lvl5pPr marL="979773" indent="-195955">
              <a:lnSpc>
                <a:spcPts val="1633"/>
              </a:lnSpc>
              <a:spcBef>
                <a:spcPts val="0"/>
              </a:spcBef>
              <a:spcAft>
                <a:spcPts val="653"/>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8"/>
          </p:nvPr>
        </p:nvSpPr>
        <p:spPr>
          <a:xfrm>
            <a:off x="5342731" y="1038226"/>
            <a:ext cx="4877594" cy="2743199"/>
          </a:xfrm>
        </p:spPr>
        <p:txBody>
          <a:bodyPr lIns="0" tIns="0">
            <a:noAutofit/>
          </a:bodyPr>
          <a:lstStyle>
            <a:lvl1pPr marL="195955" indent="-195955">
              <a:lnSpc>
                <a:spcPts val="1633"/>
              </a:lnSpc>
              <a:spcBef>
                <a:spcPts val="0"/>
              </a:spcBef>
              <a:spcAft>
                <a:spcPts val="653"/>
              </a:spcAft>
              <a:defRPr sz="1200"/>
            </a:lvl1pPr>
            <a:lvl2pPr marL="391909" indent="-195955">
              <a:lnSpc>
                <a:spcPts val="1633"/>
              </a:lnSpc>
              <a:spcBef>
                <a:spcPts val="0"/>
              </a:spcBef>
              <a:spcAft>
                <a:spcPts val="653"/>
              </a:spcAft>
              <a:defRPr sz="1200"/>
            </a:lvl2pPr>
            <a:lvl3pPr marL="587864" indent="-195955">
              <a:lnSpc>
                <a:spcPts val="1633"/>
              </a:lnSpc>
              <a:spcBef>
                <a:spcPts val="0"/>
              </a:spcBef>
              <a:spcAft>
                <a:spcPts val="653"/>
              </a:spcAft>
              <a:defRPr sz="1200"/>
            </a:lvl3pPr>
            <a:lvl4pPr marL="783818" indent="-195955">
              <a:lnSpc>
                <a:spcPts val="1633"/>
              </a:lnSpc>
              <a:spcBef>
                <a:spcPts val="0"/>
              </a:spcBef>
              <a:spcAft>
                <a:spcPts val="653"/>
              </a:spcAft>
              <a:defRPr sz="1200"/>
            </a:lvl4pPr>
            <a:lvl5pPr marL="979773" indent="-195955">
              <a:lnSpc>
                <a:spcPts val="1633"/>
              </a:lnSpc>
              <a:spcBef>
                <a:spcPts val="0"/>
              </a:spcBef>
              <a:spcAft>
                <a:spcPts val="653"/>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nders -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p>
        </p:txBody>
      </p:sp>
      <p:sp>
        <p:nvSpPr>
          <p:cNvPr id="14" name="Content Placeholder 10"/>
          <p:cNvSpPr>
            <a:spLocks noGrp="1"/>
          </p:cNvSpPr>
          <p:nvPr>
            <p:ph sz="quarter" idx="14"/>
          </p:nvPr>
        </p:nvSpPr>
        <p:spPr>
          <a:xfrm>
            <a:off x="466725" y="1038226"/>
            <a:ext cx="4877594" cy="5867400"/>
          </a:xfrm>
        </p:spPr>
        <p:txBody>
          <a:bodyPr lIns="0" tIns="0">
            <a:noAutofit/>
          </a:bodyPr>
          <a:lstStyle>
            <a:lvl1pPr marL="195955" indent="-195955">
              <a:lnSpc>
                <a:spcPts val="1633"/>
              </a:lnSpc>
              <a:spcBef>
                <a:spcPts val="0"/>
              </a:spcBef>
              <a:spcAft>
                <a:spcPts val="653"/>
              </a:spcAft>
              <a:defRPr sz="1200"/>
            </a:lvl1pPr>
            <a:lvl2pPr marL="391909" indent="-195955">
              <a:lnSpc>
                <a:spcPts val="1633"/>
              </a:lnSpc>
              <a:spcBef>
                <a:spcPts val="0"/>
              </a:spcBef>
              <a:spcAft>
                <a:spcPts val="653"/>
              </a:spcAft>
              <a:defRPr sz="1200"/>
            </a:lvl2pPr>
            <a:lvl3pPr marL="587864" indent="-195955">
              <a:lnSpc>
                <a:spcPts val="1633"/>
              </a:lnSpc>
              <a:spcBef>
                <a:spcPts val="0"/>
              </a:spcBef>
              <a:spcAft>
                <a:spcPts val="653"/>
              </a:spcAft>
              <a:defRPr sz="1200"/>
            </a:lvl3pPr>
            <a:lvl4pPr marL="783818" indent="-195955">
              <a:lnSpc>
                <a:spcPts val="1633"/>
              </a:lnSpc>
              <a:spcBef>
                <a:spcPts val="0"/>
              </a:spcBef>
              <a:spcAft>
                <a:spcPts val="653"/>
              </a:spcAft>
              <a:defRPr sz="1200"/>
            </a:lvl4pPr>
            <a:lvl5pPr marL="979773" indent="-195955">
              <a:lnSpc>
                <a:spcPts val="1633"/>
              </a:lnSpc>
              <a:spcBef>
                <a:spcPts val="0"/>
              </a:spcBef>
              <a:spcAft>
                <a:spcPts val="653"/>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0"/>
          <p:cNvSpPr>
            <a:spLocks noGrp="1"/>
          </p:cNvSpPr>
          <p:nvPr>
            <p:ph sz="quarter" idx="15"/>
          </p:nvPr>
        </p:nvSpPr>
        <p:spPr>
          <a:xfrm>
            <a:off x="5344319" y="1038226"/>
            <a:ext cx="4876006" cy="5867400"/>
          </a:xfrm>
        </p:spPr>
        <p:txBody>
          <a:bodyPr lIns="0" tIns="0">
            <a:noAutofit/>
          </a:bodyPr>
          <a:lstStyle>
            <a:lvl1pPr marL="195955" indent="-195955">
              <a:lnSpc>
                <a:spcPts val="1633"/>
              </a:lnSpc>
              <a:spcBef>
                <a:spcPts val="0"/>
              </a:spcBef>
              <a:spcAft>
                <a:spcPts val="653"/>
              </a:spcAft>
              <a:defRPr sz="1200"/>
            </a:lvl1pPr>
            <a:lvl2pPr marL="391909" indent="-195955">
              <a:lnSpc>
                <a:spcPts val="1633"/>
              </a:lnSpc>
              <a:spcBef>
                <a:spcPts val="0"/>
              </a:spcBef>
              <a:spcAft>
                <a:spcPts val="653"/>
              </a:spcAft>
              <a:defRPr sz="1200"/>
            </a:lvl2pPr>
            <a:lvl3pPr marL="587864" indent="-195955">
              <a:lnSpc>
                <a:spcPts val="1633"/>
              </a:lnSpc>
              <a:spcBef>
                <a:spcPts val="0"/>
              </a:spcBef>
              <a:spcAft>
                <a:spcPts val="653"/>
              </a:spcAft>
              <a:defRPr sz="1200"/>
            </a:lvl3pPr>
            <a:lvl4pPr marL="783818" indent="-195955">
              <a:lnSpc>
                <a:spcPts val="1633"/>
              </a:lnSpc>
              <a:spcBef>
                <a:spcPts val="0"/>
              </a:spcBef>
              <a:spcAft>
                <a:spcPts val="653"/>
              </a:spcAft>
              <a:defRPr sz="1200"/>
            </a:lvl4pPr>
            <a:lvl5pPr marL="979773" indent="-195955">
              <a:lnSpc>
                <a:spcPts val="1633"/>
              </a:lnSpc>
              <a:spcBef>
                <a:spcPts val="0"/>
              </a:spcBef>
              <a:spcAft>
                <a:spcPts val="653"/>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6"/>
          </p:nvPr>
        </p:nvSpPr>
        <p:spPr/>
        <p:txBody>
          <a:bodyPr/>
          <a:lstStyle>
            <a:lvl1pPr>
              <a:defRPr/>
            </a:lvl1pPr>
          </a:lstStyle>
          <a:p>
            <a:pPr>
              <a:defRPr/>
            </a:pPr>
            <a:r>
              <a:rPr lang="en-GB" smtClean="0"/>
              <a:t>PPA conference, 10th May 2017</a:t>
            </a:r>
            <a:endParaRPr lang="en-US" dirty="0"/>
          </a:p>
        </p:txBody>
      </p:sp>
      <p:sp>
        <p:nvSpPr>
          <p:cNvPr id="6" name="Slide Number Placeholder 6"/>
          <p:cNvSpPr>
            <a:spLocks noGrp="1"/>
          </p:cNvSpPr>
          <p:nvPr>
            <p:ph type="sldNum" sz="quarter" idx="17"/>
          </p:nvPr>
        </p:nvSpPr>
        <p:spPr/>
        <p:txBody>
          <a:bodyPr/>
          <a:lstStyle>
            <a:lvl1pPr>
              <a:defRPr/>
            </a:lvl1pPr>
          </a:lstStyle>
          <a:p>
            <a:pPr>
              <a:defRPr/>
            </a:pPr>
            <a:fld id="{5F20C024-D4F7-A84A-B504-8A0C5C81DC38}"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nders - 2 col plus headers">
    <p:spTree>
      <p:nvGrpSpPr>
        <p:cNvPr id="1" name=""/>
        <p:cNvGrpSpPr/>
        <p:nvPr/>
      </p:nvGrpSpPr>
      <p:grpSpPr>
        <a:xfrm>
          <a:off x="0" y="0"/>
          <a:ext cx="0" cy="0"/>
          <a:chOff x="0" y="0"/>
          <a:chExt cx="0" cy="0"/>
        </a:xfrm>
      </p:grpSpPr>
      <p:sp>
        <p:nvSpPr>
          <p:cNvPr id="6" name="Content Placeholder 10"/>
          <p:cNvSpPr>
            <a:spLocks noGrp="1"/>
          </p:cNvSpPr>
          <p:nvPr>
            <p:ph sz="quarter" idx="14"/>
          </p:nvPr>
        </p:nvSpPr>
        <p:spPr>
          <a:xfrm>
            <a:off x="466725" y="1512570"/>
            <a:ext cx="4877594" cy="5393055"/>
          </a:xfrm>
        </p:spPr>
        <p:txBody>
          <a:bodyPr lIns="0" tIns="0">
            <a:noAutofit/>
          </a:bodyPr>
          <a:lstStyle>
            <a:lvl1pPr marL="195955" indent="-195955">
              <a:lnSpc>
                <a:spcPts val="1633"/>
              </a:lnSpc>
              <a:spcBef>
                <a:spcPts val="0"/>
              </a:spcBef>
              <a:spcAft>
                <a:spcPts val="653"/>
              </a:spcAft>
              <a:defRPr sz="1200"/>
            </a:lvl1pPr>
            <a:lvl2pPr marL="391909" indent="-195955">
              <a:lnSpc>
                <a:spcPts val="1633"/>
              </a:lnSpc>
              <a:spcBef>
                <a:spcPts val="0"/>
              </a:spcBef>
              <a:spcAft>
                <a:spcPts val="653"/>
              </a:spcAft>
              <a:defRPr sz="1200"/>
            </a:lvl2pPr>
            <a:lvl3pPr marL="587864" indent="-195955">
              <a:lnSpc>
                <a:spcPts val="1633"/>
              </a:lnSpc>
              <a:spcBef>
                <a:spcPts val="0"/>
              </a:spcBef>
              <a:spcAft>
                <a:spcPts val="653"/>
              </a:spcAft>
              <a:defRPr sz="1200"/>
            </a:lvl3pPr>
            <a:lvl4pPr marL="783818" indent="-195955">
              <a:lnSpc>
                <a:spcPts val="1633"/>
              </a:lnSpc>
              <a:spcBef>
                <a:spcPts val="0"/>
              </a:spcBef>
              <a:spcAft>
                <a:spcPts val="653"/>
              </a:spcAft>
              <a:defRPr sz="1200"/>
            </a:lvl4pPr>
            <a:lvl5pPr marL="979773" indent="-195955">
              <a:lnSpc>
                <a:spcPts val="1633"/>
              </a:lnSpc>
              <a:spcBef>
                <a:spcPts val="0"/>
              </a:spcBef>
              <a:spcAft>
                <a:spcPts val="653"/>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0"/>
          <p:cNvSpPr>
            <a:spLocks noGrp="1"/>
          </p:cNvSpPr>
          <p:nvPr>
            <p:ph sz="quarter" idx="15"/>
          </p:nvPr>
        </p:nvSpPr>
        <p:spPr>
          <a:xfrm>
            <a:off x="5344319" y="1512570"/>
            <a:ext cx="4876006" cy="5393055"/>
          </a:xfrm>
        </p:spPr>
        <p:txBody>
          <a:bodyPr lIns="0" tIns="0">
            <a:noAutofit/>
          </a:bodyPr>
          <a:lstStyle>
            <a:lvl1pPr marL="195955" indent="-195955">
              <a:lnSpc>
                <a:spcPts val="1633"/>
              </a:lnSpc>
              <a:spcBef>
                <a:spcPts val="0"/>
              </a:spcBef>
              <a:spcAft>
                <a:spcPts val="653"/>
              </a:spcAft>
              <a:defRPr sz="1200"/>
            </a:lvl1pPr>
            <a:lvl2pPr marL="391909" indent="-195955">
              <a:lnSpc>
                <a:spcPts val="1633"/>
              </a:lnSpc>
              <a:spcBef>
                <a:spcPts val="0"/>
              </a:spcBef>
              <a:spcAft>
                <a:spcPts val="653"/>
              </a:spcAft>
              <a:defRPr sz="1200"/>
            </a:lvl2pPr>
            <a:lvl3pPr marL="587864" indent="-195955">
              <a:lnSpc>
                <a:spcPts val="1633"/>
              </a:lnSpc>
              <a:spcBef>
                <a:spcPts val="0"/>
              </a:spcBef>
              <a:spcAft>
                <a:spcPts val="653"/>
              </a:spcAft>
              <a:defRPr sz="1200"/>
            </a:lvl3pPr>
            <a:lvl4pPr marL="783818" indent="-195955">
              <a:lnSpc>
                <a:spcPts val="1633"/>
              </a:lnSpc>
              <a:spcBef>
                <a:spcPts val="0"/>
              </a:spcBef>
              <a:spcAft>
                <a:spcPts val="653"/>
              </a:spcAft>
              <a:defRPr sz="1200"/>
            </a:lvl4pPr>
            <a:lvl5pPr marL="979773" indent="-195955">
              <a:lnSpc>
                <a:spcPts val="1633"/>
              </a:lnSpc>
              <a:spcBef>
                <a:spcPts val="0"/>
              </a:spcBef>
              <a:spcAft>
                <a:spcPts val="653"/>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0"/>
          <p:cNvSpPr>
            <a:spLocks noGrp="1"/>
          </p:cNvSpPr>
          <p:nvPr>
            <p:ph sz="quarter" idx="16"/>
          </p:nvPr>
        </p:nvSpPr>
        <p:spPr>
          <a:xfrm>
            <a:off x="466725" y="1038225"/>
            <a:ext cx="4877594" cy="451187"/>
          </a:xfrm>
        </p:spPr>
        <p:txBody>
          <a:bodyPr lIns="0" tIns="0" anchor="b">
            <a:noAutofit/>
          </a:bodyPr>
          <a:lstStyle>
            <a:lvl1pPr marL="195955" indent="-195955">
              <a:buNone/>
              <a:defRPr sz="1200" b="1"/>
            </a:lvl1pPr>
            <a:lvl2pPr marL="391909" indent="-195955">
              <a:defRPr sz="1300"/>
            </a:lvl2pPr>
            <a:lvl3pPr marL="587864" indent="-195955">
              <a:defRPr sz="1300"/>
            </a:lvl3pPr>
            <a:lvl4pPr marL="783818" indent="-195955">
              <a:defRPr sz="1300"/>
            </a:lvl4pPr>
            <a:lvl5pPr marL="979773" indent="-195955">
              <a:defRPr sz="1300"/>
            </a:lvl5pPr>
          </a:lstStyle>
          <a:p>
            <a:pPr lvl="0"/>
            <a:r>
              <a:rPr lang="en-US"/>
              <a:t>Click to edit Master text styles</a:t>
            </a:r>
          </a:p>
        </p:txBody>
      </p:sp>
      <p:sp>
        <p:nvSpPr>
          <p:cNvPr id="9" name="Content Placeholder 10"/>
          <p:cNvSpPr>
            <a:spLocks noGrp="1"/>
          </p:cNvSpPr>
          <p:nvPr>
            <p:ph sz="quarter" idx="17"/>
          </p:nvPr>
        </p:nvSpPr>
        <p:spPr>
          <a:xfrm>
            <a:off x="5344319" y="1038225"/>
            <a:ext cx="4876006" cy="451187"/>
          </a:xfrm>
        </p:spPr>
        <p:txBody>
          <a:bodyPr lIns="0" tIns="0" anchor="b">
            <a:noAutofit/>
          </a:bodyPr>
          <a:lstStyle>
            <a:lvl1pPr marL="195955" indent="-195955">
              <a:buNone/>
              <a:defRPr sz="1200" b="1"/>
            </a:lvl1pPr>
            <a:lvl2pPr marL="391909" indent="-195955">
              <a:defRPr sz="1300"/>
            </a:lvl2pPr>
            <a:lvl3pPr marL="587864" indent="-195955">
              <a:defRPr sz="1300"/>
            </a:lvl3pPr>
            <a:lvl4pPr marL="783818" indent="-195955">
              <a:defRPr sz="1300"/>
            </a:lvl4pPr>
            <a:lvl5pPr marL="979773" indent="-195955">
              <a:defRPr sz="1300"/>
            </a:lvl5pPr>
          </a:lstStyle>
          <a:p>
            <a:pPr lvl="0"/>
            <a:r>
              <a:rPr lang="en-US"/>
              <a:t>Click to edit Master text styles</a:t>
            </a:r>
          </a:p>
        </p:txBody>
      </p:sp>
      <p:sp>
        <p:nvSpPr>
          <p:cNvPr id="11" name="Title 10"/>
          <p:cNvSpPr>
            <a:spLocks noGrp="1"/>
          </p:cNvSpPr>
          <p:nvPr>
            <p:ph type="title"/>
          </p:nvPr>
        </p:nvSpPr>
        <p:spPr/>
        <p:txBody>
          <a:bodyPr/>
          <a:lstStyle>
            <a:lvl1pPr>
              <a:defRPr sz="1800"/>
            </a:lvl1pPr>
          </a:lstStyle>
          <a:p>
            <a:r>
              <a:rPr lang="en-US"/>
              <a:t>Click to edit Master title style</a:t>
            </a:r>
            <a:endParaRPr lang="en-US" dirty="0"/>
          </a:p>
        </p:txBody>
      </p:sp>
      <p:sp>
        <p:nvSpPr>
          <p:cNvPr id="10" name="Footer Placeholder 4"/>
          <p:cNvSpPr>
            <a:spLocks noGrp="1"/>
          </p:cNvSpPr>
          <p:nvPr>
            <p:ph type="ftr" sz="quarter" idx="18"/>
          </p:nvPr>
        </p:nvSpPr>
        <p:spPr/>
        <p:txBody>
          <a:bodyPr/>
          <a:lstStyle>
            <a:lvl1pPr>
              <a:defRPr/>
            </a:lvl1pPr>
          </a:lstStyle>
          <a:p>
            <a:pPr>
              <a:defRPr/>
            </a:pPr>
            <a:r>
              <a:rPr lang="en-GB" smtClean="0"/>
              <a:t>PPA conference, 10th May 2017</a:t>
            </a:r>
            <a:endParaRPr lang="en-US" dirty="0"/>
          </a:p>
        </p:txBody>
      </p:sp>
      <p:sp>
        <p:nvSpPr>
          <p:cNvPr id="12" name="Slide Number Placeholder 6"/>
          <p:cNvSpPr>
            <a:spLocks noGrp="1"/>
          </p:cNvSpPr>
          <p:nvPr>
            <p:ph type="sldNum" sz="quarter" idx="19"/>
          </p:nvPr>
        </p:nvSpPr>
        <p:spPr/>
        <p:txBody>
          <a:bodyPr/>
          <a:lstStyle>
            <a:lvl1pPr>
              <a:defRPr/>
            </a:lvl1pPr>
          </a:lstStyle>
          <a:p>
            <a:pPr>
              <a:defRPr/>
            </a:pPr>
            <a:fld id="{43C53D59-5BC7-3042-90F3-C8043AD00DFC}"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Enders - Two Column (Od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p>
        </p:txBody>
      </p:sp>
      <p:sp>
        <p:nvSpPr>
          <p:cNvPr id="6" name="Content Placeholder 5"/>
          <p:cNvSpPr>
            <a:spLocks noGrp="1"/>
          </p:cNvSpPr>
          <p:nvPr>
            <p:ph sz="quarter" idx="12"/>
          </p:nvPr>
        </p:nvSpPr>
        <p:spPr>
          <a:xfrm>
            <a:off x="466725" y="1038226"/>
            <a:ext cx="4883397" cy="5867400"/>
          </a:xfrm>
        </p:spPr>
        <p:txBody>
          <a:bodyPr lIns="0" tIns="0" rIns="195955" bIns="0">
            <a:noAutofit/>
          </a:bodyPr>
          <a:lstStyle>
            <a:lvl1pPr marL="195955" indent="-195955">
              <a:lnSpc>
                <a:spcPts val="1633"/>
              </a:lnSpc>
              <a:spcBef>
                <a:spcPts val="0"/>
              </a:spcBef>
              <a:spcAft>
                <a:spcPts val="653"/>
              </a:spcAft>
              <a:defRPr sz="1200"/>
            </a:lvl1pPr>
            <a:lvl2pPr marL="391909" indent="-195955">
              <a:lnSpc>
                <a:spcPts val="1633"/>
              </a:lnSpc>
              <a:spcBef>
                <a:spcPts val="0"/>
              </a:spcBef>
              <a:spcAft>
                <a:spcPts val="653"/>
              </a:spcAft>
              <a:defRPr sz="1200"/>
            </a:lvl2pPr>
            <a:lvl3pPr marL="587864" indent="-195955">
              <a:lnSpc>
                <a:spcPts val="1633"/>
              </a:lnSpc>
              <a:spcBef>
                <a:spcPts val="0"/>
              </a:spcBef>
              <a:spcAft>
                <a:spcPts val="653"/>
              </a:spcAft>
              <a:defRPr sz="1200"/>
            </a:lvl3pPr>
            <a:lvl4pPr marL="783818" indent="-195955">
              <a:lnSpc>
                <a:spcPts val="1633"/>
              </a:lnSpc>
              <a:spcBef>
                <a:spcPts val="0"/>
              </a:spcBef>
              <a:spcAft>
                <a:spcPts val="653"/>
              </a:spcAft>
              <a:defRPr sz="1200"/>
            </a:lvl4pPr>
            <a:lvl5pPr marL="979773" indent="-195955">
              <a:lnSpc>
                <a:spcPts val="1633"/>
              </a:lnSpc>
              <a:spcBef>
                <a:spcPts val="0"/>
              </a:spcBef>
              <a:spcAft>
                <a:spcPts val="653"/>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p:cNvSpPr>
            <a:spLocks noGrp="1"/>
          </p:cNvSpPr>
          <p:nvPr>
            <p:ph sz="quarter" idx="13"/>
          </p:nvPr>
        </p:nvSpPr>
        <p:spPr>
          <a:xfrm>
            <a:off x="5343525" y="1038225"/>
            <a:ext cx="4876006" cy="2895600"/>
          </a:xfrm>
          <a:noFill/>
          <a:ln w="9525">
            <a:noFill/>
            <a:miter lim="800000"/>
            <a:headEnd/>
            <a:tailEnd/>
          </a:ln>
        </p:spPr>
        <p:txBody>
          <a:bodyPr vert="horz" wrap="square" lIns="0" tIns="0" rIns="195955" bIns="0" numCol="1" anchor="t" anchorCtr="0" compatLnSpc="1">
            <a:prstTxWarp prst="textNoShape">
              <a:avLst/>
            </a:prstTxWarp>
            <a:noAutofit/>
          </a:bodyPr>
          <a:lstStyle>
            <a:lvl1pPr>
              <a:defRPr lang="en-GB" sz="1200" smtClean="0"/>
            </a:lvl1pPr>
            <a:lvl2pPr>
              <a:defRPr lang="en-GB" sz="1200" smtClean="0"/>
            </a:lvl2pPr>
            <a:lvl3pPr>
              <a:defRPr lang="en-GB" sz="1200" smtClean="0"/>
            </a:lvl3pPr>
            <a:lvl4pPr>
              <a:defRPr lang="en-GB" sz="1200" smtClean="0"/>
            </a:lvl4pPr>
            <a:lvl5pPr>
              <a:defRPr lang="en-US" sz="1200" dirty="0"/>
            </a:lvl5pPr>
          </a:lstStyle>
          <a:p>
            <a:pPr marL="195955" lvl="0" indent="-195955">
              <a:lnSpc>
                <a:spcPts val="1633"/>
              </a:lnSpc>
              <a:spcBef>
                <a:spcPts val="0"/>
              </a:spcBef>
              <a:spcAft>
                <a:spcPts val="653"/>
              </a:spcAft>
            </a:pPr>
            <a:r>
              <a:rPr lang="en-US"/>
              <a:t>Click to edit Master text styles</a:t>
            </a:r>
          </a:p>
          <a:p>
            <a:pPr marL="195955" lvl="1" indent="-195955">
              <a:lnSpc>
                <a:spcPts val="1633"/>
              </a:lnSpc>
              <a:spcBef>
                <a:spcPts val="0"/>
              </a:spcBef>
              <a:spcAft>
                <a:spcPts val="653"/>
              </a:spcAft>
            </a:pPr>
            <a:r>
              <a:rPr lang="en-US"/>
              <a:t>Second level</a:t>
            </a:r>
          </a:p>
          <a:p>
            <a:pPr marL="195955" lvl="2" indent="-195955">
              <a:lnSpc>
                <a:spcPts val="1633"/>
              </a:lnSpc>
              <a:spcBef>
                <a:spcPts val="0"/>
              </a:spcBef>
              <a:spcAft>
                <a:spcPts val="653"/>
              </a:spcAft>
            </a:pPr>
            <a:r>
              <a:rPr lang="en-US"/>
              <a:t>Third level</a:t>
            </a:r>
          </a:p>
          <a:p>
            <a:pPr marL="195955" lvl="3" indent="-195955">
              <a:lnSpc>
                <a:spcPts val="1633"/>
              </a:lnSpc>
              <a:spcBef>
                <a:spcPts val="0"/>
              </a:spcBef>
              <a:spcAft>
                <a:spcPts val="653"/>
              </a:spcAft>
            </a:pPr>
            <a:r>
              <a:rPr lang="en-US"/>
              <a:t>Fourth level</a:t>
            </a:r>
          </a:p>
          <a:p>
            <a:pPr marL="195955" lvl="4" indent="-195955">
              <a:lnSpc>
                <a:spcPts val="1633"/>
              </a:lnSpc>
              <a:spcBef>
                <a:spcPts val="0"/>
              </a:spcBef>
              <a:spcAft>
                <a:spcPts val="653"/>
              </a:spcAft>
            </a:pPr>
            <a:r>
              <a:rPr lang="en-US"/>
              <a:t>Fifth level</a:t>
            </a:r>
            <a:endParaRPr lang="en-US" dirty="0"/>
          </a:p>
        </p:txBody>
      </p:sp>
      <p:sp>
        <p:nvSpPr>
          <p:cNvPr id="8" name="Content Placeholder 5"/>
          <p:cNvSpPr>
            <a:spLocks noGrp="1"/>
          </p:cNvSpPr>
          <p:nvPr>
            <p:ph sz="quarter" idx="14"/>
          </p:nvPr>
        </p:nvSpPr>
        <p:spPr>
          <a:xfrm>
            <a:off x="5344319" y="3933825"/>
            <a:ext cx="4876006" cy="2971800"/>
          </a:xfrm>
          <a:noFill/>
          <a:ln w="9525">
            <a:noFill/>
            <a:miter lim="800000"/>
            <a:headEnd/>
            <a:tailEnd/>
          </a:ln>
        </p:spPr>
        <p:txBody>
          <a:bodyPr vert="horz" wrap="square" lIns="0" tIns="0" rIns="195955" bIns="0" numCol="1" anchor="t" anchorCtr="0" compatLnSpc="1">
            <a:prstTxWarp prst="textNoShape">
              <a:avLst/>
            </a:prstTxWarp>
            <a:noAutofit/>
          </a:bodyPr>
          <a:lstStyle>
            <a:lvl1pPr>
              <a:defRPr lang="en-GB" sz="1200" smtClean="0"/>
            </a:lvl1pPr>
            <a:lvl2pPr>
              <a:defRPr lang="en-GB" sz="1200" smtClean="0"/>
            </a:lvl2pPr>
            <a:lvl3pPr>
              <a:defRPr lang="en-GB" sz="1200" smtClean="0"/>
            </a:lvl3pPr>
            <a:lvl4pPr>
              <a:defRPr lang="en-GB" sz="1200" smtClean="0"/>
            </a:lvl4pPr>
            <a:lvl5pPr>
              <a:defRPr lang="en-US" sz="1200" dirty="0"/>
            </a:lvl5pPr>
          </a:lstStyle>
          <a:p>
            <a:pPr marL="195955" lvl="0" indent="-195955">
              <a:lnSpc>
                <a:spcPts val="1633"/>
              </a:lnSpc>
              <a:spcBef>
                <a:spcPts val="0"/>
              </a:spcBef>
              <a:spcAft>
                <a:spcPts val="653"/>
              </a:spcAft>
            </a:pPr>
            <a:r>
              <a:rPr lang="en-US"/>
              <a:t>Click to edit Master text styles</a:t>
            </a:r>
          </a:p>
          <a:p>
            <a:pPr marL="195955" lvl="1" indent="-195955">
              <a:lnSpc>
                <a:spcPts val="1633"/>
              </a:lnSpc>
              <a:spcBef>
                <a:spcPts val="0"/>
              </a:spcBef>
              <a:spcAft>
                <a:spcPts val="653"/>
              </a:spcAft>
            </a:pPr>
            <a:r>
              <a:rPr lang="en-US"/>
              <a:t>Second level</a:t>
            </a:r>
          </a:p>
          <a:p>
            <a:pPr marL="195955" lvl="2" indent="-195955">
              <a:lnSpc>
                <a:spcPts val="1633"/>
              </a:lnSpc>
              <a:spcBef>
                <a:spcPts val="0"/>
              </a:spcBef>
              <a:spcAft>
                <a:spcPts val="653"/>
              </a:spcAft>
            </a:pPr>
            <a:r>
              <a:rPr lang="en-US"/>
              <a:t>Third level</a:t>
            </a:r>
          </a:p>
          <a:p>
            <a:pPr marL="195955" lvl="3" indent="-195955">
              <a:lnSpc>
                <a:spcPts val="1633"/>
              </a:lnSpc>
              <a:spcBef>
                <a:spcPts val="0"/>
              </a:spcBef>
              <a:spcAft>
                <a:spcPts val="653"/>
              </a:spcAft>
            </a:pPr>
            <a:r>
              <a:rPr lang="en-US"/>
              <a:t>Fourth level</a:t>
            </a:r>
          </a:p>
          <a:p>
            <a:pPr marL="195955" lvl="4" indent="-195955">
              <a:lnSpc>
                <a:spcPts val="1633"/>
              </a:lnSpc>
              <a:spcBef>
                <a:spcPts val="0"/>
              </a:spcBef>
              <a:spcAft>
                <a:spcPts val="653"/>
              </a:spcAft>
            </a:pPr>
            <a:r>
              <a:rPr lang="en-US"/>
              <a:t>Fifth level</a:t>
            </a:r>
            <a:endParaRPr lang="en-US" dirty="0"/>
          </a:p>
        </p:txBody>
      </p:sp>
      <p:sp>
        <p:nvSpPr>
          <p:cNvPr id="9" name="Footer Placeholder 4"/>
          <p:cNvSpPr>
            <a:spLocks noGrp="1"/>
          </p:cNvSpPr>
          <p:nvPr>
            <p:ph type="ftr" sz="quarter" idx="15"/>
          </p:nvPr>
        </p:nvSpPr>
        <p:spPr/>
        <p:txBody>
          <a:bodyPr/>
          <a:lstStyle>
            <a:lvl1pPr>
              <a:defRPr/>
            </a:lvl1pPr>
          </a:lstStyle>
          <a:p>
            <a:pPr>
              <a:defRPr/>
            </a:pPr>
            <a:r>
              <a:rPr lang="en-GB" smtClean="0"/>
              <a:t>PPA conference, 10th May 2017</a:t>
            </a:r>
            <a:endParaRPr lang="en-US" dirty="0"/>
          </a:p>
        </p:txBody>
      </p:sp>
      <p:sp>
        <p:nvSpPr>
          <p:cNvPr id="10" name="Slide Number Placeholder 6"/>
          <p:cNvSpPr>
            <a:spLocks noGrp="1"/>
          </p:cNvSpPr>
          <p:nvPr>
            <p:ph type="sldNum" sz="quarter" idx="16"/>
          </p:nvPr>
        </p:nvSpPr>
        <p:spPr/>
        <p:txBody>
          <a:bodyPr/>
          <a:lstStyle>
            <a:lvl1pPr>
              <a:defRPr/>
            </a:lvl1pPr>
          </a:lstStyle>
          <a:p>
            <a:pPr>
              <a:defRPr/>
            </a:pPr>
            <a:fld id="{F979FE02-819E-FE44-926F-4843DE3B394D}"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6725" y="397404"/>
            <a:ext cx="9753599" cy="640822"/>
          </a:xfrm>
          <a:prstGeom prst="rect">
            <a:avLst/>
          </a:prstGeom>
          <a:noFill/>
          <a:ln w="9525">
            <a:noFill/>
            <a:miter lim="800000"/>
            <a:headEnd/>
            <a:tailEnd/>
          </a:ln>
        </p:spPr>
        <p:txBody>
          <a:bodyPr vert="horz" wrap="square" lIns="0" tIns="0" rIns="116797" bIns="58397" numCol="1" anchor="t"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66725" y="1038226"/>
            <a:ext cx="9753600" cy="5867400"/>
          </a:xfrm>
          <a:prstGeom prst="rect">
            <a:avLst/>
          </a:prstGeom>
          <a:noFill/>
          <a:ln w="9525">
            <a:noFill/>
            <a:miter lim="800000"/>
            <a:headEnd/>
            <a:tailEnd/>
          </a:ln>
        </p:spPr>
        <p:txBody>
          <a:bodyPr vert="horz" wrap="square" lIns="116797" tIns="58397" rIns="116797" bIns="5839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705055" y="6990581"/>
            <a:ext cx="6003794" cy="353633"/>
          </a:xfrm>
          <a:prstGeom prst="rect">
            <a:avLst/>
          </a:prstGeom>
        </p:spPr>
        <p:txBody>
          <a:bodyPr vert="horz" wrap="square" lIns="0" tIns="0" rIns="0" bIns="0" numCol="1" anchor="t" anchorCtr="0" compatLnSpc="1">
            <a:prstTxWarp prst="textNoShape">
              <a:avLst/>
            </a:prstTxWarp>
          </a:bodyPr>
          <a:lstStyle>
            <a:lvl1pPr algn="r">
              <a:defRPr sz="900">
                <a:solidFill>
                  <a:schemeClr val="tx2"/>
                </a:solidFill>
                <a:latin typeface="Corbel" pitchFamily="-105" charset="0"/>
                <a:ea typeface="Corbel"/>
                <a:cs typeface="Corbel"/>
                <a:sym typeface="Arial" pitchFamily="-105" charset="0"/>
              </a:defRPr>
            </a:lvl1pPr>
          </a:lstStyle>
          <a:p>
            <a:pPr>
              <a:defRPr/>
            </a:pPr>
            <a:r>
              <a:rPr lang="en-GB" smtClean="0"/>
              <a:t>PPA conference, 10th May 2017</a:t>
            </a:r>
            <a:endParaRPr lang="en-US" dirty="0"/>
          </a:p>
        </p:txBody>
      </p:sp>
      <p:sp>
        <p:nvSpPr>
          <p:cNvPr id="8" name="Slide Number Placeholder 6"/>
          <p:cNvSpPr>
            <a:spLocks noGrp="1"/>
          </p:cNvSpPr>
          <p:nvPr>
            <p:ph type="sldNum" sz="quarter" idx="4"/>
          </p:nvPr>
        </p:nvSpPr>
        <p:spPr>
          <a:xfrm>
            <a:off x="8514942" y="6990581"/>
            <a:ext cx="1705383" cy="353633"/>
          </a:xfrm>
          <a:prstGeom prst="rect">
            <a:avLst/>
          </a:prstGeom>
        </p:spPr>
        <p:txBody>
          <a:bodyPr lIns="0" tIns="0" rIns="0" bIns="0" anchor="t"/>
          <a:lstStyle>
            <a:lvl1pPr algn="r">
              <a:defRPr sz="900">
                <a:solidFill>
                  <a:schemeClr val="tx2"/>
                </a:solidFill>
                <a:latin typeface="+mn-lt"/>
                <a:ea typeface="Corbel"/>
                <a:cs typeface="Corbel"/>
                <a:sym typeface="Arial" pitchFamily="-105" charset="0"/>
              </a:defRPr>
            </a:lvl1pPr>
          </a:lstStyle>
          <a:p>
            <a:pPr>
              <a:defRPr/>
            </a:pPr>
            <a:fld id="{26131726-A5D0-8E46-90E1-66B7AA2CFB1D}" type="slidenum">
              <a:rPr lang="en-US" smtClean="0"/>
              <a:pPr>
                <a:defRPr/>
              </a:pPr>
              <a:t>‹#›</a:t>
            </a:fld>
            <a:endParaRPr lang="en-US" dirty="0"/>
          </a:p>
        </p:txBody>
      </p:sp>
      <p:pic>
        <p:nvPicPr>
          <p:cNvPr id="1030" name="Picture 12" descr="Enders logo white.png"/>
          <p:cNvPicPr>
            <a:picLocks noChangeAspect="1"/>
          </p:cNvPicPr>
          <p:nvPr/>
        </p:nvPicPr>
        <p:blipFill>
          <a:blip r:embed="rId16"/>
          <a:srcRect/>
          <a:stretch>
            <a:fillRect/>
          </a:stretch>
        </p:blipFill>
        <p:spPr bwMode="auto">
          <a:xfrm>
            <a:off x="505315" y="6981825"/>
            <a:ext cx="1980139" cy="194323"/>
          </a:xfrm>
          <a:prstGeom prst="rect">
            <a:avLst/>
          </a:prstGeom>
          <a:noFill/>
          <a:ln w="9525">
            <a:noFill/>
            <a:miter lim="800000"/>
            <a:headEnd/>
            <a:tailEnd/>
          </a:ln>
        </p:spPr>
      </p:pic>
      <p:pic>
        <p:nvPicPr>
          <p:cNvPr id="7" name="Picture 12" descr="Enders logo white.png"/>
          <p:cNvPicPr>
            <a:picLocks noChangeAspect="1"/>
          </p:cNvPicPr>
          <p:nvPr/>
        </p:nvPicPr>
        <p:blipFill>
          <a:blip r:embed="rId16"/>
          <a:srcRect/>
          <a:stretch>
            <a:fillRect/>
          </a:stretch>
        </p:blipFill>
        <p:spPr bwMode="auto">
          <a:xfrm>
            <a:off x="505315" y="6981825"/>
            <a:ext cx="1980139" cy="194323"/>
          </a:xfrm>
          <a:prstGeom prst="rect">
            <a:avLst/>
          </a:prstGeom>
          <a:noFill/>
          <a:ln w="9525">
            <a:noFill/>
            <a:miter lim="800000"/>
            <a:headEnd/>
            <a:tailEnd/>
          </a:ln>
        </p:spPr>
      </p:pic>
      <p:pic>
        <p:nvPicPr>
          <p:cNvPr id="9" name="Picture 12" descr="Enders logo white.png"/>
          <p:cNvPicPr>
            <a:picLocks noChangeAspect="1"/>
          </p:cNvPicPr>
          <p:nvPr/>
        </p:nvPicPr>
        <p:blipFill>
          <a:blip r:embed="rId16"/>
          <a:srcRect/>
          <a:stretch>
            <a:fillRect/>
          </a:stretch>
        </p:blipFill>
        <p:spPr bwMode="auto">
          <a:xfrm>
            <a:off x="505322" y="6981826"/>
            <a:ext cx="1980139" cy="19432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64"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8" r:id="rId13"/>
    <p:sldLayoutId id="2147483679" r:id="rId14"/>
  </p:sldLayoutIdLst>
  <p:hf hdr="0" dt="0"/>
  <p:txStyles>
    <p:titleStyle>
      <a:lvl1pPr algn="l" defTabSz="582407" rtl="0" eaLnBrk="1" fontAlgn="base" hangingPunct="1">
        <a:spcBef>
          <a:spcPct val="0"/>
        </a:spcBef>
        <a:spcAft>
          <a:spcPct val="0"/>
        </a:spcAft>
        <a:defRPr sz="2000" b="1" kern="1200">
          <a:solidFill>
            <a:schemeClr val="tx1"/>
          </a:solidFill>
          <a:latin typeface="+mj-lt"/>
          <a:ea typeface="Corbel"/>
          <a:cs typeface="Corbel"/>
        </a:defRPr>
      </a:lvl1pPr>
      <a:lvl2pPr algn="l" defTabSz="582407" rtl="0" eaLnBrk="1" fontAlgn="base" hangingPunct="1">
        <a:spcBef>
          <a:spcPct val="0"/>
        </a:spcBef>
        <a:spcAft>
          <a:spcPct val="0"/>
        </a:spcAft>
        <a:defRPr sz="4800" b="1">
          <a:solidFill>
            <a:schemeClr val="tx1"/>
          </a:solidFill>
          <a:latin typeface="Corbel" pitchFamily="-105" charset="0"/>
          <a:ea typeface="ＭＳ Ｐゴシック" pitchFamily="-105" charset="-128"/>
          <a:cs typeface="ＭＳ Ｐゴシック" pitchFamily="-105" charset="-128"/>
        </a:defRPr>
      </a:lvl2pPr>
      <a:lvl3pPr algn="l" defTabSz="582407" rtl="0" eaLnBrk="1" fontAlgn="base" hangingPunct="1">
        <a:spcBef>
          <a:spcPct val="0"/>
        </a:spcBef>
        <a:spcAft>
          <a:spcPct val="0"/>
        </a:spcAft>
        <a:defRPr sz="4800" b="1">
          <a:solidFill>
            <a:schemeClr val="tx1"/>
          </a:solidFill>
          <a:latin typeface="Corbel" pitchFamily="-105" charset="0"/>
          <a:ea typeface="ＭＳ Ｐゴシック" pitchFamily="-105" charset="-128"/>
          <a:cs typeface="ＭＳ Ｐゴシック" pitchFamily="-105" charset="-128"/>
        </a:defRPr>
      </a:lvl3pPr>
      <a:lvl4pPr algn="l" defTabSz="582407" rtl="0" eaLnBrk="1" fontAlgn="base" hangingPunct="1">
        <a:spcBef>
          <a:spcPct val="0"/>
        </a:spcBef>
        <a:spcAft>
          <a:spcPct val="0"/>
        </a:spcAft>
        <a:defRPr sz="4800" b="1">
          <a:solidFill>
            <a:schemeClr val="tx1"/>
          </a:solidFill>
          <a:latin typeface="Corbel" pitchFamily="-105" charset="0"/>
          <a:ea typeface="ＭＳ Ｐゴシック" pitchFamily="-105" charset="-128"/>
          <a:cs typeface="ＭＳ Ｐゴシック" pitchFamily="-105" charset="-128"/>
        </a:defRPr>
      </a:lvl4pPr>
      <a:lvl5pPr algn="l" defTabSz="582407" rtl="0" eaLnBrk="1" fontAlgn="base" hangingPunct="1">
        <a:spcBef>
          <a:spcPct val="0"/>
        </a:spcBef>
        <a:spcAft>
          <a:spcPct val="0"/>
        </a:spcAft>
        <a:defRPr sz="4800" b="1">
          <a:solidFill>
            <a:schemeClr val="tx1"/>
          </a:solidFill>
          <a:latin typeface="Corbel" pitchFamily="-105" charset="0"/>
          <a:ea typeface="ＭＳ Ｐゴシック" pitchFamily="-105" charset="-128"/>
          <a:cs typeface="ＭＳ Ｐゴシック" pitchFamily="-105" charset="-128"/>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37237" indent="-437237" algn="l" defTabSz="582407" rtl="0" eaLnBrk="1" fontAlgn="base" hangingPunct="1">
        <a:spcBef>
          <a:spcPct val="20000"/>
        </a:spcBef>
        <a:spcAft>
          <a:spcPct val="0"/>
        </a:spcAft>
        <a:buFont typeface="Arial" pitchFamily="-106" charset="0"/>
        <a:buChar char="•"/>
        <a:defRPr sz="1300" kern="1200">
          <a:solidFill>
            <a:schemeClr val="tx1"/>
          </a:solidFill>
          <a:latin typeface="+mn-lt"/>
          <a:ea typeface="Corbel"/>
          <a:cs typeface="Corbel"/>
        </a:defRPr>
      </a:lvl1pPr>
      <a:lvl2pPr marL="948788" indent="-364652" algn="l" defTabSz="582407" rtl="0" eaLnBrk="1" fontAlgn="base" hangingPunct="1">
        <a:spcBef>
          <a:spcPct val="20000"/>
        </a:spcBef>
        <a:spcAft>
          <a:spcPct val="0"/>
        </a:spcAft>
        <a:buFont typeface="Arial" pitchFamily="-106" charset="0"/>
        <a:buChar char="–"/>
        <a:defRPr sz="1300" kern="1200">
          <a:solidFill>
            <a:schemeClr val="tx1"/>
          </a:solidFill>
          <a:latin typeface="+mn-lt"/>
          <a:ea typeface="Corbel"/>
          <a:cs typeface="+mn-cs"/>
        </a:defRPr>
      </a:lvl2pPr>
      <a:lvl3pPr marL="1458610" indent="-290340" algn="l" defTabSz="582407" rtl="0" eaLnBrk="1" fontAlgn="base" hangingPunct="1">
        <a:spcBef>
          <a:spcPct val="20000"/>
        </a:spcBef>
        <a:spcAft>
          <a:spcPct val="0"/>
        </a:spcAft>
        <a:buFont typeface="Arial" pitchFamily="-106" charset="0"/>
        <a:buChar char="•"/>
        <a:defRPr sz="1300" kern="1200">
          <a:solidFill>
            <a:schemeClr val="tx1"/>
          </a:solidFill>
          <a:latin typeface="+mn-lt"/>
          <a:ea typeface="Corbel"/>
          <a:cs typeface="+mn-cs"/>
        </a:defRPr>
      </a:lvl3pPr>
      <a:lvl4pPr marL="2042745" indent="-290340" algn="l" defTabSz="582407" rtl="0" eaLnBrk="1" fontAlgn="base" hangingPunct="1">
        <a:spcBef>
          <a:spcPct val="20000"/>
        </a:spcBef>
        <a:spcAft>
          <a:spcPct val="0"/>
        </a:spcAft>
        <a:buFont typeface="Arial" pitchFamily="-106" charset="0"/>
        <a:buChar char="–"/>
        <a:defRPr sz="1300" kern="1200">
          <a:solidFill>
            <a:schemeClr val="tx1"/>
          </a:solidFill>
          <a:latin typeface="+mn-lt"/>
          <a:ea typeface="Corbel"/>
          <a:cs typeface="+mn-cs"/>
        </a:defRPr>
      </a:lvl4pPr>
      <a:lvl5pPr marL="2626881" indent="-290340" algn="l" defTabSz="582407" rtl="0" eaLnBrk="1" fontAlgn="base" hangingPunct="1">
        <a:spcBef>
          <a:spcPct val="20000"/>
        </a:spcBef>
        <a:spcAft>
          <a:spcPct val="0"/>
        </a:spcAft>
        <a:buFont typeface="Arial" pitchFamily="-106" charset="0"/>
        <a:buChar char="»"/>
        <a:defRPr sz="1300" kern="1200">
          <a:solidFill>
            <a:schemeClr val="tx1"/>
          </a:solidFill>
          <a:latin typeface="+mn-lt"/>
          <a:ea typeface="Corbel"/>
          <a:cs typeface="+mn-cs"/>
        </a:defRPr>
      </a:lvl5pPr>
      <a:lvl6pPr marL="3211893" indent="-291989" algn="l" defTabSz="583981" rtl="0" eaLnBrk="1" latinLnBrk="0" hangingPunct="1">
        <a:spcBef>
          <a:spcPct val="20000"/>
        </a:spcBef>
        <a:buFont typeface="Arial"/>
        <a:buChar char="•"/>
        <a:defRPr sz="2500" kern="1200">
          <a:solidFill>
            <a:schemeClr val="tx1"/>
          </a:solidFill>
          <a:latin typeface="+mn-lt"/>
          <a:ea typeface="+mn-ea"/>
          <a:cs typeface="+mn-cs"/>
        </a:defRPr>
      </a:lvl6pPr>
      <a:lvl7pPr marL="3795871" indent="-291989" algn="l" defTabSz="583981" rtl="0" eaLnBrk="1" latinLnBrk="0" hangingPunct="1">
        <a:spcBef>
          <a:spcPct val="20000"/>
        </a:spcBef>
        <a:buFont typeface="Arial"/>
        <a:buChar char="•"/>
        <a:defRPr sz="2500" kern="1200">
          <a:solidFill>
            <a:schemeClr val="tx1"/>
          </a:solidFill>
          <a:latin typeface="+mn-lt"/>
          <a:ea typeface="+mn-ea"/>
          <a:cs typeface="+mn-cs"/>
        </a:defRPr>
      </a:lvl7pPr>
      <a:lvl8pPr marL="4379854" indent="-291989" algn="l" defTabSz="583981" rtl="0" eaLnBrk="1" latinLnBrk="0" hangingPunct="1">
        <a:spcBef>
          <a:spcPct val="20000"/>
        </a:spcBef>
        <a:buFont typeface="Arial"/>
        <a:buChar char="•"/>
        <a:defRPr sz="2500" kern="1200">
          <a:solidFill>
            <a:schemeClr val="tx1"/>
          </a:solidFill>
          <a:latin typeface="+mn-lt"/>
          <a:ea typeface="+mn-ea"/>
          <a:cs typeface="+mn-cs"/>
        </a:defRPr>
      </a:lvl8pPr>
      <a:lvl9pPr marL="4963833" indent="-291989" algn="l" defTabSz="583981" rtl="0" eaLnBrk="1" latinLnBrk="0" hangingPunct="1">
        <a:spcBef>
          <a:spcPct val="20000"/>
        </a:spcBef>
        <a:buFont typeface="Arial"/>
        <a:buChar char="•"/>
        <a:defRPr sz="2500" kern="1200">
          <a:solidFill>
            <a:schemeClr val="tx1"/>
          </a:solidFill>
          <a:latin typeface="+mn-lt"/>
          <a:ea typeface="+mn-ea"/>
          <a:cs typeface="+mn-cs"/>
        </a:defRPr>
      </a:lvl9pPr>
    </p:bodyStyle>
    <p:otherStyle>
      <a:defPPr>
        <a:defRPr lang="en-US"/>
      </a:defPPr>
      <a:lvl1pPr marL="0" algn="l" defTabSz="583981" rtl="0" eaLnBrk="1" latinLnBrk="0" hangingPunct="1">
        <a:defRPr sz="2300" kern="1200">
          <a:solidFill>
            <a:schemeClr val="tx1"/>
          </a:solidFill>
          <a:latin typeface="+mn-lt"/>
          <a:ea typeface="+mn-ea"/>
          <a:cs typeface="+mn-cs"/>
        </a:defRPr>
      </a:lvl1pPr>
      <a:lvl2pPr marL="583981" algn="l" defTabSz="583981" rtl="0" eaLnBrk="1" latinLnBrk="0" hangingPunct="1">
        <a:defRPr sz="2300" kern="1200">
          <a:solidFill>
            <a:schemeClr val="tx1"/>
          </a:solidFill>
          <a:latin typeface="+mn-lt"/>
          <a:ea typeface="+mn-ea"/>
          <a:cs typeface="+mn-cs"/>
        </a:defRPr>
      </a:lvl2pPr>
      <a:lvl3pPr marL="1167961" algn="l" defTabSz="583981" rtl="0" eaLnBrk="1" latinLnBrk="0" hangingPunct="1">
        <a:defRPr sz="2300" kern="1200">
          <a:solidFill>
            <a:schemeClr val="tx1"/>
          </a:solidFill>
          <a:latin typeface="+mn-lt"/>
          <a:ea typeface="+mn-ea"/>
          <a:cs typeface="+mn-cs"/>
        </a:defRPr>
      </a:lvl3pPr>
      <a:lvl4pPr marL="1751941" algn="l" defTabSz="583981" rtl="0" eaLnBrk="1" latinLnBrk="0" hangingPunct="1">
        <a:defRPr sz="2300" kern="1200">
          <a:solidFill>
            <a:schemeClr val="tx1"/>
          </a:solidFill>
          <a:latin typeface="+mn-lt"/>
          <a:ea typeface="+mn-ea"/>
          <a:cs typeface="+mn-cs"/>
        </a:defRPr>
      </a:lvl4pPr>
      <a:lvl5pPr marL="2335921" algn="l" defTabSz="583981" rtl="0" eaLnBrk="1" latinLnBrk="0" hangingPunct="1">
        <a:defRPr sz="2300" kern="1200">
          <a:solidFill>
            <a:schemeClr val="tx1"/>
          </a:solidFill>
          <a:latin typeface="+mn-lt"/>
          <a:ea typeface="+mn-ea"/>
          <a:cs typeface="+mn-cs"/>
        </a:defRPr>
      </a:lvl5pPr>
      <a:lvl6pPr marL="2919902" algn="l" defTabSz="583981" rtl="0" eaLnBrk="1" latinLnBrk="0" hangingPunct="1">
        <a:defRPr sz="2300" kern="1200">
          <a:solidFill>
            <a:schemeClr val="tx1"/>
          </a:solidFill>
          <a:latin typeface="+mn-lt"/>
          <a:ea typeface="+mn-ea"/>
          <a:cs typeface="+mn-cs"/>
        </a:defRPr>
      </a:lvl6pPr>
      <a:lvl7pPr marL="3503883" algn="l" defTabSz="583981" rtl="0" eaLnBrk="1" latinLnBrk="0" hangingPunct="1">
        <a:defRPr sz="2300" kern="1200">
          <a:solidFill>
            <a:schemeClr val="tx1"/>
          </a:solidFill>
          <a:latin typeface="+mn-lt"/>
          <a:ea typeface="+mn-ea"/>
          <a:cs typeface="+mn-cs"/>
        </a:defRPr>
      </a:lvl7pPr>
      <a:lvl8pPr marL="4087863" algn="l" defTabSz="583981" rtl="0" eaLnBrk="1" latinLnBrk="0" hangingPunct="1">
        <a:defRPr sz="2300" kern="1200">
          <a:solidFill>
            <a:schemeClr val="tx1"/>
          </a:solidFill>
          <a:latin typeface="+mn-lt"/>
          <a:ea typeface="+mn-ea"/>
          <a:cs typeface="+mn-cs"/>
        </a:defRPr>
      </a:lvl8pPr>
      <a:lvl9pPr marL="4671845" algn="l" defTabSz="583981"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douglas.mccabe@endersanalysis.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chart" Target="../charts/char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8.xml"/><Relationship Id="rId3" Type="http://schemas.openxmlformats.org/officeDocument/2006/relationships/chart" Target="../charts/char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0.xml"/><Relationship Id="rId3"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2.xml"/><Relationship Id="rId3" Type="http://schemas.openxmlformats.org/officeDocument/2006/relationships/chart" Target="../charts/char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www.endersanalysis.com/" TargetMode="External"/><Relationship Id="rId4" Type="http://schemas.openxmlformats.org/officeDocument/2006/relationships/hyperlink" Target="mailto:info@endersanalysis.com" TargetMode="External"/><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smtClean="0"/>
              <a:t>PPA Festival 2017</a:t>
            </a:r>
            <a:endParaRPr lang="en-US" sz="3600" dirty="0"/>
          </a:p>
        </p:txBody>
      </p:sp>
      <p:sp>
        <p:nvSpPr>
          <p:cNvPr id="3" name="Text Placeholder 2"/>
          <p:cNvSpPr>
            <a:spLocks noGrp="1"/>
          </p:cNvSpPr>
          <p:nvPr>
            <p:ph type="body" sz="quarter" idx="12"/>
          </p:nvPr>
        </p:nvSpPr>
        <p:spPr/>
        <p:txBody>
          <a:bodyPr/>
          <a:lstStyle/>
          <a:p>
            <a:r>
              <a:rPr lang="en-US" sz="2800" b="1" dirty="0" smtClean="0">
                <a:solidFill>
                  <a:schemeClr val="bg2">
                    <a:lumMod val="50000"/>
                  </a:schemeClr>
                </a:solidFill>
              </a:rPr>
              <a:t>Marketing short-termism: </a:t>
            </a:r>
            <a:r>
              <a:rPr lang="en-US" sz="2800" b="1" i="1" dirty="0" smtClean="0">
                <a:solidFill>
                  <a:schemeClr val="bg2">
                    <a:lumMod val="50000"/>
                  </a:schemeClr>
                </a:solidFill>
              </a:rPr>
              <a:t>is an effectiveness crisis looming?</a:t>
            </a:r>
            <a:endParaRPr lang="en-US" sz="2800" b="1" i="1" dirty="0">
              <a:solidFill>
                <a:schemeClr val="bg2">
                  <a:lumMod val="50000"/>
                </a:schemeClr>
              </a:solidFill>
            </a:endParaRPr>
          </a:p>
        </p:txBody>
      </p:sp>
      <p:sp>
        <p:nvSpPr>
          <p:cNvPr id="8" name="Text Placeholder 7"/>
          <p:cNvSpPr>
            <a:spLocks noGrp="1"/>
          </p:cNvSpPr>
          <p:nvPr>
            <p:ph type="body" sz="quarter" idx="10"/>
          </p:nvPr>
        </p:nvSpPr>
        <p:spPr>
          <a:xfrm>
            <a:off x="0" y="4072854"/>
            <a:ext cx="10688636" cy="2078609"/>
          </a:xfrm>
        </p:spPr>
        <p:txBody>
          <a:bodyPr/>
          <a:lstStyle/>
          <a:p>
            <a:r>
              <a:rPr lang="en-US" dirty="0" smtClean="0">
                <a:hlinkClick r:id="rId2"/>
              </a:rPr>
              <a:t>douglas.mccabe@endersanalysis.com</a:t>
            </a:r>
            <a:r>
              <a:rPr lang="en-US" dirty="0" smtClean="0"/>
              <a:t>   |    020 7851 0910   |   @</a:t>
            </a:r>
            <a:r>
              <a:rPr lang="en-US" dirty="0" err="1" smtClean="0"/>
              <a:t>DouglasMcCabe</a:t>
            </a:r>
            <a:endParaRPr lang="en-US" dirty="0"/>
          </a:p>
        </p:txBody>
      </p:sp>
      <p:sp>
        <p:nvSpPr>
          <p:cNvPr id="2" name="Text Placeholder 1"/>
          <p:cNvSpPr>
            <a:spLocks noGrp="1"/>
          </p:cNvSpPr>
          <p:nvPr>
            <p:ph type="body" sz="quarter" idx="11"/>
          </p:nvPr>
        </p:nvSpPr>
        <p:spPr/>
        <p:txBody>
          <a:bodyPr/>
          <a:lstStyle/>
          <a:p>
            <a:r>
              <a:rPr lang="en-US" dirty="0" smtClean="0"/>
              <a:t>10 May 2017</a:t>
            </a:r>
            <a:endParaRPr lang="en-US" dirty="0"/>
          </a:p>
        </p:txBody>
      </p:sp>
    </p:spTree>
    <p:extLst>
      <p:ext uri="{BB962C8B-B14F-4D97-AF65-F5344CB8AC3E}">
        <p14:creationId xmlns:p14="http://schemas.microsoft.com/office/powerpoint/2010/main" val="1136845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s-IS" sz="2400" dirty="0" smtClean="0"/>
              <a:t>A</a:t>
            </a:r>
            <a:r>
              <a:rPr lang="en-GB" sz="2400" dirty="0" err="1" smtClean="0"/>
              <a:t>nd</a:t>
            </a:r>
            <a:r>
              <a:rPr lang="en-GB" sz="2400" dirty="0" smtClean="0"/>
              <a:t> </a:t>
            </a:r>
            <a:r>
              <a:rPr lang="en-GB" sz="2400" dirty="0"/>
              <a:t>ecommerce </a:t>
            </a:r>
            <a:r>
              <a:rPr lang="en-GB" sz="2400" dirty="0" smtClean="0"/>
              <a:t>is going mobile</a:t>
            </a:r>
            <a:r>
              <a:rPr lang="mr-IN" sz="2400" dirty="0"/>
              <a:t>…</a:t>
            </a:r>
            <a:r>
              <a:rPr lang="en-GB" sz="2400" dirty="0"/>
              <a:t>.</a:t>
            </a:r>
          </a:p>
        </p:txBody>
      </p:sp>
      <p:sp>
        <p:nvSpPr>
          <p:cNvPr id="7" name="Slide Number Placeholder 6"/>
          <p:cNvSpPr>
            <a:spLocks noGrp="1"/>
          </p:cNvSpPr>
          <p:nvPr>
            <p:ph type="sldNum" sz="quarter" idx="16"/>
          </p:nvPr>
        </p:nvSpPr>
        <p:spPr/>
        <p:txBody>
          <a:bodyPr/>
          <a:lstStyle/>
          <a:p>
            <a:fld id="{B6F15528-21DE-4FAA-801E-634DDDAF4B2B}" type="slidenum">
              <a:rPr lang="en-US" sz="1100">
                <a:solidFill>
                  <a:schemeClr val="tx1"/>
                </a:solidFill>
              </a:rPr>
              <a:pPr/>
              <a:t>10</a:t>
            </a:fld>
            <a:endParaRPr lang="en-US" sz="1100">
              <a:solidFill>
                <a:schemeClr val="tx1"/>
              </a:solidFill>
            </a:endParaRPr>
          </a:p>
        </p:txBody>
      </p:sp>
      <p:graphicFrame>
        <p:nvGraphicFramePr>
          <p:cNvPr id="9" name="Content Placeholder 8"/>
          <p:cNvGraphicFramePr>
            <a:graphicFrameLocks noGrp="1"/>
          </p:cNvGraphicFramePr>
          <p:nvPr>
            <p:ph sz="quarter" idx="14"/>
            <p:extLst>
              <p:ext uri="{D42A27DB-BD31-4B8C-83A1-F6EECF244321}">
                <p14:modId xmlns:p14="http://schemas.microsoft.com/office/powerpoint/2010/main" val="1846899128"/>
              </p:ext>
            </p:extLst>
          </p:nvPr>
        </p:nvGraphicFramePr>
        <p:xfrm>
          <a:off x="467025" y="1038226"/>
          <a:ext cx="9753000" cy="5716158"/>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5"/>
          </p:nvPr>
        </p:nvSpPr>
        <p:spPr/>
        <p:txBody>
          <a:bodyPr/>
          <a:lstStyle/>
          <a:p>
            <a:r>
              <a:rPr lang="en-GB" smtClean="0">
                <a:solidFill>
                  <a:srgbClr val="60554A"/>
                </a:solidFill>
              </a:rPr>
              <a:t>PPA conference, 10th May 2017</a:t>
            </a:r>
            <a:endParaRPr lang="en-US">
              <a:solidFill>
                <a:srgbClr val="60554A"/>
              </a:solidFill>
            </a:endParaRPr>
          </a:p>
        </p:txBody>
      </p:sp>
    </p:spTree>
    <p:extLst>
      <p:ext uri="{BB962C8B-B14F-4D97-AF65-F5344CB8AC3E}">
        <p14:creationId xmlns:p14="http://schemas.microsoft.com/office/powerpoint/2010/main" val="194016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51" y="397404"/>
            <a:ext cx="9900275" cy="640822"/>
          </a:xfrm>
        </p:spPr>
        <p:txBody>
          <a:bodyPr/>
          <a:lstStyle/>
          <a:p>
            <a:r>
              <a:rPr lang="en-GB" sz="2400" dirty="0" smtClean="0"/>
              <a:t>It’s direct response </a:t>
            </a:r>
            <a:r>
              <a:rPr lang="mr-IN" sz="2400" dirty="0" smtClean="0"/>
              <a:t>–</a:t>
            </a:r>
            <a:r>
              <a:rPr lang="en-GB" sz="2400" dirty="0" smtClean="0"/>
              <a:t> or activation </a:t>
            </a:r>
            <a:r>
              <a:rPr lang="mr-IN" sz="2400" dirty="0" smtClean="0"/>
              <a:t>–</a:t>
            </a:r>
            <a:r>
              <a:rPr lang="en-GB" sz="2400" dirty="0" smtClean="0"/>
              <a:t> advertising that’s growing</a:t>
            </a:r>
            <a:endParaRPr lang="en-GB" sz="2400" dirty="0"/>
          </a:p>
        </p:txBody>
      </p:sp>
      <p:sp>
        <p:nvSpPr>
          <p:cNvPr id="7" name="Slide Number Placeholder 6"/>
          <p:cNvSpPr>
            <a:spLocks noGrp="1"/>
          </p:cNvSpPr>
          <p:nvPr>
            <p:ph type="sldNum" sz="quarter" idx="16"/>
          </p:nvPr>
        </p:nvSpPr>
        <p:spPr/>
        <p:txBody>
          <a:bodyPr/>
          <a:lstStyle/>
          <a:p>
            <a:fld id="{B6F15528-21DE-4FAA-801E-634DDDAF4B2B}" type="slidenum">
              <a:rPr lang="en-US" sz="1100">
                <a:solidFill>
                  <a:schemeClr val="tx1"/>
                </a:solidFill>
              </a:rPr>
              <a:pPr/>
              <a:t>11</a:t>
            </a:fld>
            <a:endParaRPr lang="en-US" sz="1100">
              <a:solidFill>
                <a:schemeClr val="tx1"/>
              </a:solidFill>
            </a:endParaRPr>
          </a:p>
        </p:txBody>
      </p:sp>
      <p:graphicFrame>
        <p:nvGraphicFramePr>
          <p:cNvPr id="9" name="Content Placeholder 8"/>
          <p:cNvGraphicFramePr>
            <a:graphicFrameLocks noGrp="1"/>
          </p:cNvGraphicFramePr>
          <p:nvPr>
            <p:ph sz="half" idx="4294967295"/>
            <p:extLst/>
          </p:nvPr>
        </p:nvGraphicFramePr>
        <p:xfrm>
          <a:off x="5338509" y="1161583"/>
          <a:ext cx="4880793" cy="56123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10"/>
          <p:cNvGraphicFramePr>
            <a:graphicFrameLocks noGrp="1"/>
          </p:cNvGraphicFramePr>
          <p:nvPr>
            <p:ph sz="quarter" idx="4294967295"/>
            <p:extLst/>
          </p:nvPr>
        </p:nvGraphicFramePr>
        <p:xfrm>
          <a:off x="319751" y="1161583"/>
          <a:ext cx="4879204" cy="5612368"/>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5"/>
          </p:nvPr>
        </p:nvSpPr>
        <p:spPr/>
        <p:txBody>
          <a:bodyPr/>
          <a:lstStyle/>
          <a:p>
            <a:r>
              <a:rPr lang="en-GB" smtClean="0">
                <a:solidFill>
                  <a:srgbClr val="60554A"/>
                </a:solidFill>
              </a:rPr>
              <a:t>PPA conference, 10th May 2017</a:t>
            </a:r>
            <a:endParaRPr lang="en-US">
              <a:solidFill>
                <a:srgbClr val="60554A"/>
              </a:solidFill>
            </a:endParaRPr>
          </a:p>
        </p:txBody>
      </p:sp>
    </p:spTree>
    <p:extLst>
      <p:ext uri="{BB962C8B-B14F-4D97-AF65-F5344CB8AC3E}">
        <p14:creationId xmlns:p14="http://schemas.microsoft.com/office/powerpoint/2010/main" val="1659901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t>We have gone from 40:60 activation/brand to 50:50</a:t>
            </a:r>
            <a:endParaRPr lang="en-US" sz="2400" dirty="0"/>
          </a:p>
        </p:txBody>
      </p:sp>
      <p:sp>
        <p:nvSpPr>
          <p:cNvPr id="3" name="Footer Placeholder 2"/>
          <p:cNvSpPr>
            <a:spLocks noGrp="1"/>
          </p:cNvSpPr>
          <p:nvPr>
            <p:ph type="ftr" sz="quarter" idx="16"/>
          </p:nvPr>
        </p:nvSpPr>
        <p:spPr/>
        <p:txBody>
          <a:bodyPr/>
          <a:lstStyle/>
          <a:p>
            <a:pPr>
              <a:defRPr/>
            </a:pPr>
            <a:r>
              <a:rPr lang="en-GB" smtClean="0"/>
              <a:t>PPA conference, 10th May 2017</a:t>
            </a:r>
            <a:endParaRPr lang="en-US" dirty="0"/>
          </a:p>
        </p:txBody>
      </p:sp>
      <p:sp>
        <p:nvSpPr>
          <p:cNvPr id="4" name="Slide Number Placeholder 3"/>
          <p:cNvSpPr>
            <a:spLocks noGrp="1"/>
          </p:cNvSpPr>
          <p:nvPr>
            <p:ph type="sldNum" sz="quarter" idx="17"/>
          </p:nvPr>
        </p:nvSpPr>
        <p:spPr/>
        <p:txBody>
          <a:bodyPr/>
          <a:lstStyle/>
          <a:p>
            <a:pPr>
              <a:defRPr/>
            </a:pPr>
            <a:fld id="{0A853826-47B2-7040-859B-D230C2342C37}" type="slidenum">
              <a:rPr lang="en-US" smtClean="0"/>
              <a:pPr>
                <a:defRPr/>
              </a:pPr>
              <a:t>12</a:t>
            </a:fld>
            <a:endParaRPr lang="en-US" dirty="0"/>
          </a:p>
        </p:txBody>
      </p:sp>
      <p:graphicFrame>
        <p:nvGraphicFramePr>
          <p:cNvPr id="10" name="Content Placeholder 9">
            <a:extLst>
              <a:ext uri="{FF2B5EF4-FFF2-40B4-BE49-F238E27FC236}">
                <a16:creationId xmlns:lc="http://schemas.openxmlformats.org/drawingml/2006/lockedCanvas" xmlns:w15="http://schemas.microsoft.com/office/word/2012/wordml"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o="urn:schemas-microsoft-com:office:office" xmlns:v="urn:schemas-microsoft-com:vml" xmlns:w10="urn:schemas-microsoft-com:office:word" xmlns:w="http://schemas.openxmlformats.org/wordprocessingml/2006/main"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id="{95C43612-25F7-4E90-9C6A-CF844E6E61A9}"/>
              </a:ext>
            </a:extLst>
          </p:cNvPr>
          <p:cNvGraphicFramePr>
            <a:graphicFrameLocks noGrp="1"/>
          </p:cNvGraphicFramePr>
          <p:nvPr>
            <p:ph sz="quarter" idx="15"/>
            <p:extLst>
              <p:ext uri="{D42A27DB-BD31-4B8C-83A1-F6EECF244321}">
                <p14:modId xmlns:p14="http://schemas.microsoft.com/office/powerpoint/2010/main" val="1855931796"/>
              </p:ext>
            </p:extLst>
          </p:nvPr>
        </p:nvGraphicFramePr>
        <p:xfrm>
          <a:off x="5345113" y="1038225"/>
          <a:ext cx="4875212" cy="5867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a:extLst>
              <a:ext uri="{FF2B5EF4-FFF2-40B4-BE49-F238E27FC236}">
                <a16:creationId xmlns:lc="http://schemas.openxmlformats.org/drawingml/2006/lockedCanvas" xmlns:w15="http://schemas.microsoft.com/office/word/2012/wordml"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o="urn:schemas-microsoft-com:office:office" xmlns:v="urn:schemas-microsoft-com:vml" xmlns:w10="urn:schemas-microsoft-com:office:word" xmlns:w="http://schemas.openxmlformats.org/wordprocessingml/2006/main"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id="{95C43612-25F7-4E90-9C6A-CF844E6E61A9}"/>
              </a:ext>
            </a:extLst>
          </p:cNvPr>
          <p:cNvGraphicFramePr>
            <a:graphicFrameLocks noGrp="1"/>
          </p:cNvGraphicFramePr>
          <p:nvPr>
            <p:ph sz="quarter" idx="14"/>
            <p:extLst>
              <p:ext uri="{D42A27DB-BD31-4B8C-83A1-F6EECF244321}">
                <p14:modId xmlns:p14="http://schemas.microsoft.com/office/powerpoint/2010/main" val="1093157139"/>
              </p:ext>
            </p:extLst>
          </p:nvPr>
        </p:nvGraphicFramePr>
        <p:xfrm>
          <a:off x="466725" y="1038225"/>
          <a:ext cx="4878388"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920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t>A vicious circle of short-</a:t>
            </a:r>
            <a:r>
              <a:rPr lang="en-US" sz="2400" dirty="0" err="1" smtClean="0"/>
              <a:t>termist</a:t>
            </a:r>
            <a:r>
              <a:rPr lang="en-US" sz="2400" dirty="0" smtClean="0"/>
              <a:t> marketing</a:t>
            </a:r>
            <a:endParaRPr lang="en-US" sz="2400" dirty="0"/>
          </a:p>
        </p:txBody>
      </p:sp>
      <p:sp>
        <p:nvSpPr>
          <p:cNvPr id="7" name="Content Placeholder 6"/>
          <p:cNvSpPr>
            <a:spLocks noGrp="1"/>
          </p:cNvSpPr>
          <p:nvPr>
            <p:ph sz="quarter" idx="14"/>
          </p:nvPr>
        </p:nvSpPr>
        <p:spPr/>
        <p:txBody>
          <a:bodyPr/>
          <a:lstStyle/>
          <a:p>
            <a:pPr marL="0" indent="0">
              <a:lnSpc>
                <a:spcPts val="2033"/>
              </a:lnSpc>
              <a:buNone/>
            </a:pPr>
            <a:endParaRPr lang="en-US" sz="2000"/>
          </a:p>
          <a:p>
            <a:pPr marL="0" indent="0">
              <a:lnSpc>
                <a:spcPts val="2033"/>
              </a:lnSpc>
              <a:buNone/>
            </a:pPr>
            <a:endParaRPr lang="en-US" sz="2000"/>
          </a:p>
          <a:p>
            <a:pPr marL="0" indent="0">
              <a:lnSpc>
                <a:spcPts val="2033"/>
              </a:lnSpc>
              <a:buNone/>
            </a:pPr>
            <a:endParaRPr lang="en-US" sz="2000"/>
          </a:p>
          <a:p>
            <a:pPr marL="0" indent="0">
              <a:lnSpc>
                <a:spcPts val="2033"/>
              </a:lnSpc>
              <a:buNone/>
            </a:pPr>
            <a:endParaRPr lang="en-US" sz="2000"/>
          </a:p>
        </p:txBody>
      </p:sp>
      <p:graphicFrame>
        <p:nvGraphicFramePr>
          <p:cNvPr id="9" name="Content Placeholder 8"/>
          <p:cNvGraphicFramePr>
            <a:graphicFrameLocks noGrp="1"/>
          </p:cNvGraphicFramePr>
          <p:nvPr>
            <p:ph sz="quarter" idx="15"/>
            <p:extLst>
              <p:ext uri="{D42A27DB-BD31-4B8C-83A1-F6EECF244321}">
                <p14:modId xmlns:p14="http://schemas.microsoft.com/office/powerpoint/2010/main" val="313998760"/>
              </p:ext>
            </p:extLst>
          </p:nvPr>
        </p:nvGraphicFramePr>
        <p:xfrm>
          <a:off x="467024" y="1038395"/>
          <a:ext cx="8326247" cy="5867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6"/>
          </p:nvPr>
        </p:nvSpPr>
        <p:spPr/>
        <p:txBody>
          <a:bodyPr/>
          <a:lstStyle/>
          <a:p>
            <a:pPr>
              <a:defRPr/>
            </a:pPr>
            <a:r>
              <a:rPr lang="en-GB" smtClean="0"/>
              <a:t>PPA conference, 10th May 2017</a:t>
            </a:r>
            <a:endParaRPr lang="en-US"/>
          </a:p>
        </p:txBody>
      </p:sp>
      <p:sp>
        <p:nvSpPr>
          <p:cNvPr id="2" name="Slide Number Placeholder 1"/>
          <p:cNvSpPr>
            <a:spLocks noGrp="1"/>
          </p:cNvSpPr>
          <p:nvPr>
            <p:ph type="sldNum" sz="quarter" idx="17"/>
          </p:nvPr>
        </p:nvSpPr>
        <p:spPr/>
        <p:txBody>
          <a:bodyPr/>
          <a:lstStyle/>
          <a:p>
            <a:pPr>
              <a:defRPr/>
            </a:pPr>
            <a:fld id="{5F20C024-D4F7-A84A-B504-8A0C5C81DC38}" type="slidenum">
              <a:rPr lang="en-US" smtClean="0"/>
              <a:pPr>
                <a:defRPr/>
              </a:pPr>
              <a:t>13</a:t>
            </a:fld>
            <a:endParaRPr lang="en-US"/>
          </a:p>
        </p:txBody>
      </p:sp>
      <p:grpSp>
        <p:nvGrpSpPr>
          <p:cNvPr id="8" name="Group 7"/>
          <p:cNvGrpSpPr/>
          <p:nvPr/>
        </p:nvGrpSpPr>
        <p:grpSpPr>
          <a:xfrm>
            <a:off x="8514942" y="3526233"/>
            <a:ext cx="1452473" cy="2535581"/>
            <a:chOff x="4467092" y="3779194"/>
            <a:chExt cx="1452778" cy="2536113"/>
          </a:xfrm>
        </p:grpSpPr>
        <p:sp>
          <p:nvSpPr>
            <p:cNvPr id="10" name="Rectangle 9"/>
            <p:cNvSpPr/>
            <p:nvPr/>
          </p:nvSpPr>
          <p:spPr>
            <a:xfrm>
              <a:off x="4467092" y="3779194"/>
              <a:ext cx="1452778" cy="22983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4467092" y="4016940"/>
              <a:ext cx="1452778" cy="229836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395" tIns="25395" rIns="25395" bIns="25395" numCol="1" spcCol="1270" anchor="ctr" anchorCtr="0">
              <a:noAutofit/>
            </a:bodyPr>
            <a:lstStyle/>
            <a:p>
              <a:pPr algn="ctr" defTabSz="888822">
                <a:spcBef>
                  <a:spcPct val="0"/>
                </a:spcBef>
                <a:spcAft>
                  <a:spcPct val="35000"/>
                </a:spcAft>
              </a:pPr>
              <a:r>
                <a:rPr lang="en-US" sz="1800" dirty="0"/>
                <a:t>Advertisers deploy vigorous </a:t>
              </a:r>
              <a:r>
                <a:rPr lang="en-US" sz="1800" b="1" dirty="0">
                  <a:solidFill>
                    <a:srgbClr val="FF0000"/>
                  </a:solidFill>
                </a:rPr>
                <a:t>procurement</a:t>
              </a:r>
              <a:r>
                <a:rPr lang="en-US" sz="1800" dirty="0">
                  <a:solidFill>
                    <a:srgbClr val="FF0000"/>
                  </a:solidFill>
                </a:rPr>
                <a:t> </a:t>
              </a:r>
              <a:r>
                <a:rPr lang="en-US" sz="1800" dirty="0"/>
                <a:t>practices, and CMOs become most volatile role on boards</a:t>
              </a:r>
              <a:endParaRPr lang="en-US" sz="1800" b="1" dirty="0">
                <a:solidFill>
                  <a:srgbClr val="FF0000"/>
                </a:solidFill>
              </a:endParaRPr>
            </a:p>
          </p:txBody>
        </p:sp>
      </p:grpSp>
      <p:sp>
        <p:nvSpPr>
          <p:cNvPr id="5" name="Left Arrow 4"/>
          <p:cNvSpPr/>
          <p:nvPr/>
        </p:nvSpPr>
        <p:spPr>
          <a:xfrm>
            <a:off x="7388853" y="4675175"/>
            <a:ext cx="1126090" cy="658768"/>
          </a:xfrm>
          <a:prstGeom prst="leftArrow">
            <a:avLst/>
          </a:prstGeom>
          <a:solidFill>
            <a:schemeClr val="accent6">
              <a:lumMod val="75000"/>
              <a:lumOff val="25000"/>
            </a:schemeClr>
          </a:solidFill>
          <a:ln>
            <a:solidFill>
              <a:schemeClr val="accent6">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791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a:t>Digital marketing </a:t>
            </a:r>
            <a:r>
              <a:rPr lang="en-US" sz="2400" dirty="0" smtClean="0"/>
              <a:t>hugely overstates </a:t>
            </a:r>
            <a:r>
              <a:rPr lang="en-US" sz="2400" dirty="0"/>
              <a:t>conversion</a:t>
            </a:r>
          </a:p>
        </p:txBody>
      </p:sp>
      <p:sp>
        <p:nvSpPr>
          <p:cNvPr id="3" name="Footer Placeholder 2"/>
          <p:cNvSpPr>
            <a:spLocks noGrp="1"/>
          </p:cNvSpPr>
          <p:nvPr>
            <p:ph type="ftr" sz="quarter" idx="10"/>
          </p:nvPr>
        </p:nvSpPr>
        <p:spPr/>
        <p:txBody>
          <a:bodyPr/>
          <a:lstStyle/>
          <a:p>
            <a:pPr>
              <a:defRPr/>
            </a:pPr>
            <a:r>
              <a:rPr lang="en-GB" smtClean="0"/>
              <a:t>PPA conference, 10th May 2017</a:t>
            </a:r>
            <a:endParaRPr lang="en-US"/>
          </a:p>
        </p:txBody>
      </p:sp>
      <p:graphicFrame>
        <p:nvGraphicFramePr>
          <p:cNvPr id="8" name="Content Placeholder 7"/>
          <p:cNvGraphicFramePr>
            <a:graphicFrameLocks noGrp="1"/>
          </p:cNvGraphicFramePr>
          <p:nvPr>
            <p:ph sz="quarter" idx="14"/>
            <p:extLst/>
          </p:nvPr>
        </p:nvGraphicFramePr>
        <p:xfrm>
          <a:off x="4393007" y="1980221"/>
          <a:ext cx="4327023" cy="3619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nvPr>
        </p:nvGraphicFramePr>
        <p:xfrm>
          <a:off x="1652228" y="1968276"/>
          <a:ext cx="4337604" cy="36522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p:cNvSpPr txBox="1"/>
          <p:nvPr/>
        </p:nvSpPr>
        <p:spPr>
          <a:xfrm>
            <a:off x="359766" y="1353995"/>
            <a:ext cx="8434303" cy="341560"/>
          </a:xfrm>
          <a:prstGeom prst="rect">
            <a:avLst/>
          </a:prstGeom>
          <a:noFill/>
        </p:spPr>
        <p:txBody>
          <a:bodyPr wrap="square" rtlCol="0">
            <a:spAutoFit/>
          </a:bodyPr>
          <a:lstStyle/>
          <a:p>
            <a:r>
              <a:rPr lang="en-US" sz="1800" b="1"/>
              <a:t>                            </a:t>
            </a:r>
            <a:r>
              <a:rPr lang="en-US" sz="1800" b="1" smtClean="0"/>
              <a:t>          </a:t>
            </a:r>
            <a:r>
              <a:rPr lang="en-US" sz="1800" b="1"/>
              <a:t>Marketing objective       </a:t>
            </a:r>
            <a:r>
              <a:rPr lang="en-US" sz="1800" b="1" smtClean="0"/>
              <a:t>      </a:t>
            </a:r>
            <a:r>
              <a:rPr lang="en-US" sz="1800" b="1"/>
              <a:t>Digital ad unit</a:t>
            </a:r>
          </a:p>
        </p:txBody>
      </p:sp>
      <p:sp>
        <p:nvSpPr>
          <p:cNvPr id="11" name="TextBox 10"/>
          <p:cNvSpPr txBox="1"/>
          <p:nvPr/>
        </p:nvSpPr>
        <p:spPr>
          <a:xfrm>
            <a:off x="8167434" y="6681423"/>
            <a:ext cx="2332200" cy="216936"/>
          </a:xfrm>
          <a:prstGeom prst="rect">
            <a:avLst/>
          </a:prstGeom>
          <a:noFill/>
        </p:spPr>
        <p:txBody>
          <a:bodyPr wrap="none" rtlCol="0">
            <a:spAutoFit/>
          </a:bodyPr>
          <a:lstStyle/>
          <a:p>
            <a:r>
              <a:rPr lang="en-US" sz="900"/>
              <a:t>[Source: based on </a:t>
            </a:r>
            <a:r>
              <a:rPr lang="en-US" sz="900" err="1"/>
              <a:t>blinkx</a:t>
            </a:r>
            <a:r>
              <a:rPr lang="en-US" sz="900"/>
              <a:t>, illustrative only] </a:t>
            </a:r>
          </a:p>
        </p:txBody>
      </p:sp>
      <p:sp>
        <p:nvSpPr>
          <p:cNvPr id="2" name="TextBox 1"/>
          <p:cNvSpPr txBox="1"/>
          <p:nvPr/>
        </p:nvSpPr>
        <p:spPr>
          <a:xfrm>
            <a:off x="665086" y="2213755"/>
            <a:ext cx="766396" cy="313866"/>
          </a:xfrm>
          <a:prstGeom prst="rect">
            <a:avLst/>
          </a:prstGeom>
          <a:noFill/>
        </p:spPr>
        <p:txBody>
          <a:bodyPr wrap="none" rtlCol="0">
            <a:spAutoFit/>
          </a:bodyPr>
          <a:lstStyle/>
          <a:p>
            <a:r>
              <a:rPr lang="en-US" sz="1600" b="1">
                <a:solidFill>
                  <a:srgbClr val="FF0000"/>
                </a:solidFill>
              </a:rPr>
              <a:t>Media</a:t>
            </a:r>
          </a:p>
        </p:txBody>
      </p:sp>
      <p:sp>
        <p:nvSpPr>
          <p:cNvPr id="12" name="TextBox 11"/>
          <p:cNvSpPr txBox="1"/>
          <p:nvPr/>
        </p:nvSpPr>
        <p:spPr>
          <a:xfrm>
            <a:off x="694539" y="5034023"/>
            <a:ext cx="743958" cy="313866"/>
          </a:xfrm>
          <a:prstGeom prst="rect">
            <a:avLst/>
          </a:prstGeom>
          <a:noFill/>
        </p:spPr>
        <p:txBody>
          <a:bodyPr wrap="none" rtlCol="0">
            <a:spAutoFit/>
          </a:bodyPr>
          <a:lstStyle/>
          <a:p>
            <a:r>
              <a:rPr lang="en-US" sz="1600" b="1">
                <a:solidFill>
                  <a:srgbClr val="FF0000"/>
                </a:solidFill>
              </a:rPr>
              <a:t>Retail</a:t>
            </a:r>
          </a:p>
        </p:txBody>
      </p:sp>
      <p:sp>
        <p:nvSpPr>
          <p:cNvPr id="5" name="Slide Number Placeholder 4"/>
          <p:cNvSpPr>
            <a:spLocks noGrp="1"/>
          </p:cNvSpPr>
          <p:nvPr>
            <p:ph type="sldNum" sz="quarter" idx="11"/>
          </p:nvPr>
        </p:nvSpPr>
        <p:spPr/>
        <p:txBody>
          <a:bodyPr/>
          <a:lstStyle/>
          <a:p>
            <a:pPr>
              <a:defRPr/>
            </a:pPr>
            <a:fld id="{0A853826-47B2-7040-859B-D230C2342C37}" type="slidenum">
              <a:rPr lang="en-US" smtClean="0"/>
              <a:pPr>
                <a:defRPr/>
              </a:pPr>
              <a:t>14</a:t>
            </a:fld>
            <a:endParaRPr lang="en-US"/>
          </a:p>
        </p:txBody>
      </p:sp>
    </p:spTree>
    <p:extLst>
      <p:ext uri="{BB962C8B-B14F-4D97-AF65-F5344CB8AC3E}">
        <p14:creationId xmlns:p14="http://schemas.microsoft.com/office/powerpoint/2010/main" val="1755694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Disruption is not just in media, it’s in commercial categories</a:t>
            </a:r>
            <a:endParaRPr lang="en-US" sz="2400" dirty="0"/>
          </a:p>
        </p:txBody>
      </p:sp>
      <p:sp>
        <p:nvSpPr>
          <p:cNvPr id="3" name="Footer Placeholder 2"/>
          <p:cNvSpPr>
            <a:spLocks noGrp="1"/>
          </p:cNvSpPr>
          <p:nvPr>
            <p:ph type="ftr" sz="quarter" idx="10"/>
          </p:nvPr>
        </p:nvSpPr>
        <p:spPr/>
        <p:txBody>
          <a:bodyPr/>
          <a:lstStyle/>
          <a:p>
            <a:pPr>
              <a:defRPr/>
            </a:pPr>
            <a:r>
              <a:rPr lang="en-GB" smtClean="0"/>
              <a:t>PPA conference, 10th May 2017</a:t>
            </a:r>
            <a:endParaRPr lang="en-US" dirty="0"/>
          </a:p>
        </p:txBody>
      </p:sp>
      <p:sp>
        <p:nvSpPr>
          <p:cNvPr id="4" name="Slide Number Placeholder 3"/>
          <p:cNvSpPr>
            <a:spLocks noGrp="1"/>
          </p:cNvSpPr>
          <p:nvPr>
            <p:ph type="sldNum" sz="quarter" idx="11"/>
          </p:nvPr>
        </p:nvSpPr>
        <p:spPr/>
        <p:txBody>
          <a:bodyPr/>
          <a:lstStyle/>
          <a:p>
            <a:pPr>
              <a:defRPr/>
            </a:pPr>
            <a:fld id="{0A853826-47B2-7040-859B-D230C2342C37}" type="slidenum">
              <a:rPr lang="en-US" smtClean="0"/>
              <a:pPr>
                <a:defRPr/>
              </a:pPr>
              <a:t>15</a:t>
            </a:fld>
            <a:endParaRPr lang="en-US" dirty="0"/>
          </a:p>
        </p:txBody>
      </p:sp>
      <p:pic>
        <p:nvPicPr>
          <p:cNvPr id="7" name="Content Placeholder 5"/>
          <p:cNvPicPr>
            <a:picLocks noGrp="1"/>
          </p:cNvPicPr>
          <p:nvPr>
            <p:ph sz="quarter" idx="14"/>
          </p:nvPr>
        </p:nvPicPr>
        <p:blipFill>
          <a:blip r:embed="rId2"/>
          <a:stretch>
            <a:fillRect/>
          </a:stretch>
        </p:blipFill>
        <p:spPr>
          <a:xfrm>
            <a:off x="466725" y="1208570"/>
            <a:ext cx="9753600" cy="5526709"/>
          </a:xfrm>
          <a:prstGeom prst="rect">
            <a:avLst/>
          </a:prstGeom>
        </p:spPr>
      </p:pic>
      <p:sp>
        <p:nvSpPr>
          <p:cNvPr id="8" name="TextBox 7"/>
          <p:cNvSpPr txBox="1"/>
          <p:nvPr/>
        </p:nvSpPr>
        <p:spPr>
          <a:xfrm>
            <a:off x="8454980" y="6357769"/>
            <a:ext cx="1253869" cy="206210"/>
          </a:xfrm>
          <a:prstGeom prst="rect">
            <a:avLst/>
          </a:prstGeom>
          <a:noFill/>
        </p:spPr>
        <p:txBody>
          <a:bodyPr wrap="none" rtlCol="0">
            <a:spAutoFit/>
          </a:bodyPr>
          <a:lstStyle/>
          <a:p>
            <a:r>
              <a:rPr lang="en-US" sz="800" dirty="0" smtClean="0">
                <a:latin typeface="+mn-lt"/>
              </a:rPr>
              <a:t>[Source: </a:t>
            </a:r>
            <a:r>
              <a:rPr lang="en-US" sz="800" smtClean="0">
                <a:latin typeface="+mn-lt"/>
              </a:rPr>
              <a:t>Enders Analysis]</a:t>
            </a:r>
            <a:endParaRPr lang="en-US" sz="800">
              <a:latin typeface="+mn-lt"/>
            </a:endParaRPr>
          </a:p>
        </p:txBody>
      </p:sp>
    </p:spTree>
    <p:extLst>
      <p:ext uri="{BB962C8B-B14F-4D97-AF65-F5344CB8AC3E}">
        <p14:creationId xmlns:p14="http://schemas.microsoft.com/office/powerpoint/2010/main" val="371286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Digital growth = Google and Facebook growth</a:t>
            </a:r>
          </a:p>
        </p:txBody>
      </p:sp>
      <p:sp>
        <p:nvSpPr>
          <p:cNvPr id="3" name="Footer Placeholder 2"/>
          <p:cNvSpPr>
            <a:spLocks noGrp="1"/>
          </p:cNvSpPr>
          <p:nvPr>
            <p:ph type="ftr" sz="quarter" idx="16"/>
          </p:nvPr>
        </p:nvSpPr>
        <p:spPr/>
        <p:txBody>
          <a:bodyPr/>
          <a:lstStyle/>
          <a:p>
            <a:r>
              <a:rPr lang="en-GB" smtClean="0"/>
              <a:t>PPA conference, 10th May 2017</a:t>
            </a:r>
            <a:endParaRPr lang="en-US" dirty="0"/>
          </a:p>
        </p:txBody>
      </p:sp>
      <p:sp>
        <p:nvSpPr>
          <p:cNvPr id="4" name="Slide Number Placeholder 3"/>
          <p:cNvSpPr>
            <a:spLocks noGrp="1"/>
          </p:cNvSpPr>
          <p:nvPr>
            <p:ph type="sldNum" sz="quarter" idx="17"/>
          </p:nvPr>
        </p:nvSpPr>
        <p:spPr/>
        <p:txBody>
          <a:bodyPr/>
          <a:lstStyle/>
          <a:p>
            <a:fld id="{B6F15528-21DE-4FAA-801E-634DDDAF4B2B}" type="slidenum">
              <a:rPr lang="en-US" smtClean="0"/>
              <a:pPr/>
              <a:t>16</a:t>
            </a:fld>
            <a:endParaRPr lang="en-US" dirty="0"/>
          </a:p>
        </p:txBody>
      </p:sp>
      <p:graphicFrame>
        <p:nvGraphicFramePr>
          <p:cNvPr id="8" name="Chart 7"/>
          <p:cNvGraphicFramePr/>
          <p:nvPr>
            <p:extLst>
              <p:ext uri="{D42A27DB-BD31-4B8C-83A1-F6EECF244321}">
                <p14:modId xmlns:p14="http://schemas.microsoft.com/office/powerpoint/2010/main" val="1775004569"/>
              </p:ext>
            </p:extLst>
          </p:nvPr>
        </p:nvGraphicFramePr>
        <p:xfrm>
          <a:off x="445432" y="1036792"/>
          <a:ext cx="4872729" cy="58650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ext uri="{D42A27DB-BD31-4B8C-83A1-F6EECF244321}">
                <p14:modId xmlns:p14="http://schemas.microsoft.com/office/powerpoint/2010/main" val="2011220919"/>
              </p:ext>
            </p:extLst>
          </p:nvPr>
        </p:nvGraphicFramePr>
        <p:xfrm>
          <a:off x="5318161" y="1036792"/>
          <a:ext cx="4872729" cy="5792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1967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Context and value do matter</a:t>
            </a:r>
            <a:endParaRPr lang="en-US" sz="2400" dirty="0"/>
          </a:p>
        </p:txBody>
      </p:sp>
      <p:sp>
        <p:nvSpPr>
          <p:cNvPr id="3" name="Footer Placeholder 2"/>
          <p:cNvSpPr>
            <a:spLocks noGrp="1"/>
          </p:cNvSpPr>
          <p:nvPr>
            <p:ph type="ftr" sz="quarter" idx="10"/>
          </p:nvPr>
        </p:nvSpPr>
        <p:spPr/>
        <p:txBody>
          <a:bodyPr/>
          <a:lstStyle/>
          <a:p>
            <a:pPr>
              <a:defRPr/>
            </a:pPr>
            <a:r>
              <a:rPr lang="en-GB" smtClean="0"/>
              <a:t>PPA conference, 10th May 2017</a:t>
            </a:r>
            <a:endParaRPr lang="en-US" dirty="0"/>
          </a:p>
        </p:txBody>
      </p:sp>
      <p:sp>
        <p:nvSpPr>
          <p:cNvPr id="4" name="Slide Number Placeholder 3"/>
          <p:cNvSpPr>
            <a:spLocks noGrp="1"/>
          </p:cNvSpPr>
          <p:nvPr>
            <p:ph type="sldNum" sz="quarter" idx="11"/>
          </p:nvPr>
        </p:nvSpPr>
        <p:spPr/>
        <p:txBody>
          <a:bodyPr/>
          <a:lstStyle/>
          <a:p>
            <a:pPr>
              <a:defRPr/>
            </a:pPr>
            <a:fld id="{0A853826-47B2-7040-859B-D230C2342C37}" type="slidenum">
              <a:rPr lang="en-US" smtClean="0"/>
              <a:pPr>
                <a:defRPr/>
              </a:pPr>
              <a:t>17</a:t>
            </a:fld>
            <a:endParaRPr lang="en-US" dirty="0"/>
          </a:p>
        </p:txBody>
      </p:sp>
      <p:sp>
        <p:nvSpPr>
          <p:cNvPr id="5" name="TextBox 4"/>
          <p:cNvSpPr txBox="1"/>
          <p:nvPr/>
        </p:nvSpPr>
        <p:spPr>
          <a:xfrm>
            <a:off x="8041709" y="6546308"/>
            <a:ext cx="1949573" cy="206210"/>
          </a:xfrm>
          <a:prstGeom prst="rect">
            <a:avLst/>
          </a:prstGeom>
          <a:noFill/>
        </p:spPr>
        <p:txBody>
          <a:bodyPr wrap="none" rtlCol="0">
            <a:spAutoFit/>
          </a:bodyPr>
          <a:lstStyle/>
          <a:p>
            <a:r>
              <a:rPr lang="en-US" sz="800" dirty="0" smtClean="0">
                <a:latin typeface="+mn-lt"/>
              </a:rPr>
              <a:t>[Source: Enders Analysis, illustrative only]</a:t>
            </a:r>
            <a:endParaRPr lang="en-US" sz="800" dirty="0">
              <a:latin typeface="+mn-lt"/>
            </a:endParaRPr>
          </a:p>
        </p:txBody>
      </p:sp>
      <p:pic>
        <p:nvPicPr>
          <p:cNvPr id="8" name="Content Placeholder 5"/>
          <p:cNvPicPr>
            <a:picLocks noGrp="1"/>
          </p:cNvPicPr>
          <p:nvPr>
            <p:ph sz="quarter" idx="14"/>
          </p:nvPr>
        </p:nvPicPr>
        <p:blipFill>
          <a:blip r:embed="rId2"/>
          <a:stretch>
            <a:fillRect/>
          </a:stretch>
        </p:blipFill>
        <p:spPr>
          <a:xfrm>
            <a:off x="466725" y="1223183"/>
            <a:ext cx="9753600" cy="5497483"/>
          </a:xfrm>
          <a:prstGeom prst="rect">
            <a:avLst/>
          </a:prstGeom>
        </p:spPr>
      </p:pic>
      <p:sp>
        <p:nvSpPr>
          <p:cNvPr id="9" name="TextBox 8"/>
          <p:cNvSpPr txBox="1"/>
          <p:nvPr/>
        </p:nvSpPr>
        <p:spPr>
          <a:xfrm>
            <a:off x="8041709" y="6652139"/>
            <a:ext cx="1949573" cy="206210"/>
          </a:xfrm>
          <a:prstGeom prst="rect">
            <a:avLst/>
          </a:prstGeom>
          <a:noFill/>
        </p:spPr>
        <p:txBody>
          <a:bodyPr wrap="none" rtlCol="0">
            <a:spAutoFit/>
          </a:bodyPr>
          <a:lstStyle/>
          <a:p>
            <a:r>
              <a:rPr lang="en-US" sz="800" dirty="0" smtClean="0">
                <a:latin typeface="+mn-lt"/>
              </a:rPr>
              <a:t>[Source: Enders Analysis, illustrative only]</a:t>
            </a:r>
            <a:endParaRPr lang="en-US" sz="800" dirty="0">
              <a:latin typeface="+mn-lt"/>
            </a:endParaRPr>
          </a:p>
        </p:txBody>
      </p:sp>
    </p:spTree>
    <p:extLst>
      <p:ext uri="{BB962C8B-B14F-4D97-AF65-F5344CB8AC3E}">
        <p14:creationId xmlns:p14="http://schemas.microsoft.com/office/powerpoint/2010/main" val="1074567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Brand building takes investment, and time</a:t>
            </a:r>
            <a:endParaRPr lang="en-US" sz="2400" dirty="0"/>
          </a:p>
        </p:txBody>
      </p:sp>
      <p:sp>
        <p:nvSpPr>
          <p:cNvPr id="3" name="Footer Placeholder 2"/>
          <p:cNvSpPr>
            <a:spLocks noGrp="1"/>
          </p:cNvSpPr>
          <p:nvPr>
            <p:ph type="ftr" sz="quarter" idx="10"/>
          </p:nvPr>
        </p:nvSpPr>
        <p:spPr/>
        <p:txBody>
          <a:bodyPr/>
          <a:lstStyle/>
          <a:p>
            <a:pPr>
              <a:defRPr/>
            </a:pPr>
            <a:r>
              <a:rPr lang="en-GB" smtClean="0"/>
              <a:t>PPA conference, 10th May 2017</a:t>
            </a:r>
            <a:endParaRPr lang="en-US" dirty="0"/>
          </a:p>
        </p:txBody>
      </p:sp>
      <p:sp>
        <p:nvSpPr>
          <p:cNvPr id="4" name="Slide Number Placeholder 3"/>
          <p:cNvSpPr>
            <a:spLocks noGrp="1"/>
          </p:cNvSpPr>
          <p:nvPr>
            <p:ph type="sldNum" sz="quarter" idx="11"/>
          </p:nvPr>
        </p:nvSpPr>
        <p:spPr/>
        <p:txBody>
          <a:bodyPr/>
          <a:lstStyle/>
          <a:p>
            <a:pPr>
              <a:defRPr/>
            </a:pPr>
            <a:fld id="{0A853826-47B2-7040-859B-D230C2342C37}" type="slidenum">
              <a:rPr lang="en-US" smtClean="0"/>
              <a:pPr>
                <a:defRPr/>
              </a:pPr>
              <a:t>18</a:t>
            </a:fld>
            <a:endParaRPr lang="en-US" dirty="0"/>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1430238395"/>
              </p:ext>
            </p:extLst>
          </p:nvPr>
        </p:nvGraphicFramePr>
        <p:xfrm>
          <a:off x="466725" y="1038225"/>
          <a:ext cx="9753600" cy="58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8503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smtClean="0"/>
              <a:t>Some recommendations</a:t>
            </a:r>
            <a:endParaRPr lang="en-US" sz="2400" dirty="0"/>
          </a:p>
        </p:txBody>
      </p:sp>
      <p:sp>
        <p:nvSpPr>
          <p:cNvPr id="3" name="Footer Placeholder 2"/>
          <p:cNvSpPr>
            <a:spLocks noGrp="1"/>
          </p:cNvSpPr>
          <p:nvPr>
            <p:ph type="ftr" sz="quarter" idx="10"/>
          </p:nvPr>
        </p:nvSpPr>
        <p:spPr/>
        <p:txBody>
          <a:bodyPr/>
          <a:lstStyle/>
          <a:p>
            <a:pPr>
              <a:defRPr/>
            </a:pPr>
            <a:r>
              <a:rPr lang="en-GB" smtClean="0"/>
              <a:t>PPA conference, 10th May 2017</a:t>
            </a:r>
            <a:endParaRPr lang="en-US" dirty="0"/>
          </a:p>
        </p:txBody>
      </p:sp>
      <p:sp>
        <p:nvSpPr>
          <p:cNvPr id="4" name="Slide Number Placeholder 3"/>
          <p:cNvSpPr>
            <a:spLocks noGrp="1"/>
          </p:cNvSpPr>
          <p:nvPr>
            <p:ph type="sldNum" sz="quarter" idx="11"/>
          </p:nvPr>
        </p:nvSpPr>
        <p:spPr/>
        <p:txBody>
          <a:bodyPr/>
          <a:lstStyle/>
          <a:p>
            <a:pPr>
              <a:defRPr/>
            </a:pPr>
            <a:fld id="{0A853826-47B2-7040-859B-D230C2342C37}" type="slidenum">
              <a:rPr lang="en-US" smtClean="0"/>
              <a:pPr>
                <a:defRPr/>
              </a:pPr>
              <a:t>19</a:t>
            </a:fld>
            <a:endParaRPr lang="en-US" dirty="0"/>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2080169733"/>
              </p:ext>
            </p:extLst>
          </p:nvPr>
        </p:nvGraphicFramePr>
        <p:xfrm>
          <a:off x="466921" y="1125225"/>
          <a:ext cx="9753403" cy="5668146"/>
        </p:xfrm>
        <a:graphic>
          <a:graphicData uri="http://schemas.openxmlformats.org/drawingml/2006/table">
            <a:tbl>
              <a:tblPr>
                <a:tableStyleId>{5C22544A-7EE6-4342-B048-85BDC9FD1C3A}</a:tableStyleId>
              </a:tblPr>
              <a:tblGrid>
                <a:gridCol w="9753403"/>
              </a:tblGrid>
              <a:tr h="649530">
                <a:tc>
                  <a:txBody>
                    <a:bodyPr/>
                    <a:lstStyle/>
                    <a:p>
                      <a:pPr marL="0" marR="0">
                        <a:lnSpc>
                          <a:spcPts val="2000"/>
                        </a:lnSpc>
                        <a:spcBef>
                          <a:spcPts val="0"/>
                        </a:spcBef>
                        <a:spcAft>
                          <a:spcPts val="650"/>
                        </a:spcAft>
                      </a:pPr>
                      <a:r>
                        <a:rPr lang="en-US" sz="2000" b="1" dirty="0" err="1" smtClean="0">
                          <a:effectLst/>
                          <a:latin typeface="+mn-lt"/>
                        </a:rPr>
                        <a:t>Recognise</a:t>
                      </a:r>
                      <a:r>
                        <a:rPr lang="en-US" sz="2000" b="1" dirty="0" smtClean="0">
                          <a:effectLst/>
                          <a:latin typeface="+mn-lt"/>
                        </a:rPr>
                        <a:t> limits of attribution </a:t>
                      </a:r>
                      <a:r>
                        <a:rPr lang="mr-IN" sz="2000" dirty="0" smtClean="0">
                          <a:effectLst/>
                          <a:latin typeface="+mn-lt"/>
                        </a:rPr>
                        <a:t>–</a:t>
                      </a:r>
                      <a:r>
                        <a:rPr lang="en-US" sz="2000" dirty="0" smtClean="0">
                          <a:effectLst/>
                          <a:latin typeface="+mn-lt"/>
                        </a:rPr>
                        <a:t> </a:t>
                      </a:r>
                      <a:r>
                        <a:rPr lang="en-GB" sz="2000" dirty="0" smtClean="0">
                          <a:effectLst/>
                          <a:latin typeface="+mn-lt"/>
                        </a:rPr>
                        <a:t>and structural biases</a:t>
                      </a:r>
                      <a:endParaRPr lang="en-GB" sz="2000" dirty="0">
                        <a:solidFill>
                          <a:srgbClr val="000000"/>
                        </a:solidFill>
                        <a:effectLst/>
                        <a:latin typeface="+mn-lt"/>
                        <a:ea typeface="Corbel" charset="0"/>
                        <a:cs typeface="Times New Roman" charset="0"/>
                      </a:endParaRPr>
                    </a:p>
                  </a:txBody>
                  <a:tcPr marL="60744" marR="60744" marT="0" marB="0"/>
                </a:tc>
              </a:tr>
              <a:tr h="722606">
                <a:tc>
                  <a:txBody>
                    <a:bodyPr/>
                    <a:lstStyle/>
                    <a:p>
                      <a:pPr marL="0" marR="0">
                        <a:lnSpc>
                          <a:spcPts val="2000"/>
                        </a:lnSpc>
                        <a:spcBef>
                          <a:spcPts val="0"/>
                        </a:spcBef>
                        <a:spcAft>
                          <a:spcPts val="650"/>
                        </a:spcAft>
                      </a:pPr>
                      <a:r>
                        <a:rPr lang="en-US" sz="2000" b="1" dirty="0">
                          <a:effectLst/>
                          <a:latin typeface="+mn-lt"/>
                        </a:rPr>
                        <a:t>Procurement</a:t>
                      </a:r>
                      <a:r>
                        <a:rPr lang="en-US" sz="2000" dirty="0">
                          <a:effectLst/>
                          <a:latin typeface="+mn-lt"/>
                        </a:rPr>
                        <a:t> is too frequently applied as a blunt price </a:t>
                      </a:r>
                      <a:r>
                        <a:rPr lang="en-US" sz="2000" dirty="0" smtClean="0">
                          <a:effectLst/>
                          <a:latin typeface="+mn-lt"/>
                        </a:rPr>
                        <a:t>instrument</a:t>
                      </a:r>
                      <a:endParaRPr lang="en-GB" sz="2000" dirty="0">
                        <a:solidFill>
                          <a:srgbClr val="000000"/>
                        </a:solidFill>
                        <a:effectLst/>
                        <a:latin typeface="+mn-lt"/>
                        <a:ea typeface="Corbel" charset="0"/>
                        <a:cs typeface="Times New Roman" charset="0"/>
                      </a:endParaRPr>
                    </a:p>
                  </a:txBody>
                  <a:tcPr marL="60744" marR="60744" marT="0" marB="0"/>
                </a:tc>
              </a:tr>
              <a:tr h="770782">
                <a:tc>
                  <a:txBody>
                    <a:bodyPr/>
                    <a:lstStyle/>
                    <a:p>
                      <a:pPr marL="0" marR="0">
                        <a:lnSpc>
                          <a:spcPts val="2000"/>
                        </a:lnSpc>
                        <a:spcBef>
                          <a:spcPts val="0"/>
                        </a:spcBef>
                        <a:spcAft>
                          <a:spcPts val="650"/>
                        </a:spcAft>
                      </a:pPr>
                      <a:r>
                        <a:rPr lang="en-US" sz="2000" b="1" dirty="0" smtClean="0">
                          <a:effectLst/>
                          <a:latin typeface="+mn-lt"/>
                        </a:rPr>
                        <a:t>Planning </a:t>
                      </a:r>
                      <a:r>
                        <a:rPr lang="en-US" sz="2000" b="1" dirty="0">
                          <a:effectLst/>
                          <a:latin typeface="+mn-lt"/>
                        </a:rPr>
                        <a:t>and creative </a:t>
                      </a:r>
                      <a:r>
                        <a:rPr lang="en-US" sz="2000" dirty="0" smtClean="0">
                          <a:effectLst/>
                          <a:latin typeface="+mn-lt"/>
                        </a:rPr>
                        <a:t>need to be valued</a:t>
                      </a:r>
                      <a:r>
                        <a:rPr lang="en-US" sz="2000" baseline="0" dirty="0" smtClean="0">
                          <a:effectLst/>
                          <a:latin typeface="+mn-lt"/>
                        </a:rPr>
                        <a:t> again</a:t>
                      </a:r>
                      <a:r>
                        <a:rPr lang="en-US" sz="2000" dirty="0" smtClean="0">
                          <a:effectLst/>
                          <a:latin typeface="+mn-lt"/>
                        </a:rPr>
                        <a:t>, </a:t>
                      </a:r>
                      <a:r>
                        <a:rPr lang="en-US" sz="2000" dirty="0">
                          <a:effectLst/>
                          <a:latin typeface="+mn-lt"/>
                        </a:rPr>
                        <a:t>and </a:t>
                      </a:r>
                      <a:r>
                        <a:rPr lang="en-US" sz="2000" dirty="0" smtClean="0">
                          <a:effectLst/>
                          <a:latin typeface="+mn-lt"/>
                        </a:rPr>
                        <a:t>integrated where possible</a:t>
                      </a:r>
                      <a:endParaRPr lang="en-GB" sz="2000" dirty="0">
                        <a:solidFill>
                          <a:srgbClr val="000000"/>
                        </a:solidFill>
                        <a:effectLst/>
                        <a:latin typeface="+mn-lt"/>
                        <a:ea typeface="Corbel" charset="0"/>
                        <a:cs typeface="Times New Roman" charset="0"/>
                      </a:endParaRPr>
                    </a:p>
                  </a:txBody>
                  <a:tcPr marL="60744" marR="60744" marT="0" marB="0"/>
                </a:tc>
              </a:tr>
              <a:tr h="721445">
                <a:tc>
                  <a:txBody>
                    <a:bodyPr/>
                    <a:lstStyle/>
                    <a:p>
                      <a:pPr marL="0" marR="0">
                        <a:lnSpc>
                          <a:spcPts val="2000"/>
                        </a:lnSpc>
                        <a:spcBef>
                          <a:spcPts val="0"/>
                        </a:spcBef>
                        <a:spcAft>
                          <a:spcPts val="650"/>
                        </a:spcAft>
                      </a:pPr>
                      <a:r>
                        <a:rPr lang="en-US" sz="2000" b="1" dirty="0" smtClean="0">
                          <a:effectLst/>
                          <a:latin typeface="+mn-lt"/>
                        </a:rPr>
                        <a:t>Transparent contracts </a:t>
                      </a:r>
                      <a:r>
                        <a:rPr lang="mr-IN" sz="2000" dirty="0" smtClean="0">
                          <a:effectLst/>
                          <a:latin typeface="+mn-lt"/>
                        </a:rPr>
                        <a:t>–</a:t>
                      </a:r>
                      <a:r>
                        <a:rPr lang="en-US" sz="2000" dirty="0" smtClean="0">
                          <a:effectLst/>
                          <a:latin typeface="+mn-lt"/>
                        </a:rPr>
                        <a:t> be clear about where money is made, and accept</a:t>
                      </a:r>
                      <a:r>
                        <a:rPr lang="en-US" sz="2000" baseline="0" dirty="0" smtClean="0">
                          <a:effectLst/>
                          <a:latin typeface="+mn-lt"/>
                        </a:rPr>
                        <a:t> value chains need profits</a:t>
                      </a:r>
                      <a:endParaRPr lang="en-GB" sz="2000" dirty="0">
                        <a:solidFill>
                          <a:srgbClr val="000000"/>
                        </a:solidFill>
                        <a:effectLst/>
                        <a:latin typeface="+mn-lt"/>
                        <a:ea typeface="Corbel" charset="0"/>
                        <a:cs typeface="Times New Roman" charset="0"/>
                      </a:endParaRPr>
                    </a:p>
                  </a:txBody>
                  <a:tcPr marL="60744" marR="60744" marT="0" marB="0"/>
                </a:tc>
              </a:tr>
              <a:tr h="722608">
                <a:tc>
                  <a:txBody>
                    <a:bodyPr/>
                    <a:lstStyle/>
                    <a:p>
                      <a:pPr marL="0" marR="0">
                        <a:lnSpc>
                          <a:spcPts val="2000"/>
                        </a:lnSpc>
                        <a:spcBef>
                          <a:spcPts val="0"/>
                        </a:spcBef>
                        <a:spcAft>
                          <a:spcPts val="650"/>
                        </a:spcAft>
                      </a:pPr>
                      <a:r>
                        <a:rPr lang="en-US" sz="2000" b="1" dirty="0">
                          <a:effectLst/>
                          <a:latin typeface="+mn-lt"/>
                        </a:rPr>
                        <a:t>Experienced judgement </a:t>
                      </a:r>
                      <a:r>
                        <a:rPr lang="en-US" sz="2000" dirty="0" smtClean="0">
                          <a:effectLst/>
                          <a:latin typeface="+mn-lt"/>
                        </a:rPr>
                        <a:t>is NOT the </a:t>
                      </a:r>
                      <a:r>
                        <a:rPr lang="en-US" sz="2000" dirty="0">
                          <a:effectLst/>
                          <a:latin typeface="+mn-lt"/>
                        </a:rPr>
                        <a:t>enemy of data and evidence</a:t>
                      </a:r>
                      <a:endParaRPr lang="en-GB" sz="2000" dirty="0">
                        <a:solidFill>
                          <a:srgbClr val="000000"/>
                        </a:solidFill>
                        <a:effectLst/>
                        <a:latin typeface="+mn-lt"/>
                        <a:ea typeface="Corbel" charset="0"/>
                        <a:cs typeface="Times New Roman" charset="0"/>
                      </a:endParaRPr>
                    </a:p>
                  </a:txBody>
                  <a:tcPr marL="60744" marR="60744" marT="0" marB="0"/>
                </a:tc>
              </a:tr>
              <a:tr h="722608">
                <a:tc>
                  <a:txBody>
                    <a:bodyPr/>
                    <a:lstStyle/>
                    <a:p>
                      <a:pPr marL="0" marR="0">
                        <a:lnSpc>
                          <a:spcPts val="2000"/>
                        </a:lnSpc>
                        <a:spcBef>
                          <a:spcPts val="0"/>
                        </a:spcBef>
                        <a:spcAft>
                          <a:spcPts val="650"/>
                        </a:spcAft>
                      </a:pPr>
                      <a:r>
                        <a:rPr lang="en-US" sz="2000" b="1" dirty="0">
                          <a:effectLst/>
                          <a:latin typeface="+mn-lt"/>
                        </a:rPr>
                        <a:t>Context and environment </a:t>
                      </a:r>
                      <a:r>
                        <a:rPr lang="en-US" sz="2000" dirty="0">
                          <a:effectLst/>
                          <a:latin typeface="+mn-lt"/>
                        </a:rPr>
                        <a:t>– </a:t>
                      </a:r>
                      <a:r>
                        <a:rPr lang="en-US" sz="2000" dirty="0" smtClean="0">
                          <a:effectLst/>
                          <a:latin typeface="+mn-lt"/>
                        </a:rPr>
                        <a:t>the industry</a:t>
                      </a:r>
                      <a:r>
                        <a:rPr lang="en-US" sz="2000" baseline="0" dirty="0" smtClean="0">
                          <a:effectLst/>
                          <a:latin typeface="+mn-lt"/>
                        </a:rPr>
                        <a:t> needs to </a:t>
                      </a:r>
                      <a:r>
                        <a:rPr lang="en-US" sz="2000" dirty="0" smtClean="0">
                          <a:effectLst/>
                          <a:latin typeface="+mn-lt"/>
                        </a:rPr>
                        <a:t>size the benefits and risks</a:t>
                      </a:r>
                      <a:endParaRPr lang="en-GB" sz="2000" dirty="0">
                        <a:solidFill>
                          <a:srgbClr val="000000"/>
                        </a:solidFill>
                        <a:effectLst/>
                        <a:latin typeface="+mn-lt"/>
                        <a:ea typeface="Corbel" charset="0"/>
                        <a:cs typeface="Times New Roman" charset="0"/>
                      </a:endParaRPr>
                    </a:p>
                  </a:txBody>
                  <a:tcPr marL="60744" marR="60744" marT="0" marB="0"/>
                </a:tc>
              </a:tr>
              <a:tr h="750554">
                <a:tc>
                  <a:txBody>
                    <a:bodyPr/>
                    <a:lstStyle/>
                    <a:p>
                      <a:pPr marL="0" marR="0">
                        <a:lnSpc>
                          <a:spcPts val="2000"/>
                        </a:lnSpc>
                        <a:spcBef>
                          <a:spcPts val="0"/>
                        </a:spcBef>
                        <a:spcAft>
                          <a:spcPts val="650"/>
                        </a:spcAft>
                      </a:pPr>
                      <a:r>
                        <a:rPr lang="en-US" sz="2000" b="1" dirty="0">
                          <a:effectLst/>
                          <a:latin typeface="+mn-lt"/>
                        </a:rPr>
                        <a:t>Quality response signals</a:t>
                      </a:r>
                      <a:r>
                        <a:rPr lang="en-US" sz="2000" dirty="0">
                          <a:effectLst/>
                          <a:latin typeface="+mn-lt"/>
                        </a:rPr>
                        <a:t>. It is not enough to record response rates, and to assume response failures are “neutral”</a:t>
                      </a:r>
                      <a:endParaRPr lang="en-GB" sz="2000" dirty="0">
                        <a:solidFill>
                          <a:srgbClr val="000000"/>
                        </a:solidFill>
                        <a:effectLst/>
                        <a:latin typeface="+mn-lt"/>
                        <a:ea typeface="Corbel" charset="0"/>
                        <a:cs typeface="Times New Roman" charset="0"/>
                      </a:endParaRPr>
                    </a:p>
                  </a:txBody>
                  <a:tcPr marL="60744" marR="60744" marT="0" marB="0"/>
                </a:tc>
              </a:tr>
              <a:tr h="608013">
                <a:tc>
                  <a:txBody>
                    <a:bodyPr/>
                    <a:lstStyle/>
                    <a:p>
                      <a:pPr marL="0" marR="0">
                        <a:lnSpc>
                          <a:spcPts val="2000"/>
                        </a:lnSpc>
                        <a:spcBef>
                          <a:spcPts val="0"/>
                        </a:spcBef>
                        <a:spcAft>
                          <a:spcPts val="650"/>
                        </a:spcAft>
                      </a:pPr>
                      <a:r>
                        <a:rPr lang="en-US" sz="2000" b="1" dirty="0">
                          <a:effectLst/>
                          <a:latin typeface="+mn-lt"/>
                        </a:rPr>
                        <a:t>Short-term and long-term measurement integration</a:t>
                      </a:r>
                      <a:endParaRPr lang="en-GB" sz="2000" b="1" dirty="0">
                        <a:solidFill>
                          <a:srgbClr val="000000"/>
                        </a:solidFill>
                        <a:effectLst/>
                        <a:latin typeface="+mn-lt"/>
                        <a:ea typeface="Corbel" charset="0"/>
                        <a:cs typeface="Times New Roman" charset="0"/>
                      </a:endParaRPr>
                    </a:p>
                  </a:txBody>
                  <a:tcPr marL="60744" marR="60744" marT="0" marB="0"/>
                </a:tc>
              </a:tr>
            </a:tbl>
          </a:graphicData>
        </a:graphic>
      </p:graphicFrame>
      <p:sp>
        <p:nvSpPr>
          <p:cNvPr id="2" name="TextBox 1"/>
          <p:cNvSpPr txBox="1"/>
          <p:nvPr/>
        </p:nvSpPr>
        <p:spPr>
          <a:xfrm>
            <a:off x="8966456" y="6587161"/>
            <a:ext cx="1253869" cy="206210"/>
          </a:xfrm>
          <a:prstGeom prst="rect">
            <a:avLst/>
          </a:prstGeom>
          <a:noFill/>
        </p:spPr>
        <p:txBody>
          <a:bodyPr wrap="none" rtlCol="0">
            <a:spAutoFit/>
          </a:bodyPr>
          <a:lstStyle/>
          <a:p>
            <a:r>
              <a:rPr lang="en-US" sz="800" dirty="0" smtClean="0">
                <a:latin typeface="+mn-lt"/>
              </a:rPr>
              <a:t>[Source: Enders Analysis]</a:t>
            </a:r>
            <a:endParaRPr lang="en-US" sz="800" dirty="0">
              <a:latin typeface="+mn-lt"/>
            </a:endParaRPr>
          </a:p>
        </p:txBody>
      </p:sp>
    </p:spTree>
    <p:extLst>
      <p:ext uri="{BB962C8B-B14F-4D97-AF65-F5344CB8AC3E}">
        <p14:creationId xmlns:p14="http://schemas.microsoft.com/office/powerpoint/2010/main" val="2060152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946" y="287437"/>
            <a:ext cx="2150165" cy="230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nvSpPr>
        <p:spPr bwMode="auto">
          <a:xfrm>
            <a:off x="504449" y="773913"/>
            <a:ext cx="2493584" cy="5596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28801" bIns="64399" numCol="1" anchor="t" anchorCtr="0" compatLnSpc="1">
            <a:prstTxWarp prst="textNoShape">
              <a:avLst/>
            </a:prstTxWarp>
          </a:bodyPr>
          <a:lstStyle/>
          <a:p>
            <a:pPr defTabSz="1008400" eaLnBrk="0" fontAlgn="b" hangingPunct="0">
              <a:lnSpc>
                <a:spcPct val="100000"/>
              </a:lnSpc>
              <a:spcBef>
                <a:spcPct val="0"/>
              </a:spcBef>
            </a:pPr>
            <a:r>
              <a:rPr lang="en-US" altLang="en-US" sz="1400" b="1" i="1" dirty="0">
                <a:solidFill>
                  <a:srgbClr val="FF0000"/>
                </a:solidFill>
                <a:latin typeface="+mn-lt"/>
                <a:ea typeface="Times New Roman" pitchFamily="18" charset="0"/>
                <a:cs typeface="Aparajita" panose="020B0604020202020204" pitchFamily="34" charset="0"/>
              </a:rPr>
              <a:t>Publishing</a:t>
            </a:r>
            <a:endParaRPr lang="en-US" altLang="en-US" sz="1400" i="1" dirty="0">
              <a:solidFill>
                <a:srgbClr val="FF0000"/>
              </a:solidFill>
              <a:latin typeface="+mn-lt"/>
              <a:ea typeface="Times New Roman" pitchFamily="18" charset="0"/>
              <a:cs typeface="Aparajita" panose="020B0604020202020204" pitchFamily="34" charset="0"/>
            </a:endParaRPr>
          </a:p>
          <a:p>
            <a:pPr lvl="0" eaLnBrk="0" fontAlgn="b" hangingPunct="0">
              <a:spcBef>
                <a:spcPct val="0"/>
              </a:spcBef>
            </a:pPr>
            <a:r>
              <a:rPr lang="en-US" altLang="en-US" sz="1400" dirty="0" err="1">
                <a:latin typeface="+mn-lt"/>
                <a:ea typeface="Corbel" pitchFamily="34" charset="0"/>
                <a:cs typeface="Aparajita" panose="020B0604020202020204" pitchFamily="34" charset="0"/>
              </a:rPr>
              <a:t>Archant</a:t>
            </a:r>
            <a:r>
              <a:rPr lang="en-US" altLang="en-US" sz="1400" dirty="0">
                <a:latin typeface="+mn-lt"/>
                <a:ea typeface="Corbel" pitchFamily="34" charset="0"/>
                <a:cs typeface="Aparajita" panose="020B0604020202020204" pitchFamily="34" charset="0"/>
              </a:rPr>
              <a:t>, Cedar, Centaur, DC Thomson, DMGT, Dow Jones, ESI Media, Financial Times, </a:t>
            </a:r>
            <a:r>
              <a:rPr lang="en-US" altLang="en-US" sz="1400" dirty="0" smtClean="0">
                <a:latin typeface="+mn-lt"/>
                <a:ea typeface="Corbel" pitchFamily="34" charset="0"/>
                <a:cs typeface="Aparajita" panose="020B0604020202020204" pitchFamily="34" charset="0"/>
              </a:rPr>
              <a:t>Future, </a:t>
            </a:r>
            <a:r>
              <a:rPr lang="en-US" altLang="en-US" sz="1400" dirty="0">
                <a:latin typeface="+mn-lt"/>
                <a:ea typeface="Corbel" pitchFamily="34" charset="0"/>
                <a:cs typeface="Aparajita" panose="020B0604020202020204" pitchFamily="34" charset="0"/>
              </a:rPr>
              <a:t>Guardian Media Group, </a:t>
            </a:r>
            <a:r>
              <a:rPr lang="en-US" altLang="en-US" sz="1400" dirty="0" smtClean="0">
                <a:latin typeface="+mn-lt"/>
                <a:ea typeface="Corbel" pitchFamily="34" charset="0"/>
                <a:cs typeface="Aparajita" panose="020B0604020202020204" pitchFamily="34" charset="0"/>
              </a:rPr>
              <a:t>Haymarket, </a:t>
            </a:r>
            <a:r>
              <a:rPr lang="en-US" altLang="en-US" sz="1400" dirty="0">
                <a:latin typeface="+mn-lt"/>
                <a:ea typeface="Corbel" pitchFamily="34" charset="0"/>
                <a:cs typeface="Aparajita" panose="020B0604020202020204" pitchFamily="34" charset="0"/>
              </a:rPr>
              <a:t>Hearst, </a:t>
            </a:r>
            <a:r>
              <a:rPr lang="en-US" altLang="en-US" sz="1400" dirty="0" smtClean="0">
                <a:latin typeface="+mn-lt"/>
                <a:ea typeface="Corbel" pitchFamily="34" charset="0"/>
                <a:cs typeface="Aparajita" panose="020B0604020202020204" pitchFamily="34" charset="0"/>
              </a:rPr>
              <a:t>Holtzbrinck, </a:t>
            </a:r>
            <a:r>
              <a:rPr lang="en-US" altLang="en-US" sz="1400" dirty="0">
                <a:latin typeface="+mn-lt"/>
                <a:ea typeface="Corbel" pitchFamily="34" charset="0"/>
                <a:cs typeface="Aparajita" panose="020B0604020202020204" pitchFamily="34" charset="0"/>
              </a:rPr>
              <a:t>Immediate Media, Johnston Press, </a:t>
            </a:r>
            <a:r>
              <a:rPr lang="en-US" altLang="en-US" sz="1400" dirty="0" smtClean="0">
                <a:latin typeface="+mn-lt"/>
                <a:ea typeface="Corbel" pitchFamily="34" charset="0"/>
                <a:cs typeface="Aparajita" panose="020B0604020202020204" pitchFamily="34" charset="0"/>
              </a:rPr>
              <a:t>Magnetic, News </a:t>
            </a:r>
            <a:r>
              <a:rPr lang="en-US" altLang="en-US" sz="1400" dirty="0">
                <a:latin typeface="+mn-lt"/>
                <a:ea typeface="Corbel" pitchFamily="34" charset="0"/>
                <a:cs typeface="Aparajita" panose="020B0604020202020204" pitchFamily="34" charset="0"/>
              </a:rPr>
              <a:t>UK, </a:t>
            </a:r>
            <a:r>
              <a:rPr lang="en-US" altLang="en-US" sz="1400" dirty="0" err="1">
                <a:latin typeface="+mn-lt"/>
                <a:ea typeface="Corbel" pitchFamily="34" charset="0"/>
                <a:cs typeface="Aparajita" panose="020B0604020202020204" pitchFamily="34" charset="0"/>
              </a:rPr>
              <a:t>Newsworks</a:t>
            </a:r>
            <a:r>
              <a:rPr lang="en-US" altLang="en-US" sz="1400" dirty="0">
                <a:latin typeface="+mn-lt"/>
                <a:ea typeface="Corbel" pitchFamily="34" charset="0"/>
                <a:cs typeface="Aparajita" panose="020B0604020202020204" pitchFamily="34" charset="0"/>
              </a:rPr>
              <a:t>, NLA Media Access, Penguin Random House, Telegraph Media Group, Time </a:t>
            </a:r>
            <a:r>
              <a:rPr lang="en-US" altLang="en-US" sz="1400" dirty="0" err="1" smtClean="0">
                <a:latin typeface="+mn-lt"/>
                <a:ea typeface="Corbel" pitchFamily="34" charset="0"/>
                <a:cs typeface="Aparajita" panose="020B0604020202020204" pitchFamily="34" charset="0"/>
              </a:rPr>
              <a:t>Inc</a:t>
            </a:r>
            <a:r>
              <a:rPr lang="en-US" altLang="en-US" sz="1400" dirty="0" smtClean="0">
                <a:latin typeface="+mn-lt"/>
                <a:ea typeface="Corbel" pitchFamily="34" charset="0"/>
                <a:cs typeface="Aparajita" panose="020B0604020202020204" pitchFamily="34" charset="0"/>
              </a:rPr>
              <a:t>, </a:t>
            </a:r>
            <a:r>
              <a:rPr lang="en-US" altLang="en-US" sz="1400" dirty="0">
                <a:latin typeface="+mn-lt"/>
                <a:ea typeface="Corbel" pitchFamily="34" charset="0"/>
                <a:cs typeface="Aparajita" panose="020B0604020202020204" pitchFamily="34" charset="0"/>
              </a:rPr>
              <a:t>Trinity Mirror, Which?</a:t>
            </a:r>
          </a:p>
          <a:p>
            <a:pPr defTabSz="1008400" fontAlgn="b">
              <a:lnSpc>
                <a:spcPct val="100000"/>
              </a:lnSpc>
              <a:spcBef>
                <a:spcPct val="0"/>
              </a:spcBef>
            </a:pPr>
            <a:endParaRPr lang="en-US" altLang="en-US" sz="1400" b="1" dirty="0" smtClean="0">
              <a:solidFill>
                <a:srgbClr val="002060"/>
              </a:solidFill>
              <a:latin typeface="+mn-lt"/>
              <a:ea typeface="Times New Roman" pitchFamily="18" charset="0"/>
              <a:cs typeface="Aparajita" panose="020B0604020202020204" pitchFamily="34" charset="0"/>
            </a:endParaRPr>
          </a:p>
          <a:p>
            <a:pPr defTabSz="1008400" fontAlgn="b">
              <a:lnSpc>
                <a:spcPct val="100000"/>
              </a:lnSpc>
              <a:spcBef>
                <a:spcPct val="0"/>
              </a:spcBef>
            </a:pPr>
            <a:r>
              <a:rPr lang="en-US" altLang="en-US" sz="1400" b="1" i="1" dirty="0" smtClean="0">
                <a:solidFill>
                  <a:srgbClr val="FF0000"/>
                </a:solidFill>
                <a:latin typeface="+mn-lt"/>
                <a:ea typeface="Times New Roman" pitchFamily="18" charset="0"/>
                <a:cs typeface="Aparajita" panose="020B0604020202020204" pitchFamily="34" charset="0"/>
              </a:rPr>
              <a:t>Agencies</a:t>
            </a:r>
            <a:endParaRPr lang="en-US" altLang="en-US" sz="1400" i="1" dirty="0">
              <a:solidFill>
                <a:srgbClr val="FF0000"/>
              </a:solidFill>
              <a:latin typeface="+mn-lt"/>
              <a:ea typeface="Times New Roman" pitchFamily="18" charset="0"/>
              <a:cs typeface="Aparajita" panose="020B0604020202020204" pitchFamily="34" charset="0"/>
            </a:endParaRPr>
          </a:p>
          <a:p>
            <a:pPr lvl="0" eaLnBrk="0" fontAlgn="b" hangingPunct="0">
              <a:lnSpc>
                <a:spcPct val="100000"/>
              </a:lnSpc>
              <a:spcBef>
                <a:spcPct val="0"/>
              </a:spcBef>
            </a:pPr>
            <a:r>
              <a:rPr lang="en-US" altLang="en-US" sz="1400" dirty="0">
                <a:latin typeface="+mn-lt"/>
                <a:ea typeface="Corbel" pitchFamily="34" charset="0"/>
                <a:cs typeface="Aparajita" panose="020B0604020202020204" pitchFamily="34" charset="0"/>
              </a:rPr>
              <a:t>Acceleration, Blue State Digital, </a:t>
            </a:r>
            <a:r>
              <a:rPr lang="en-US" altLang="en-US" sz="1400" dirty="0" err="1">
                <a:latin typeface="+mn-lt"/>
                <a:ea typeface="Corbel" pitchFamily="34" charset="0"/>
                <a:cs typeface="Aparajita" panose="020B0604020202020204" pitchFamily="34" charset="0"/>
              </a:rPr>
              <a:t>Dentsu</a:t>
            </a:r>
            <a:r>
              <a:rPr lang="en-US" altLang="en-US" sz="1400" dirty="0">
                <a:latin typeface="+mn-lt"/>
                <a:ea typeface="Corbel" pitchFamily="34" charset="0"/>
                <a:cs typeface="Aparajita" panose="020B0604020202020204" pitchFamily="34" charset="0"/>
              </a:rPr>
              <a:t> Aegis Network, Engine, </a:t>
            </a:r>
            <a:r>
              <a:rPr lang="en-US" altLang="en-US" sz="1400" dirty="0" err="1">
                <a:latin typeface="+mn-lt"/>
                <a:ea typeface="Corbel" pitchFamily="34" charset="0"/>
                <a:cs typeface="Aparajita" panose="020B0604020202020204" pitchFamily="34" charset="0"/>
              </a:rPr>
              <a:t>Finsbury</a:t>
            </a:r>
            <a:r>
              <a:rPr lang="en-US" altLang="en-US" sz="1400" dirty="0">
                <a:latin typeface="+mn-lt"/>
                <a:ea typeface="Corbel" pitchFamily="34" charset="0"/>
                <a:cs typeface="Aparajita" panose="020B0604020202020204" pitchFamily="34" charset="0"/>
              </a:rPr>
              <a:t>, Geometry, Grey, </a:t>
            </a:r>
            <a:r>
              <a:rPr lang="en-US" altLang="en-US" sz="1400" dirty="0" err="1">
                <a:latin typeface="+mn-lt"/>
                <a:ea typeface="Corbel" pitchFamily="34" charset="0"/>
                <a:cs typeface="Aparajita" panose="020B0604020202020204" pitchFamily="34" charset="0"/>
              </a:rPr>
              <a:t>GroupM</a:t>
            </a:r>
            <a:r>
              <a:rPr lang="en-US" altLang="en-US" sz="1400" dirty="0">
                <a:latin typeface="+mn-lt"/>
                <a:ea typeface="Corbel" pitchFamily="34" charset="0"/>
                <a:cs typeface="Aparajita" panose="020B0604020202020204" pitchFamily="34" charset="0"/>
              </a:rPr>
              <a:t>, GTB, Hill &amp; Knowlton, Hogarth &amp; Ogilvy &amp; Mather, J. Walter Thompson, Kantar, </a:t>
            </a:r>
            <a:r>
              <a:rPr lang="en-US" altLang="en-US" sz="1400" dirty="0" err="1">
                <a:latin typeface="+mn-lt"/>
                <a:ea typeface="Corbel" pitchFamily="34" charset="0"/>
                <a:cs typeface="Aparajita" panose="020B0604020202020204" pitchFamily="34" charset="0"/>
              </a:rPr>
              <a:t>Karmarama</a:t>
            </a:r>
            <a:r>
              <a:rPr lang="en-US" altLang="en-US" sz="1400" dirty="0">
                <a:latin typeface="+mn-lt"/>
                <a:ea typeface="Corbel" pitchFamily="34" charset="0"/>
                <a:cs typeface="Aparajita" panose="020B0604020202020204" pitchFamily="34" charset="0"/>
              </a:rPr>
              <a:t>, Kinetic, MEC, M/Six, Maxus, Mediacom, Mindshare, Possible, Prism, </a:t>
            </a:r>
            <a:r>
              <a:rPr lang="en-US" altLang="en-US" sz="1400" dirty="0" err="1">
                <a:latin typeface="+mn-lt"/>
                <a:ea typeface="Corbel" pitchFamily="34" charset="0"/>
                <a:cs typeface="Aparajita" panose="020B0604020202020204" pitchFamily="34" charset="0"/>
              </a:rPr>
              <a:t>RadiumOne</a:t>
            </a:r>
            <a:r>
              <a:rPr lang="en-US" altLang="en-US" sz="1400" dirty="0">
                <a:latin typeface="+mn-lt"/>
                <a:ea typeface="Corbel" pitchFamily="34" charset="0"/>
                <a:cs typeface="Aparajita" panose="020B0604020202020204" pitchFamily="34" charset="0"/>
              </a:rPr>
              <a:t>, </a:t>
            </a:r>
            <a:r>
              <a:rPr lang="en-US" altLang="en-US" sz="1400" dirty="0" err="1">
                <a:latin typeface="+mn-lt"/>
                <a:ea typeface="Corbel" pitchFamily="34" charset="0"/>
                <a:cs typeface="Aparajita" panose="020B0604020202020204" pitchFamily="34" charset="0"/>
              </a:rPr>
              <a:t>Starcom</a:t>
            </a:r>
            <a:r>
              <a:rPr lang="en-US" altLang="en-US" sz="1400" dirty="0">
                <a:latin typeface="+mn-lt"/>
                <a:ea typeface="Corbel" pitchFamily="34" charset="0"/>
                <a:cs typeface="Aparajita" panose="020B0604020202020204" pitchFamily="34" charset="0"/>
              </a:rPr>
              <a:t>, Tenth Avenue, WPP, </a:t>
            </a:r>
            <a:r>
              <a:rPr lang="en-US" altLang="en-US" sz="1400" dirty="0" err="1">
                <a:latin typeface="+mn-lt"/>
                <a:ea typeface="Corbel" pitchFamily="34" charset="0"/>
                <a:cs typeface="Aparajita" panose="020B0604020202020204" pitchFamily="34" charset="0"/>
              </a:rPr>
              <a:t>Wunderman</a:t>
            </a:r>
            <a:r>
              <a:rPr lang="en-US" altLang="en-US" sz="1400" dirty="0">
                <a:latin typeface="+mn-lt"/>
                <a:ea typeface="Corbel" pitchFamily="34" charset="0"/>
                <a:cs typeface="Aparajita" panose="020B0604020202020204" pitchFamily="34" charset="0"/>
              </a:rPr>
              <a:t>, </a:t>
            </a:r>
            <a:r>
              <a:rPr lang="en-US" altLang="en-US" sz="1400" dirty="0" err="1">
                <a:latin typeface="+mn-lt"/>
                <a:ea typeface="Corbel" pitchFamily="34" charset="0"/>
                <a:cs typeface="Aparajita" panose="020B0604020202020204" pitchFamily="34" charset="0"/>
              </a:rPr>
              <a:t>Xaxis</a:t>
            </a:r>
            <a:r>
              <a:rPr lang="en-US" altLang="en-US" sz="1400" dirty="0">
                <a:latin typeface="+mn-lt"/>
                <a:ea typeface="Corbel" pitchFamily="34" charset="0"/>
                <a:cs typeface="Aparajita" panose="020B0604020202020204" pitchFamily="34" charset="0"/>
              </a:rPr>
              <a:t>, Young &amp; Rubicam</a:t>
            </a:r>
          </a:p>
          <a:p>
            <a:pPr lvl="0" eaLnBrk="0" fontAlgn="b" hangingPunct="0">
              <a:lnSpc>
                <a:spcPct val="100000"/>
              </a:lnSpc>
              <a:spcBef>
                <a:spcPct val="0"/>
              </a:spcBef>
            </a:pPr>
            <a:endParaRPr lang="en-US" altLang="en-US" sz="1400" b="1" dirty="0">
              <a:solidFill>
                <a:srgbClr val="B3A39E"/>
              </a:solidFill>
              <a:latin typeface="+mn-lt"/>
              <a:ea typeface="Times New Roman" pitchFamily="18" charset="0"/>
              <a:cs typeface="Aparajita" panose="020B0604020202020204" pitchFamily="34" charset="0"/>
            </a:endParaRPr>
          </a:p>
        </p:txBody>
      </p:sp>
      <p:sp>
        <p:nvSpPr>
          <p:cNvPr id="6" name="Text Box 2"/>
          <p:cNvSpPr txBox="1">
            <a:spLocks/>
          </p:cNvSpPr>
          <p:nvPr/>
        </p:nvSpPr>
        <p:spPr bwMode="auto">
          <a:xfrm>
            <a:off x="3155908" y="773913"/>
            <a:ext cx="2630296" cy="56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28786" bIns="64391" numCol="1" anchor="t" anchorCtr="0" compatLnSpc="1">
            <a:prstTxWarp prst="textNoShape">
              <a:avLst/>
            </a:prstTxWarp>
          </a:bodyPr>
          <a:lstStyle/>
          <a:p>
            <a:pPr lvl="0" eaLnBrk="0" fontAlgn="b" hangingPunct="0">
              <a:spcBef>
                <a:spcPct val="0"/>
              </a:spcBef>
              <a:spcAft>
                <a:spcPct val="0"/>
              </a:spcAft>
            </a:pPr>
            <a:r>
              <a:rPr lang="en-US" altLang="en-US" sz="1400" b="1" i="1" dirty="0" smtClean="0">
                <a:solidFill>
                  <a:srgbClr val="FF0000"/>
                </a:solidFill>
                <a:latin typeface="+mn-lt"/>
                <a:ea typeface="Corbel" pitchFamily="34" charset="0"/>
                <a:cs typeface="Aparajita" panose="020B0604020202020204" pitchFamily="34" charset="0"/>
              </a:rPr>
              <a:t>Tech</a:t>
            </a:r>
            <a:endParaRPr lang="en-US" altLang="en-US" sz="1400" i="1" dirty="0">
              <a:solidFill>
                <a:srgbClr val="FF0000"/>
              </a:solidFill>
              <a:latin typeface="+mn-lt"/>
              <a:ea typeface="Times New Roman" pitchFamily="18" charset="0"/>
              <a:cs typeface="Aparajita" panose="020B0604020202020204" pitchFamily="34" charset="0"/>
            </a:endParaRPr>
          </a:p>
          <a:p>
            <a:pPr lvl="0" eaLnBrk="0" fontAlgn="b" hangingPunct="0">
              <a:spcBef>
                <a:spcPct val="0"/>
              </a:spcBef>
            </a:pPr>
            <a:r>
              <a:rPr lang="en-US" altLang="en-US" sz="1400" dirty="0" err="1">
                <a:latin typeface="+mn-lt"/>
                <a:ea typeface="Corbel" pitchFamily="34" charset="0"/>
                <a:cs typeface="Aparajita" panose="020B0604020202020204" pitchFamily="34" charset="0"/>
              </a:rPr>
              <a:t>AutoTrader</a:t>
            </a:r>
            <a:r>
              <a:rPr lang="en-US" altLang="en-US" sz="1400" dirty="0">
                <a:latin typeface="+mn-lt"/>
                <a:ea typeface="Corbel" pitchFamily="34" charset="0"/>
                <a:cs typeface="Aparajita" panose="020B0604020202020204" pitchFamily="34" charset="0"/>
              </a:rPr>
              <a:t>, DAZN, Facebook, Google, Jobsite, Microsoft, NTT Data, </a:t>
            </a:r>
            <a:r>
              <a:rPr lang="en-GB" altLang="en-US" sz="1400" dirty="0" err="1">
                <a:latin typeface="+mn-lt"/>
                <a:ea typeface="Corbel" pitchFamily="34" charset="0"/>
                <a:cs typeface="Aparajita" panose="020B0604020202020204" pitchFamily="34" charset="0"/>
              </a:rPr>
              <a:t>RadiumOne</a:t>
            </a:r>
            <a:r>
              <a:rPr lang="en-US" altLang="en-US" sz="1400" dirty="0">
                <a:latin typeface="+mn-lt"/>
                <a:ea typeface="Corbel" pitchFamily="34" charset="0"/>
                <a:cs typeface="Aparajita" panose="020B0604020202020204" pitchFamily="34" charset="0"/>
              </a:rPr>
              <a:t>, Yahoo</a:t>
            </a:r>
            <a:r>
              <a:rPr lang="en-US" altLang="en-US" sz="1400" dirty="0" smtClean="0">
                <a:latin typeface="+mn-lt"/>
                <a:ea typeface="Corbel" pitchFamily="34" charset="0"/>
                <a:cs typeface="Aparajita" panose="020B0604020202020204" pitchFamily="34" charset="0"/>
              </a:rPr>
              <a:t>!</a:t>
            </a:r>
          </a:p>
          <a:p>
            <a:pPr lvl="0" eaLnBrk="0" fontAlgn="b" hangingPunct="0">
              <a:spcBef>
                <a:spcPct val="0"/>
              </a:spcBef>
            </a:pPr>
            <a:endParaRPr lang="en-US" altLang="en-US" sz="1400" dirty="0">
              <a:latin typeface="+mn-lt"/>
              <a:ea typeface="Corbel" pitchFamily="34" charset="0"/>
              <a:cs typeface="Aparajita" panose="020B0604020202020204" pitchFamily="34" charset="0"/>
            </a:endParaRPr>
          </a:p>
          <a:p>
            <a:pPr defTabSz="1008400" eaLnBrk="0" fontAlgn="b" hangingPunct="0">
              <a:lnSpc>
                <a:spcPct val="100000"/>
              </a:lnSpc>
              <a:spcBef>
                <a:spcPct val="0"/>
              </a:spcBef>
            </a:pPr>
            <a:r>
              <a:rPr lang="en-US" altLang="en-US" sz="1400" b="1" i="1" dirty="0">
                <a:solidFill>
                  <a:srgbClr val="FF0000"/>
                </a:solidFill>
                <a:latin typeface="+mn-lt"/>
                <a:ea typeface="Times New Roman" pitchFamily="18" charset="0"/>
                <a:cs typeface="Aparajita" panose="020B0604020202020204" pitchFamily="34" charset="0"/>
              </a:rPr>
              <a:t>Film/Television</a:t>
            </a:r>
            <a:endParaRPr lang="en-US" altLang="en-US" sz="1400" i="1" dirty="0">
              <a:solidFill>
                <a:srgbClr val="FF0000"/>
              </a:solidFill>
              <a:latin typeface="+mn-lt"/>
              <a:ea typeface="Times New Roman" pitchFamily="18" charset="0"/>
              <a:cs typeface="Aparajita" panose="020B0604020202020204" pitchFamily="34" charset="0"/>
            </a:endParaRPr>
          </a:p>
          <a:p>
            <a:pPr eaLnBrk="0" fontAlgn="b" hangingPunct="0">
              <a:spcBef>
                <a:spcPct val="0"/>
              </a:spcBef>
            </a:pPr>
            <a:r>
              <a:rPr lang="en-US" altLang="en-US" sz="1400" dirty="0">
                <a:latin typeface="+mn-lt"/>
                <a:ea typeface="Corbel" pitchFamily="34" charset="0"/>
                <a:cs typeface="Aparajita" panose="020B0604020202020204" pitchFamily="34" charset="0"/>
              </a:rPr>
              <a:t>21st Century Fox, </a:t>
            </a:r>
            <a:r>
              <a:rPr lang="en-US" altLang="en-US" sz="1400" dirty="0" err="1">
                <a:latin typeface="+mn-lt"/>
                <a:ea typeface="Corbel" pitchFamily="34" charset="0"/>
                <a:cs typeface="Aparajita" panose="020B0604020202020204" pitchFamily="34" charset="0"/>
              </a:rPr>
              <a:t>Arqiva</a:t>
            </a:r>
            <a:r>
              <a:rPr lang="en-US" altLang="en-US" sz="1400" dirty="0">
                <a:latin typeface="+mn-lt"/>
                <a:ea typeface="Corbel" pitchFamily="34" charset="0"/>
                <a:cs typeface="Aparajita" panose="020B0604020202020204" pitchFamily="34" charset="0"/>
              </a:rPr>
              <a:t>, BBC, BBC Worldwide, </a:t>
            </a:r>
            <a:r>
              <a:rPr lang="en-US" altLang="en-US" sz="1400" dirty="0" err="1">
                <a:latin typeface="+mn-lt"/>
                <a:ea typeface="Corbel" pitchFamily="34" charset="0"/>
                <a:cs typeface="Aparajita" panose="020B0604020202020204" pitchFamily="34" charset="0"/>
              </a:rPr>
              <a:t>Bein</a:t>
            </a:r>
            <a:r>
              <a:rPr lang="en-US" altLang="en-US" sz="1400" dirty="0">
                <a:latin typeface="+mn-lt"/>
                <a:ea typeface="Corbel" pitchFamily="34" charset="0"/>
                <a:cs typeface="Aparajita" panose="020B0604020202020204" pitchFamily="34" charset="0"/>
              </a:rPr>
              <a:t> Sports, Bertelsmann, Box Plus, Channel 4, Digital UK, Discovery Communications Europe, Endemol Shine Group, Fox Networks Group, </a:t>
            </a:r>
            <a:r>
              <a:rPr lang="en-US" altLang="en-US" sz="1400" dirty="0" err="1">
                <a:latin typeface="+mn-lt"/>
                <a:ea typeface="Corbel" pitchFamily="34" charset="0"/>
                <a:cs typeface="Aparajita" panose="020B0604020202020204" pitchFamily="34" charset="0"/>
              </a:rPr>
              <a:t>Freeview</a:t>
            </a:r>
            <a:r>
              <a:rPr lang="en-US" altLang="en-US" sz="1400" dirty="0">
                <a:latin typeface="+mn-lt"/>
                <a:ea typeface="Corbel" pitchFamily="34" charset="0"/>
                <a:cs typeface="Aparajita" panose="020B0604020202020204" pitchFamily="34" charset="0"/>
              </a:rPr>
              <a:t>, IMG Media, ITV, </a:t>
            </a:r>
            <a:r>
              <a:rPr lang="en-US" altLang="en-US" sz="1400" dirty="0" err="1">
                <a:latin typeface="+mn-lt"/>
                <a:ea typeface="Corbel" pitchFamily="34" charset="0"/>
                <a:cs typeface="Aparajita" panose="020B0604020202020204" pitchFamily="34" charset="0"/>
              </a:rPr>
              <a:t>Ludorum</a:t>
            </a:r>
            <a:r>
              <a:rPr lang="en-US" altLang="en-US" sz="1400" dirty="0">
                <a:latin typeface="+mn-lt"/>
                <a:ea typeface="Corbel" pitchFamily="34" charset="0"/>
                <a:cs typeface="Aparajita" panose="020B0604020202020204" pitchFamily="34" charset="0"/>
              </a:rPr>
              <a:t>, Miramax, </a:t>
            </a:r>
            <a:r>
              <a:rPr lang="en-US" altLang="en-US" sz="1400" dirty="0" err="1">
                <a:latin typeface="+mn-lt"/>
                <a:ea typeface="Corbel" pitchFamily="34" charset="0"/>
                <a:cs typeface="Aparajita" panose="020B0604020202020204" pitchFamily="34" charset="0"/>
              </a:rPr>
              <a:t>NBCUniversal</a:t>
            </a:r>
            <a:r>
              <a:rPr lang="en-US" altLang="en-US" sz="1400" dirty="0">
                <a:latin typeface="+mn-lt"/>
                <a:ea typeface="Corbel" pitchFamily="34" charset="0"/>
                <a:cs typeface="Aparajita" panose="020B0604020202020204" pitchFamily="34" charset="0"/>
              </a:rPr>
              <a:t>, ProSiebenSat.1, Scripps Networks Interactive, </a:t>
            </a:r>
            <a:r>
              <a:rPr lang="en-US" altLang="en-US" sz="1400" dirty="0" err="1">
                <a:latin typeface="+mn-lt"/>
                <a:ea typeface="Corbel" pitchFamily="34" charset="0"/>
                <a:cs typeface="Aparajita" panose="020B0604020202020204" pitchFamily="34" charset="0"/>
              </a:rPr>
              <a:t>SevenOne</a:t>
            </a:r>
            <a:r>
              <a:rPr lang="en-US" altLang="en-US" sz="1400" dirty="0">
                <a:latin typeface="+mn-lt"/>
                <a:ea typeface="Corbel" pitchFamily="34" charset="0"/>
                <a:cs typeface="Aparajita" panose="020B0604020202020204" pitchFamily="34" charset="0"/>
              </a:rPr>
              <a:t> Media, Sky, Sony Pictures Entertainment, STV Group, Turner Broadcasting, UKTV, Viacom, Virgin Media, Vivendi, Walt Disney Company, Warner Bros Entertainment UK, Wireless Group, </a:t>
            </a:r>
            <a:r>
              <a:rPr lang="en-US" altLang="en-US" sz="1400" dirty="0" smtClean="0">
                <a:latin typeface="+mn-lt"/>
                <a:ea typeface="Corbel" pitchFamily="34" charset="0"/>
                <a:cs typeface="Aparajita" panose="020B0604020202020204" pitchFamily="34" charset="0"/>
              </a:rPr>
              <a:t>YouView</a:t>
            </a:r>
          </a:p>
          <a:p>
            <a:pPr eaLnBrk="0" fontAlgn="b" hangingPunct="0">
              <a:spcBef>
                <a:spcPct val="0"/>
              </a:spcBef>
            </a:pPr>
            <a:endParaRPr lang="en-US" altLang="en-US" sz="1400" dirty="0">
              <a:solidFill>
                <a:schemeClr val="tx1"/>
              </a:solidFill>
              <a:latin typeface="+mn-lt"/>
              <a:ea typeface="Corbel" pitchFamily="34" charset="0"/>
              <a:cs typeface="Aparajita" panose="020B0604020202020204" pitchFamily="34" charset="0"/>
            </a:endParaRPr>
          </a:p>
          <a:p>
            <a:pPr lvl="0" eaLnBrk="0" fontAlgn="b" hangingPunct="0">
              <a:spcBef>
                <a:spcPct val="0"/>
              </a:spcBef>
            </a:pPr>
            <a:r>
              <a:rPr lang="en-US" altLang="en-US" sz="1400" b="1" i="1" dirty="0">
                <a:solidFill>
                  <a:srgbClr val="FF0000"/>
                </a:solidFill>
                <a:latin typeface="+mn-lt"/>
                <a:ea typeface="Corbel" pitchFamily="34" charset="0"/>
                <a:cs typeface="Aparajita" panose="020B0604020202020204" pitchFamily="34" charset="0"/>
              </a:rPr>
              <a:t>Telecoms</a:t>
            </a:r>
            <a:endParaRPr lang="en-US" altLang="en-US" sz="1400" i="1" dirty="0">
              <a:solidFill>
                <a:srgbClr val="FF0000"/>
              </a:solidFill>
              <a:latin typeface="+mn-lt"/>
              <a:ea typeface="Times New Roman" pitchFamily="18" charset="0"/>
              <a:cs typeface="Aparajita" panose="020B0604020202020204" pitchFamily="34" charset="0"/>
            </a:endParaRPr>
          </a:p>
          <a:p>
            <a:pPr lvl="0" eaLnBrk="0" fontAlgn="b" hangingPunct="0">
              <a:spcBef>
                <a:spcPct val="0"/>
              </a:spcBef>
            </a:pPr>
            <a:r>
              <a:rPr lang="en-US" altLang="en-US" sz="1400" dirty="0">
                <a:latin typeface="+mn-lt"/>
                <a:ea typeface="Corbel" pitchFamily="34" charset="0"/>
                <a:cs typeface="Aparajita" panose="020B0604020202020204" pitchFamily="34" charset="0"/>
              </a:rPr>
              <a:t>BT, EE, H3G, Liberty Global, </a:t>
            </a:r>
            <a:r>
              <a:rPr lang="en-US" altLang="en-US" sz="1400" dirty="0" err="1">
                <a:latin typeface="+mn-lt"/>
                <a:ea typeface="Corbel" pitchFamily="34" charset="0"/>
                <a:cs typeface="Aparajita" panose="020B0604020202020204" pitchFamily="34" charset="0"/>
              </a:rPr>
              <a:t>Openreach</a:t>
            </a:r>
            <a:r>
              <a:rPr lang="en-US" altLang="en-US" sz="1400" dirty="0">
                <a:latin typeface="+mn-lt"/>
                <a:ea typeface="Corbel" pitchFamily="34" charset="0"/>
                <a:cs typeface="Aparajita" panose="020B0604020202020204" pitchFamily="34" charset="0"/>
              </a:rPr>
              <a:t>, Post Office, Samsung, </a:t>
            </a:r>
            <a:r>
              <a:rPr lang="en-US" altLang="en-US" sz="1400" dirty="0" err="1">
                <a:latin typeface="+mn-lt"/>
                <a:ea typeface="Corbel" pitchFamily="34" charset="0"/>
                <a:cs typeface="Aparajita" panose="020B0604020202020204" pitchFamily="34" charset="0"/>
              </a:rPr>
              <a:t>TalkTalk</a:t>
            </a:r>
            <a:r>
              <a:rPr lang="en-US" altLang="en-US" sz="1400" dirty="0">
                <a:latin typeface="+mn-lt"/>
                <a:ea typeface="Corbel" pitchFamily="34" charset="0"/>
                <a:cs typeface="Aparajita" panose="020B0604020202020204" pitchFamily="34" charset="0"/>
              </a:rPr>
              <a:t> Group, </a:t>
            </a:r>
            <a:r>
              <a:rPr lang="en-US" altLang="en-US" sz="1400" dirty="0" err="1">
                <a:latin typeface="+mn-lt"/>
                <a:ea typeface="Corbel" pitchFamily="34" charset="0"/>
                <a:cs typeface="Aparajita" panose="020B0604020202020204" pitchFamily="34" charset="0"/>
              </a:rPr>
              <a:t>Telefónica</a:t>
            </a:r>
            <a:r>
              <a:rPr lang="en-US" altLang="en-US" sz="1400" dirty="0">
                <a:latin typeface="+mn-lt"/>
                <a:ea typeface="Corbel" pitchFamily="34" charset="0"/>
                <a:cs typeface="Aparajita" panose="020B0604020202020204" pitchFamily="34" charset="0"/>
              </a:rPr>
              <a:t>, Tesco Telecoms, Utility Warehouse, Vodafone, Vonage UK</a:t>
            </a:r>
          </a:p>
          <a:p>
            <a:pPr eaLnBrk="0" fontAlgn="b" hangingPunct="0">
              <a:spcBef>
                <a:spcPct val="0"/>
              </a:spcBef>
            </a:pPr>
            <a:endParaRPr lang="en-US" altLang="en-US" sz="1400" dirty="0">
              <a:solidFill>
                <a:schemeClr val="tx1"/>
              </a:solidFill>
              <a:latin typeface="+mn-lt"/>
              <a:cs typeface="Arial" pitchFamily="34" charset="0"/>
            </a:endParaRPr>
          </a:p>
          <a:p>
            <a:pPr lvl="0" eaLnBrk="0" fontAlgn="b" hangingPunct="0">
              <a:spcBef>
                <a:spcPct val="0"/>
              </a:spcBef>
            </a:pPr>
            <a:endParaRPr lang="en-US" altLang="en-US" sz="1400" dirty="0">
              <a:latin typeface="+mn-lt"/>
              <a:ea typeface="Times New Roman" pitchFamily="18" charset="0"/>
              <a:cs typeface="Aparajita" panose="020B0604020202020204" pitchFamily="34" charset="0"/>
            </a:endParaRPr>
          </a:p>
          <a:p>
            <a:pPr lvl="0" eaLnBrk="0" fontAlgn="b" hangingPunct="0">
              <a:spcBef>
                <a:spcPct val="0"/>
              </a:spcBef>
              <a:spcAft>
                <a:spcPct val="0"/>
              </a:spcAft>
            </a:pPr>
            <a:endParaRPr lang="en-US" altLang="en-US" sz="1400" dirty="0">
              <a:latin typeface="+mn-lt"/>
              <a:ea typeface="Corbel" pitchFamily="34" charset="0"/>
              <a:cs typeface="Aparajita" panose="020B0604020202020204" pitchFamily="34" charset="0"/>
            </a:endParaRPr>
          </a:p>
          <a:p>
            <a:pPr defTabSz="1008400" eaLnBrk="0" fontAlgn="b" hangingPunct="0">
              <a:lnSpc>
                <a:spcPct val="100000"/>
              </a:lnSpc>
              <a:spcBef>
                <a:spcPct val="0"/>
              </a:spcBef>
            </a:pPr>
            <a:endParaRPr lang="en-US" altLang="en-US" sz="1400" dirty="0">
              <a:solidFill>
                <a:schemeClr val="tx1"/>
              </a:solidFill>
              <a:latin typeface="+mn-lt"/>
              <a:cs typeface="Arial" pitchFamily="34" charset="0"/>
            </a:endParaRPr>
          </a:p>
        </p:txBody>
      </p:sp>
      <p:sp>
        <p:nvSpPr>
          <p:cNvPr id="7" name="Text Box 4"/>
          <p:cNvSpPr txBox="1">
            <a:spLocks/>
          </p:cNvSpPr>
          <p:nvPr/>
        </p:nvSpPr>
        <p:spPr bwMode="auto">
          <a:xfrm>
            <a:off x="5944077" y="773913"/>
            <a:ext cx="2165602" cy="524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28786" bIns="64391" numCol="1" anchor="t" anchorCtr="0" compatLnSpc="1">
            <a:prstTxWarp prst="textNoShape">
              <a:avLst/>
            </a:prstTxWarp>
          </a:bodyPr>
          <a:lstStyle/>
          <a:p>
            <a:pPr lvl="0" fontAlgn="b">
              <a:spcBef>
                <a:spcPct val="0"/>
              </a:spcBef>
              <a:spcAft>
                <a:spcPct val="0"/>
              </a:spcAft>
            </a:pPr>
            <a:r>
              <a:rPr lang="en-US" altLang="en-US" sz="1400" b="1" i="1" dirty="0">
                <a:solidFill>
                  <a:srgbClr val="FF0000"/>
                </a:solidFill>
                <a:latin typeface="+mn-lt"/>
                <a:ea typeface="Times New Roman" pitchFamily="18" charset="0"/>
                <a:cs typeface="Aparajita" panose="020B0604020202020204" pitchFamily="34" charset="0"/>
              </a:rPr>
              <a:t>Music/Radio</a:t>
            </a:r>
          </a:p>
          <a:p>
            <a:pPr lvl="0" eaLnBrk="0" fontAlgn="b" hangingPunct="0">
              <a:spcBef>
                <a:spcPct val="0"/>
              </a:spcBef>
            </a:pPr>
            <a:r>
              <a:rPr lang="en-US" altLang="en-US" sz="1400" dirty="0">
                <a:latin typeface="+mn-lt"/>
                <a:ea typeface="Corbel" pitchFamily="34" charset="0"/>
                <a:cs typeface="Aparajita" panose="020B0604020202020204" pitchFamily="34" charset="0"/>
              </a:rPr>
              <a:t>Bauer Radio, BMG Rights Management, </a:t>
            </a:r>
            <a:r>
              <a:rPr lang="en-US" altLang="en-US" sz="1400" dirty="0" err="1" smtClean="0">
                <a:latin typeface="+mn-lt"/>
                <a:ea typeface="Corbel" pitchFamily="34" charset="0"/>
                <a:cs typeface="Aparajita" panose="020B0604020202020204" pitchFamily="34" charset="0"/>
              </a:rPr>
              <a:t>Communicorp</a:t>
            </a:r>
            <a:r>
              <a:rPr lang="en-US" altLang="en-US" sz="1400" dirty="0" smtClean="0">
                <a:latin typeface="+mn-lt"/>
                <a:ea typeface="Corbel" pitchFamily="34" charset="0"/>
                <a:cs typeface="Aparajita" panose="020B0604020202020204" pitchFamily="34" charset="0"/>
              </a:rPr>
              <a:t>, </a:t>
            </a:r>
            <a:r>
              <a:rPr lang="en-US" altLang="en-US" sz="1400" dirty="0">
                <a:latin typeface="+mn-lt"/>
                <a:ea typeface="Corbel" pitchFamily="34" charset="0"/>
                <a:cs typeface="Aparajita" panose="020B0604020202020204" pitchFamily="34" charset="0"/>
              </a:rPr>
              <a:t>EMI Music Publishing, Pandora, PRS for Music, Sony Music Entertainment, Spotify, Universal Music Group</a:t>
            </a:r>
          </a:p>
          <a:p>
            <a:pPr defTabSz="1008400" fontAlgn="b">
              <a:lnSpc>
                <a:spcPct val="100000"/>
              </a:lnSpc>
              <a:spcBef>
                <a:spcPct val="0"/>
              </a:spcBef>
            </a:pPr>
            <a:endParaRPr lang="en-US" altLang="en-US" sz="1400" b="1" dirty="0">
              <a:solidFill>
                <a:srgbClr val="B3A39E"/>
              </a:solidFill>
              <a:latin typeface="+mn-lt"/>
              <a:ea typeface="Corbel" pitchFamily="34" charset="0"/>
              <a:cs typeface="Aparajita" panose="020B0604020202020204" pitchFamily="34" charset="0"/>
            </a:endParaRPr>
          </a:p>
          <a:p>
            <a:pPr defTabSz="1008400" fontAlgn="b">
              <a:lnSpc>
                <a:spcPct val="100000"/>
              </a:lnSpc>
              <a:spcBef>
                <a:spcPct val="0"/>
              </a:spcBef>
            </a:pPr>
            <a:r>
              <a:rPr lang="en-US" altLang="en-US" sz="1400" b="1" i="1" dirty="0">
                <a:solidFill>
                  <a:srgbClr val="FF0000"/>
                </a:solidFill>
                <a:latin typeface="+mn-lt"/>
                <a:ea typeface="Corbel" pitchFamily="34" charset="0"/>
                <a:cs typeface="Aparajita" panose="020B0604020202020204" pitchFamily="34" charset="0"/>
              </a:rPr>
              <a:t>Professional Services</a:t>
            </a:r>
            <a:endParaRPr lang="en-US" altLang="en-US" sz="1400" i="1" dirty="0">
              <a:solidFill>
                <a:srgbClr val="FF0000"/>
              </a:solidFill>
              <a:latin typeface="+mn-lt"/>
              <a:ea typeface="Times New Roman" pitchFamily="18" charset="0"/>
              <a:cs typeface="Aparajita" panose="020B0604020202020204" pitchFamily="34" charset="0"/>
            </a:endParaRPr>
          </a:p>
          <a:p>
            <a:pPr eaLnBrk="0" fontAlgn="b" hangingPunct="0">
              <a:spcBef>
                <a:spcPct val="0"/>
              </a:spcBef>
              <a:spcAft>
                <a:spcPct val="0"/>
              </a:spcAft>
            </a:pPr>
            <a:r>
              <a:rPr lang="en-US" altLang="en-US" sz="1400" dirty="0">
                <a:latin typeface="+mn-lt"/>
                <a:ea typeface="Corbel" pitchFamily="34" charset="0"/>
                <a:cs typeface="Aparajita" panose="020B0604020202020204" pitchFamily="34" charset="0"/>
              </a:rPr>
              <a:t>Accenture, </a:t>
            </a:r>
            <a:r>
              <a:rPr lang="en-US" altLang="en-US" sz="1400" dirty="0" err="1">
                <a:latin typeface="+mn-lt"/>
                <a:ea typeface="Corbel" pitchFamily="34" charset="0"/>
                <a:cs typeface="Aparajita" panose="020B0604020202020204" pitchFamily="34" charset="0"/>
              </a:rPr>
              <a:t>Afiniti</a:t>
            </a:r>
            <a:r>
              <a:rPr lang="en-US" altLang="en-US" sz="1400" dirty="0">
                <a:latin typeface="+mn-lt"/>
                <a:ea typeface="Corbel" pitchFamily="34" charset="0"/>
                <a:cs typeface="Aparajita" panose="020B0604020202020204" pitchFamily="34" charset="0"/>
              </a:rPr>
              <a:t>, Allen &amp; </a:t>
            </a:r>
            <a:r>
              <a:rPr lang="en-US" altLang="en-US" sz="1400" dirty="0" err="1">
                <a:latin typeface="+mn-lt"/>
                <a:ea typeface="Corbel" pitchFamily="34" charset="0"/>
                <a:cs typeface="Aparajita" panose="020B0604020202020204" pitchFamily="34" charset="0"/>
              </a:rPr>
              <a:t>Overy</a:t>
            </a:r>
            <a:r>
              <a:rPr lang="en-US" altLang="en-US" sz="1400" dirty="0">
                <a:latin typeface="+mn-lt"/>
                <a:ea typeface="Corbel" pitchFamily="34" charset="0"/>
                <a:cs typeface="Aparajita" panose="020B0604020202020204" pitchFamily="34" charset="0"/>
              </a:rPr>
              <a:t>, Baringa Partners, Bain &amp; Company, Deloitte Consulting, </a:t>
            </a:r>
            <a:r>
              <a:rPr lang="en-US" altLang="en-US" sz="1400" dirty="0" smtClean="0">
                <a:latin typeface="+mn-lt"/>
                <a:ea typeface="Corbel" pitchFamily="34" charset="0"/>
                <a:cs typeface="Aparajita" panose="020B0604020202020204" pitchFamily="34" charset="0"/>
              </a:rPr>
              <a:t>Edelman, </a:t>
            </a:r>
            <a:r>
              <a:rPr lang="en-US" altLang="en-US" sz="1400" dirty="0">
                <a:latin typeface="+mn-lt"/>
                <a:ea typeface="Corbel" pitchFamily="34" charset="0"/>
                <a:cs typeface="Aparajita" panose="020B0604020202020204" pitchFamily="34" charset="0"/>
              </a:rPr>
              <a:t>Ernst &amp; Young,  </a:t>
            </a:r>
            <a:r>
              <a:rPr lang="en-US" altLang="en-US" sz="1400" dirty="0" smtClean="0">
                <a:latin typeface="+mn-lt"/>
                <a:ea typeface="Corbel" pitchFamily="34" charset="0"/>
                <a:cs typeface="Aparajita" panose="020B0604020202020204" pitchFamily="34" charset="0"/>
              </a:rPr>
              <a:t>KPMG, </a:t>
            </a:r>
            <a:r>
              <a:rPr lang="en-US" altLang="en-US" sz="1400" dirty="0" err="1">
                <a:latin typeface="+mn-lt"/>
                <a:ea typeface="Corbel" pitchFamily="34" charset="0"/>
                <a:cs typeface="Aparajita" panose="020B0604020202020204" pitchFamily="34" charset="0"/>
              </a:rPr>
              <a:t>Linklaters</a:t>
            </a:r>
            <a:r>
              <a:rPr lang="en-US" altLang="en-US" sz="1400" dirty="0">
                <a:latin typeface="+mn-lt"/>
                <a:ea typeface="Corbel" pitchFamily="34" charset="0"/>
                <a:cs typeface="Aparajita" panose="020B0604020202020204" pitchFamily="34" charset="0"/>
              </a:rPr>
              <a:t>, </a:t>
            </a:r>
            <a:r>
              <a:rPr lang="en-US" altLang="en-US" sz="1400" dirty="0" smtClean="0">
                <a:latin typeface="+mn-lt"/>
                <a:ea typeface="Corbel" pitchFamily="34" charset="0"/>
                <a:cs typeface="Aparajita" panose="020B0604020202020204" pitchFamily="34" charset="0"/>
              </a:rPr>
              <a:t>McKinsey, </a:t>
            </a:r>
            <a:r>
              <a:rPr lang="en-US" altLang="en-US" sz="1400" dirty="0">
                <a:latin typeface="+mn-lt"/>
                <a:ea typeface="Corbel" pitchFamily="34" charset="0"/>
                <a:cs typeface="Aparajita" panose="020B0604020202020204" pitchFamily="34" charset="0"/>
              </a:rPr>
              <a:t>Miles 33, OC&amp;C Strategy Consultants, Oliver &amp; </a:t>
            </a:r>
            <a:r>
              <a:rPr lang="en-US" altLang="en-US" sz="1400" dirty="0" err="1" smtClean="0">
                <a:latin typeface="+mn-lt"/>
                <a:ea typeface="Corbel" pitchFamily="34" charset="0"/>
                <a:cs typeface="Aparajita" panose="020B0604020202020204" pitchFamily="34" charset="0"/>
              </a:rPr>
              <a:t>Ohlbaum</a:t>
            </a:r>
            <a:r>
              <a:rPr lang="en-US" altLang="en-US" sz="1400" dirty="0" smtClean="0">
                <a:latin typeface="+mn-lt"/>
                <a:ea typeface="Corbel" pitchFamily="34" charset="0"/>
                <a:cs typeface="Aparajita" panose="020B0604020202020204" pitchFamily="34" charset="0"/>
              </a:rPr>
              <a:t>, PWC</a:t>
            </a:r>
            <a:r>
              <a:rPr lang="en-US" altLang="en-US" sz="1400" dirty="0">
                <a:latin typeface="+mn-lt"/>
                <a:ea typeface="Corbel" pitchFamily="34" charset="0"/>
                <a:cs typeface="Aparajita" panose="020B0604020202020204" pitchFamily="34" charset="0"/>
              </a:rPr>
              <a:t>, Russell </a:t>
            </a:r>
            <a:r>
              <a:rPr lang="en-US" altLang="en-US" sz="1400" dirty="0" smtClean="0">
                <a:latin typeface="+mn-lt"/>
                <a:ea typeface="Corbel" pitchFamily="34" charset="0"/>
                <a:cs typeface="Aparajita" panose="020B0604020202020204" pitchFamily="34" charset="0"/>
              </a:rPr>
              <a:t>Reynolds, </a:t>
            </a:r>
            <a:r>
              <a:rPr lang="en-US" altLang="en-US" sz="1400" dirty="0">
                <a:latin typeface="+mn-lt"/>
                <a:ea typeface="Corbel" pitchFamily="34" charset="0"/>
                <a:cs typeface="Aparajita" panose="020B0604020202020204" pitchFamily="34" charset="0"/>
              </a:rPr>
              <a:t>Tata Consultancy Services, Venture </a:t>
            </a:r>
            <a:r>
              <a:rPr lang="en-US" altLang="en-US" sz="1400" dirty="0" smtClean="0">
                <a:latin typeface="+mn-lt"/>
                <a:ea typeface="Corbel" pitchFamily="34" charset="0"/>
                <a:cs typeface="Aparajita" panose="020B0604020202020204" pitchFamily="34" charset="0"/>
              </a:rPr>
              <a:t>Consulting, </a:t>
            </a:r>
            <a:r>
              <a:rPr lang="en-US" altLang="en-US" sz="1400" dirty="0">
                <a:latin typeface="+mn-lt"/>
                <a:ea typeface="Corbel" pitchFamily="34" charset="0"/>
                <a:cs typeface="Aparajita" panose="020B0604020202020204" pitchFamily="34" charset="0"/>
              </a:rPr>
              <a:t>XIX Entertainment</a:t>
            </a:r>
            <a:endParaRPr lang="en-US" altLang="en-US" sz="1400" dirty="0">
              <a:solidFill>
                <a:srgbClr val="B3A39E"/>
              </a:solidFill>
              <a:latin typeface="+mn-lt"/>
              <a:ea typeface="Times New Roman" pitchFamily="18" charset="0"/>
              <a:cs typeface="Aparajita" panose="020B0604020202020204" pitchFamily="34" charset="0"/>
            </a:endParaRPr>
          </a:p>
          <a:p>
            <a:pPr defTabSz="1008400" eaLnBrk="0" fontAlgn="b" hangingPunct="0">
              <a:lnSpc>
                <a:spcPct val="100000"/>
              </a:lnSpc>
              <a:spcBef>
                <a:spcPct val="0"/>
              </a:spcBef>
            </a:pPr>
            <a:endParaRPr lang="en-US" altLang="en-US" sz="1400" b="1" dirty="0">
              <a:solidFill>
                <a:srgbClr val="B3A39E"/>
              </a:solidFill>
              <a:latin typeface="+mn-lt"/>
              <a:ea typeface="Corbel" pitchFamily="34" charset="0"/>
              <a:cs typeface="Aparajita" panose="020B0604020202020204" pitchFamily="34" charset="0"/>
            </a:endParaRPr>
          </a:p>
          <a:p>
            <a:pPr defTabSz="1008400" eaLnBrk="0" fontAlgn="b" hangingPunct="0">
              <a:lnSpc>
                <a:spcPct val="100000"/>
              </a:lnSpc>
              <a:spcBef>
                <a:spcPct val="0"/>
              </a:spcBef>
            </a:pPr>
            <a:r>
              <a:rPr lang="en-US" altLang="en-US" sz="1400" b="1" i="1" dirty="0">
                <a:solidFill>
                  <a:srgbClr val="FF0000"/>
                </a:solidFill>
                <a:latin typeface="+mn-lt"/>
                <a:ea typeface="Corbel" pitchFamily="34" charset="0"/>
                <a:cs typeface="Aparajita" panose="020B0604020202020204" pitchFamily="34" charset="0"/>
              </a:rPr>
              <a:t>Public Sector</a:t>
            </a:r>
            <a:endParaRPr lang="en-US" altLang="en-US" sz="1400" i="1" dirty="0">
              <a:solidFill>
                <a:srgbClr val="FF0000"/>
              </a:solidFill>
              <a:latin typeface="+mn-lt"/>
              <a:ea typeface="Times New Roman" pitchFamily="18" charset="0"/>
              <a:cs typeface="Aparajita" panose="020B0604020202020204" pitchFamily="34" charset="0"/>
            </a:endParaRPr>
          </a:p>
          <a:p>
            <a:pPr defTabSz="1008400" eaLnBrk="0" fontAlgn="b" hangingPunct="0">
              <a:lnSpc>
                <a:spcPct val="100000"/>
              </a:lnSpc>
              <a:spcBef>
                <a:spcPct val="0"/>
              </a:spcBef>
            </a:pPr>
            <a:r>
              <a:rPr lang="en-US" altLang="en-US" sz="1400" dirty="0" err="1" smtClean="0">
                <a:latin typeface="+mn-lt"/>
                <a:ea typeface="Corbel" pitchFamily="34" charset="0"/>
                <a:cs typeface="Aparajita" panose="020B0604020202020204" pitchFamily="34" charset="0"/>
              </a:rPr>
              <a:t>Dept</a:t>
            </a:r>
            <a:r>
              <a:rPr lang="en-US" altLang="en-US" sz="1400" dirty="0" smtClean="0">
                <a:latin typeface="+mn-lt"/>
                <a:ea typeface="Corbel" pitchFamily="34" charset="0"/>
                <a:cs typeface="Aparajita" panose="020B0604020202020204" pitchFamily="34" charset="0"/>
              </a:rPr>
              <a:t> Culture Media &amp; Sport, </a:t>
            </a:r>
            <a:r>
              <a:rPr lang="en-US" altLang="en-US" sz="1400" dirty="0">
                <a:latin typeface="+mn-lt"/>
                <a:ea typeface="Corbel" pitchFamily="34" charset="0"/>
                <a:cs typeface="Aparajita" panose="020B0604020202020204" pitchFamily="34" charset="0"/>
              </a:rPr>
              <a:t>European Broadcasting Union, European Commission, </a:t>
            </a:r>
            <a:r>
              <a:rPr lang="en-US" altLang="en-US" sz="1400" dirty="0" err="1">
                <a:latin typeface="+mn-lt"/>
                <a:ea typeface="Corbel" pitchFamily="34" charset="0"/>
                <a:cs typeface="Aparajita" panose="020B0604020202020204" pitchFamily="34" charset="0"/>
              </a:rPr>
              <a:t>Ofcom</a:t>
            </a:r>
            <a:r>
              <a:rPr lang="en-US" altLang="en-US" sz="1400" dirty="0">
                <a:latin typeface="+mn-lt"/>
                <a:ea typeface="Corbel" pitchFamily="34" charset="0"/>
                <a:cs typeface="Aparajita" panose="020B0604020202020204" pitchFamily="34" charset="0"/>
              </a:rPr>
              <a:t>, National Audit Office</a:t>
            </a:r>
            <a:endParaRPr lang="en-US" altLang="en-US" sz="1400" dirty="0">
              <a:solidFill>
                <a:schemeClr val="tx1"/>
              </a:solidFill>
              <a:latin typeface="+mn-lt"/>
              <a:ea typeface="Times New Roman" pitchFamily="18" charset="0"/>
              <a:cs typeface="Arial" pitchFamily="34" charset="0"/>
            </a:endParaRPr>
          </a:p>
          <a:p>
            <a:pPr lvl="0" eaLnBrk="0" fontAlgn="b" hangingPunct="0">
              <a:spcBef>
                <a:spcPct val="0"/>
              </a:spcBef>
              <a:spcAft>
                <a:spcPct val="0"/>
              </a:spcAft>
            </a:pPr>
            <a:endParaRPr lang="en-US" altLang="en-US" sz="1400" dirty="0">
              <a:latin typeface="+mn-lt"/>
              <a:cs typeface="Adobe Devanagari" pitchFamily="18" charset="0"/>
            </a:endParaRPr>
          </a:p>
          <a:p>
            <a:pPr lvl="0" eaLnBrk="0" fontAlgn="b" hangingPunct="0">
              <a:spcBef>
                <a:spcPct val="0"/>
              </a:spcBef>
              <a:spcAft>
                <a:spcPct val="0"/>
              </a:spcAft>
            </a:pPr>
            <a:endParaRPr lang="en-US" altLang="en-US" sz="1400" dirty="0">
              <a:solidFill>
                <a:schemeClr val="tx1"/>
              </a:solidFill>
              <a:latin typeface="+mn-lt"/>
              <a:cs typeface="Arial" pitchFamily="34" charset="0"/>
            </a:endParaRPr>
          </a:p>
        </p:txBody>
      </p:sp>
      <p:sp>
        <p:nvSpPr>
          <p:cNvPr id="8" name="Text Box 3"/>
          <p:cNvSpPr txBox="1">
            <a:spLocks/>
          </p:cNvSpPr>
          <p:nvPr/>
        </p:nvSpPr>
        <p:spPr bwMode="auto">
          <a:xfrm>
            <a:off x="8267552" y="773913"/>
            <a:ext cx="2030690" cy="484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28786" bIns="64391" numCol="1" anchor="t" anchorCtr="0" compatLnSpc="1">
            <a:prstTxWarp prst="textNoShape">
              <a:avLst/>
            </a:prstTxWarp>
          </a:bodyPr>
          <a:lstStyle/>
          <a:p>
            <a:pPr defTabSz="1008400" eaLnBrk="0" fontAlgn="b" hangingPunct="0">
              <a:lnSpc>
                <a:spcPct val="100000"/>
              </a:lnSpc>
              <a:spcBef>
                <a:spcPct val="0"/>
              </a:spcBef>
            </a:pPr>
            <a:r>
              <a:rPr lang="en-US" altLang="en-US" sz="1400" b="1" i="1" dirty="0">
                <a:solidFill>
                  <a:srgbClr val="FF0000"/>
                </a:solidFill>
                <a:latin typeface="+mn-lt"/>
                <a:ea typeface="Corbel" pitchFamily="34" charset="0"/>
                <a:cs typeface="Aparajita" panose="020B0604020202020204" pitchFamily="34" charset="0"/>
              </a:rPr>
              <a:t>Funds</a:t>
            </a:r>
            <a:endParaRPr lang="en-US" altLang="en-US" sz="1400" i="1" dirty="0">
              <a:solidFill>
                <a:srgbClr val="FF0000"/>
              </a:solidFill>
              <a:latin typeface="+mn-lt"/>
              <a:ea typeface="Times New Roman" pitchFamily="18" charset="0"/>
              <a:cs typeface="Aparajita" panose="020B0604020202020204" pitchFamily="34" charset="0"/>
            </a:endParaRPr>
          </a:p>
          <a:p>
            <a:pPr lvl="0" eaLnBrk="0" fontAlgn="b" hangingPunct="0">
              <a:spcBef>
                <a:spcPct val="0"/>
              </a:spcBef>
            </a:pPr>
            <a:r>
              <a:rPr lang="en-US" altLang="en-US" sz="1400" dirty="0">
                <a:latin typeface="+mn-lt"/>
                <a:ea typeface="Corbel" pitchFamily="34" charset="0"/>
                <a:cs typeface="Aparajita" panose="020B0604020202020204" pitchFamily="34" charset="0"/>
              </a:rPr>
              <a:t>Aberdeen Asset Management, Baillie Gifford, Cedar Rock Capital, </a:t>
            </a:r>
            <a:r>
              <a:rPr lang="en-US" altLang="en-US" sz="1400" dirty="0" err="1">
                <a:latin typeface="+mn-lt"/>
                <a:ea typeface="Corbel" pitchFamily="34" charset="0"/>
                <a:cs typeface="Aparajita" panose="020B0604020202020204" pitchFamily="34" charset="0"/>
              </a:rPr>
              <a:t>Cenkos</a:t>
            </a:r>
            <a:r>
              <a:rPr lang="en-US" altLang="en-US" sz="1400" dirty="0">
                <a:latin typeface="+mn-lt"/>
                <a:ea typeface="Corbel" pitchFamily="34" charset="0"/>
                <a:cs typeface="Aparajita" panose="020B0604020202020204" pitchFamily="34" charset="0"/>
              </a:rPr>
              <a:t> Securities plc, Highfields Capital Management, </a:t>
            </a:r>
            <a:r>
              <a:rPr lang="en-US" altLang="en-US" sz="1400" dirty="0" err="1">
                <a:latin typeface="+mn-lt"/>
                <a:ea typeface="Corbel" pitchFamily="34" charset="0"/>
                <a:cs typeface="Aparajita" panose="020B0604020202020204" pitchFamily="34" charset="0"/>
              </a:rPr>
              <a:t>LionTree</a:t>
            </a:r>
            <a:r>
              <a:rPr lang="en-US" altLang="en-US" sz="1400" dirty="0">
                <a:latin typeface="+mn-lt"/>
                <a:ea typeface="Corbel" pitchFamily="34" charset="0"/>
                <a:cs typeface="Aparajita" panose="020B0604020202020204" pitchFamily="34" charset="0"/>
              </a:rPr>
              <a:t>, Morgan Stanley Investment Management, Veritas Investment Management, </a:t>
            </a:r>
            <a:r>
              <a:rPr lang="en-US" altLang="en-US" sz="1400" dirty="0" err="1">
                <a:latin typeface="+mn-lt"/>
                <a:ea typeface="Corbel" pitchFamily="34" charset="0"/>
                <a:cs typeface="Aparajita" panose="020B0604020202020204" pitchFamily="34" charset="0"/>
              </a:rPr>
              <a:t>CapeView</a:t>
            </a:r>
            <a:r>
              <a:rPr lang="en-US" altLang="en-US" sz="1400" dirty="0">
                <a:latin typeface="+mn-lt"/>
                <a:ea typeface="Corbel" pitchFamily="34" charset="0"/>
                <a:cs typeface="Aparajita" panose="020B0604020202020204" pitchFamily="34" charset="0"/>
              </a:rPr>
              <a:t> Capital LLP</a:t>
            </a:r>
          </a:p>
          <a:p>
            <a:pPr lvl="0" eaLnBrk="0" fontAlgn="b" hangingPunct="0">
              <a:spcBef>
                <a:spcPct val="0"/>
              </a:spcBef>
              <a:spcAft>
                <a:spcPct val="0"/>
              </a:spcAft>
            </a:pPr>
            <a:endParaRPr lang="en-US" altLang="en-US" sz="1400" dirty="0">
              <a:solidFill>
                <a:schemeClr val="tx1"/>
              </a:solidFill>
              <a:latin typeface="+mn-lt"/>
              <a:ea typeface="Times New Roman" pitchFamily="18" charset="0"/>
              <a:cs typeface="Aparajita" panose="020B0604020202020204" pitchFamily="34" charset="0"/>
            </a:endParaRPr>
          </a:p>
          <a:p>
            <a:pPr defTabSz="1008400" eaLnBrk="0" fontAlgn="b" hangingPunct="0">
              <a:lnSpc>
                <a:spcPct val="100000"/>
              </a:lnSpc>
              <a:spcBef>
                <a:spcPct val="0"/>
              </a:spcBef>
            </a:pPr>
            <a:r>
              <a:rPr lang="en-US" altLang="en-US" sz="1400" b="1" i="1" dirty="0">
                <a:solidFill>
                  <a:srgbClr val="FF0000"/>
                </a:solidFill>
                <a:latin typeface="+mn-lt"/>
                <a:ea typeface="Corbel" pitchFamily="34" charset="0"/>
                <a:cs typeface="Aparajita" panose="020B0604020202020204" pitchFamily="34" charset="0"/>
              </a:rPr>
              <a:t>Investment Banks</a:t>
            </a:r>
            <a:endParaRPr lang="en-US" altLang="en-US" sz="1400" i="1" dirty="0">
              <a:solidFill>
                <a:srgbClr val="FF0000"/>
              </a:solidFill>
              <a:latin typeface="+mn-lt"/>
              <a:ea typeface="Times New Roman" pitchFamily="18" charset="0"/>
              <a:cs typeface="Aparajita" panose="020B0604020202020204" pitchFamily="34" charset="0"/>
            </a:endParaRPr>
          </a:p>
          <a:p>
            <a:pPr defTabSz="1008400" eaLnBrk="0" fontAlgn="b" hangingPunct="0">
              <a:lnSpc>
                <a:spcPct val="100000"/>
              </a:lnSpc>
              <a:spcBef>
                <a:spcPct val="0"/>
              </a:spcBef>
            </a:pPr>
            <a:r>
              <a:rPr lang="en-US" altLang="en-US" sz="1400" dirty="0">
                <a:latin typeface="+mn-lt"/>
                <a:ea typeface="Corbel" pitchFamily="34" charset="0"/>
                <a:cs typeface="Aparajita" panose="020B0604020202020204" pitchFamily="34" charset="0"/>
              </a:rPr>
              <a:t>Allen &amp; Co, Barclays Capital, BNP Paribas, Citigroup, </a:t>
            </a:r>
            <a:r>
              <a:rPr lang="en-US" altLang="en-US" sz="1400" dirty="0" err="1">
                <a:latin typeface="+mn-lt"/>
                <a:ea typeface="Corbel" pitchFamily="34" charset="0"/>
                <a:cs typeface="Aparajita" panose="020B0604020202020204" pitchFamily="34" charset="0"/>
              </a:rPr>
              <a:t>Lepe</a:t>
            </a:r>
            <a:r>
              <a:rPr lang="en-US" altLang="en-US" sz="1400" dirty="0">
                <a:latin typeface="+mn-lt"/>
                <a:ea typeface="Corbel" pitchFamily="34" charset="0"/>
                <a:cs typeface="Aparajita" panose="020B0604020202020204" pitchFamily="34" charset="0"/>
              </a:rPr>
              <a:t> </a:t>
            </a:r>
            <a:r>
              <a:rPr lang="en-US" altLang="en-US" sz="1400" dirty="0" smtClean="0">
                <a:latin typeface="+mn-lt"/>
                <a:ea typeface="Corbel" pitchFamily="34" charset="0"/>
                <a:cs typeface="Aparajita" panose="020B0604020202020204" pitchFamily="34" charset="0"/>
              </a:rPr>
              <a:t>Partners, </a:t>
            </a:r>
            <a:r>
              <a:rPr lang="en-US" altLang="en-US" sz="1400" dirty="0" err="1">
                <a:latin typeface="+mn-lt"/>
                <a:ea typeface="Corbel" pitchFamily="34" charset="0"/>
                <a:cs typeface="Aparajita" panose="020B0604020202020204" pitchFamily="34" charset="0"/>
              </a:rPr>
              <a:t>Moelis</a:t>
            </a:r>
            <a:r>
              <a:rPr lang="en-US" altLang="en-US" sz="1400" dirty="0">
                <a:latin typeface="+mn-lt"/>
                <a:ea typeface="Corbel" pitchFamily="34" charset="0"/>
                <a:cs typeface="Aparajita" panose="020B0604020202020204" pitchFamily="34" charset="0"/>
              </a:rPr>
              <a:t> &amp; Co, NM Rothschild, </a:t>
            </a:r>
            <a:r>
              <a:rPr lang="en-US" altLang="en-US" sz="1400" dirty="0" err="1" smtClean="0">
                <a:latin typeface="+mn-lt"/>
                <a:ea typeface="Corbel" pitchFamily="34" charset="0"/>
                <a:cs typeface="Aparajita" panose="020B0604020202020204" pitchFamily="34" charset="0"/>
              </a:rPr>
              <a:t>Raine</a:t>
            </a:r>
            <a:r>
              <a:rPr lang="en-US" altLang="en-US" sz="1400" dirty="0" smtClean="0">
                <a:latin typeface="+mn-lt"/>
                <a:ea typeface="Corbel" pitchFamily="34" charset="0"/>
                <a:cs typeface="Aparajita" panose="020B0604020202020204" pitchFamily="34" charset="0"/>
              </a:rPr>
              <a:t> </a:t>
            </a:r>
            <a:r>
              <a:rPr lang="en-US" altLang="en-US" sz="1400" dirty="0">
                <a:latin typeface="+mn-lt"/>
                <a:ea typeface="Corbel" pitchFamily="34" charset="0"/>
                <a:cs typeface="Aparajita" panose="020B0604020202020204" pitchFamily="34" charset="0"/>
              </a:rPr>
              <a:t>Group</a:t>
            </a:r>
          </a:p>
          <a:p>
            <a:pPr defTabSz="1008400" eaLnBrk="0" fontAlgn="b" hangingPunct="0">
              <a:lnSpc>
                <a:spcPct val="100000"/>
              </a:lnSpc>
              <a:spcBef>
                <a:spcPct val="0"/>
              </a:spcBef>
            </a:pPr>
            <a:endParaRPr lang="en-US" altLang="en-US" sz="1400" dirty="0">
              <a:solidFill>
                <a:schemeClr val="tx1"/>
              </a:solidFill>
              <a:latin typeface="+mn-lt"/>
              <a:ea typeface="Times New Roman" pitchFamily="18" charset="0"/>
              <a:cs typeface="Aparajita" panose="020B0604020202020204" pitchFamily="34" charset="0"/>
            </a:endParaRPr>
          </a:p>
          <a:p>
            <a:pPr defTabSz="1008400" eaLnBrk="0" fontAlgn="b" hangingPunct="0">
              <a:lnSpc>
                <a:spcPct val="100000"/>
              </a:lnSpc>
              <a:spcBef>
                <a:spcPct val="0"/>
              </a:spcBef>
            </a:pPr>
            <a:r>
              <a:rPr lang="en-US" altLang="en-US" sz="1400" b="1" i="1" dirty="0">
                <a:solidFill>
                  <a:srgbClr val="FF0000"/>
                </a:solidFill>
                <a:latin typeface="+mn-lt"/>
                <a:ea typeface="Corbel" pitchFamily="34" charset="0"/>
                <a:cs typeface="Aparajita" panose="020B0604020202020204" pitchFamily="34" charset="0"/>
              </a:rPr>
              <a:t>Private Equity/Venture Capital</a:t>
            </a:r>
            <a:endParaRPr lang="en-US" altLang="en-US" sz="1400" i="1" dirty="0">
              <a:solidFill>
                <a:srgbClr val="FF0000"/>
              </a:solidFill>
              <a:latin typeface="+mn-lt"/>
              <a:ea typeface="Times New Roman" pitchFamily="18" charset="0"/>
              <a:cs typeface="Aparajita" panose="020B0604020202020204" pitchFamily="34" charset="0"/>
            </a:endParaRPr>
          </a:p>
          <a:p>
            <a:pPr defTabSz="1008400" eaLnBrk="0" fontAlgn="b" hangingPunct="0">
              <a:lnSpc>
                <a:spcPct val="100000"/>
              </a:lnSpc>
              <a:spcBef>
                <a:spcPct val="0"/>
              </a:spcBef>
            </a:pPr>
            <a:r>
              <a:rPr lang="en-US" altLang="en-US" sz="1400" dirty="0" err="1">
                <a:latin typeface="+mn-lt"/>
                <a:ea typeface="Corbel" pitchFamily="34" charset="0"/>
                <a:cs typeface="Aparajita" panose="020B0604020202020204" pitchFamily="34" charset="0"/>
              </a:rPr>
              <a:t>Apax</a:t>
            </a:r>
            <a:r>
              <a:rPr lang="en-US" altLang="en-US" sz="1400" dirty="0">
                <a:latin typeface="+mn-lt"/>
                <a:ea typeface="Corbel" pitchFamily="34" charset="0"/>
                <a:cs typeface="Aparajita" panose="020B0604020202020204" pitchFamily="34" charset="0"/>
              </a:rPr>
              <a:t>, </a:t>
            </a:r>
            <a:r>
              <a:rPr lang="en-US" altLang="en-US" sz="1400" dirty="0" err="1">
                <a:latin typeface="+mn-lt"/>
                <a:ea typeface="Corbel" pitchFamily="34" charset="0"/>
                <a:cs typeface="Aparajita" panose="020B0604020202020204" pitchFamily="34" charset="0"/>
              </a:rPr>
              <a:t>Cinven</a:t>
            </a:r>
            <a:r>
              <a:rPr lang="en-US" altLang="en-US" sz="1400" dirty="0">
                <a:latin typeface="+mn-lt"/>
                <a:ea typeface="Corbel" pitchFamily="34" charset="0"/>
                <a:cs typeface="Aparajita" panose="020B0604020202020204" pitchFamily="34" charset="0"/>
              </a:rPr>
              <a:t>, </a:t>
            </a:r>
            <a:r>
              <a:rPr lang="en-US" altLang="en-US" sz="1400" dirty="0" err="1">
                <a:latin typeface="+mn-lt"/>
                <a:ea typeface="Corbel" pitchFamily="34" charset="0"/>
                <a:cs typeface="Aparajita" panose="020B0604020202020204" pitchFamily="34" charset="0"/>
              </a:rPr>
              <a:t>Gloo</a:t>
            </a:r>
            <a:r>
              <a:rPr lang="en-US" altLang="en-US" sz="1400" dirty="0">
                <a:latin typeface="+mn-lt"/>
                <a:ea typeface="Corbel" pitchFamily="34" charset="0"/>
                <a:cs typeface="Aparajita" panose="020B0604020202020204" pitchFamily="34" charset="0"/>
              </a:rPr>
              <a:t> Networks, </a:t>
            </a:r>
            <a:r>
              <a:rPr lang="en-US" altLang="en-US" sz="1400" dirty="0" err="1">
                <a:latin typeface="+mn-lt"/>
                <a:ea typeface="Corbel" pitchFamily="34" charset="0"/>
                <a:cs typeface="Aparajita" panose="020B0604020202020204" pitchFamily="34" charset="0"/>
              </a:rPr>
              <a:t>Permira</a:t>
            </a:r>
            <a:r>
              <a:rPr lang="en-US" altLang="en-US" sz="1400" dirty="0">
                <a:latin typeface="+mn-lt"/>
                <a:ea typeface="Corbel" pitchFamily="34" charset="0"/>
                <a:cs typeface="Aparajita" panose="020B0604020202020204" pitchFamily="34" charset="0"/>
              </a:rPr>
              <a:t> Advisors, Providence Equity, Taconic Capital Advisors, Usaha </a:t>
            </a:r>
            <a:r>
              <a:rPr lang="en-US" altLang="en-US" sz="1400" dirty="0" err="1">
                <a:latin typeface="+mn-lt"/>
                <a:ea typeface="Corbel" pitchFamily="34" charset="0"/>
                <a:cs typeface="Aparajita" panose="020B0604020202020204" pitchFamily="34" charset="0"/>
              </a:rPr>
              <a:t>Tegas</a:t>
            </a:r>
            <a:endParaRPr lang="en-US" altLang="en-US" sz="1400" dirty="0">
              <a:solidFill>
                <a:schemeClr val="tx1"/>
              </a:solidFill>
              <a:latin typeface="+mn-lt"/>
              <a:cs typeface="Aparajita" panose="020B0604020202020204" pitchFamily="34" charset="0"/>
            </a:endParaRPr>
          </a:p>
        </p:txBody>
      </p:sp>
      <p:sp>
        <p:nvSpPr>
          <p:cNvPr id="2" name="Footer Placeholder 1"/>
          <p:cNvSpPr>
            <a:spLocks noGrp="1"/>
          </p:cNvSpPr>
          <p:nvPr>
            <p:ph type="ftr" sz="quarter" idx="11"/>
          </p:nvPr>
        </p:nvSpPr>
        <p:spPr/>
        <p:txBody>
          <a:bodyPr/>
          <a:lstStyle/>
          <a:p>
            <a:r>
              <a:rPr lang="en-GB" smtClean="0"/>
              <a:t>PPA conference, 10th May 2017</a:t>
            </a:r>
            <a:endParaRPr lang="en-GB"/>
          </a:p>
        </p:txBody>
      </p:sp>
      <p:sp>
        <p:nvSpPr>
          <p:cNvPr id="3" name="Slide Number Placeholder 2"/>
          <p:cNvSpPr>
            <a:spLocks noGrp="1"/>
          </p:cNvSpPr>
          <p:nvPr>
            <p:ph type="sldNum" sz="quarter" idx="12"/>
          </p:nvPr>
        </p:nvSpPr>
        <p:spPr/>
        <p:txBody>
          <a:bodyPr/>
          <a:lstStyle/>
          <a:p>
            <a:fld id="{E5824C22-72D1-4177-AB2C-1BB8FE7229FC}" type="slidenum">
              <a:rPr lang="en-GB" smtClean="0"/>
              <a:t>2</a:t>
            </a:fld>
            <a:endParaRPr lang="en-GB"/>
          </a:p>
        </p:txBody>
      </p:sp>
    </p:spTree>
    <p:extLst>
      <p:ext uri="{BB962C8B-B14F-4D97-AF65-F5344CB8AC3E}">
        <p14:creationId xmlns:p14="http://schemas.microsoft.com/office/powerpoint/2010/main" val="598113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Disclaimer</a:t>
            </a:r>
          </a:p>
        </p:txBody>
      </p:sp>
      <p:sp>
        <p:nvSpPr>
          <p:cNvPr id="5" name="Footer Placeholder 4"/>
          <p:cNvSpPr>
            <a:spLocks noGrp="1"/>
          </p:cNvSpPr>
          <p:nvPr>
            <p:ph type="ftr" sz="quarter" idx="10"/>
          </p:nvPr>
        </p:nvSpPr>
        <p:spPr/>
        <p:txBody>
          <a:bodyPr/>
          <a:lstStyle/>
          <a:p>
            <a:r>
              <a:rPr lang="en-US" smtClean="0"/>
              <a:t>PPA conference, 10th May 2017</a:t>
            </a:r>
            <a:endParaRPr lang="en-US" dirty="0"/>
          </a:p>
        </p:txBody>
      </p:sp>
      <p:sp>
        <p:nvSpPr>
          <p:cNvPr id="8" name="Content Placeholder 7"/>
          <p:cNvSpPr>
            <a:spLocks noGrp="1"/>
          </p:cNvSpPr>
          <p:nvPr>
            <p:ph sz="quarter" idx="14"/>
          </p:nvPr>
        </p:nvSpPr>
        <p:spPr/>
        <p:txBody>
          <a:bodyPr/>
          <a:lstStyle/>
          <a:p>
            <a:pPr marL="0" indent="0">
              <a:buNone/>
            </a:pPr>
            <a:r>
              <a:rPr lang="en-GB" sz="970" b="1" dirty="0"/>
              <a:t>About Enders Analysis </a:t>
            </a:r>
            <a:endParaRPr lang="en-GB" sz="970" dirty="0"/>
          </a:p>
          <a:p>
            <a:pPr marL="0" indent="0">
              <a:buNone/>
            </a:pPr>
            <a:r>
              <a:rPr lang="en-GB" sz="970" dirty="0"/>
              <a:t>Enders Analysis is a research and advisory firm based in London. We specialise in media, entertainment, mobile and fixed telecoms, with a special focus on new technologies and media, covering all sides of the market, from consumers and leading companies to regulation. For more information go to </a:t>
            </a:r>
            <a:r>
              <a:rPr lang="en-GB" sz="970" dirty="0">
                <a:hlinkClick r:id="rId3"/>
              </a:rPr>
              <a:t>www.endersanalysis.com</a:t>
            </a:r>
            <a:r>
              <a:rPr lang="en-GB" sz="970" dirty="0"/>
              <a:t> or contact us at </a:t>
            </a:r>
            <a:r>
              <a:rPr lang="en-GB" sz="970" dirty="0">
                <a:hlinkClick r:id="rId4"/>
              </a:rPr>
              <a:t>info@endersanalysis.com</a:t>
            </a:r>
            <a:r>
              <a:rPr lang="en-GB" sz="970" dirty="0"/>
              <a:t>. </a:t>
            </a:r>
          </a:p>
          <a:p>
            <a:pPr marL="0" indent="0">
              <a:buNone/>
            </a:pPr>
            <a:endParaRPr lang="en-GB" sz="970" dirty="0"/>
          </a:p>
          <a:p>
            <a:pPr marL="0" indent="0">
              <a:buNone/>
            </a:pPr>
            <a:endParaRPr lang="en-GB" sz="970" dirty="0"/>
          </a:p>
          <a:p>
            <a:pPr marL="0" indent="0">
              <a:buNone/>
            </a:pPr>
            <a:endParaRPr lang="en-GB" sz="970" dirty="0"/>
          </a:p>
          <a:p>
            <a:pPr marL="0" indent="0">
              <a:buNone/>
            </a:pPr>
            <a:endParaRPr lang="en-GB" sz="970" dirty="0"/>
          </a:p>
          <a:p>
            <a:pPr marL="0" indent="0">
              <a:buNone/>
            </a:pPr>
            <a:endParaRPr lang="en-GB" sz="970" dirty="0"/>
          </a:p>
          <a:p>
            <a:pPr marL="0" indent="0">
              <a:buNone/>
            </a:pPr>
            <a:endParaRPr lang="en-GB" sz="970" dirty="0"/>
          </a:p>
          <a:p>
            <a:pPr marL="0" indent="0">
              <a:buNone/>
            </a:pPr>
            <a:endParaRPr lang="en-GB" sz="970" dirty="0"/>
          </a:p>
          <a:p>
            <a:pPr marL="0" indent="0">
              <a:buNone/>
            </a:pPr>
            <a:r>
              <a:rPr lang="en-GB" sz="970" b="1" dirty="0"/>
              <a:t>Important notice: </a:t>
            </a:r>
            <a:r>
              <a:rPr lang="en-GB" sz="970" dirty="0"/>
              <a:t>By accepting this research note, the recipient agrees to be bound by the following terms of use. This research note has been prepared by Enders Analysis Limited and published solely for guidance and general informational purposes. It may contain the personal opinions of research analysts’ based on research undertaken. This note has no regard to any specific recipient, including but not limited to any specific investment objectives, and should not be relied on by any recipient for investment or any other purposes. Enders Analysis Limited gives no undertaking to provide the recipient with access to any additional information or to update or keep current any information or opinions contained herein. The information and any opinions contained herein are based on sources believed to be reliable but the information relied on has not been independently verified. Enders Analysis Limited, its officers, employees and agents make no warranties or representations, express or implied, as to the accuracy or completeness of information and opinions contained herein and exclude all liability to the fullest extent permitted by law for any direct or indirect loss or damage or any other costs or expenses of any kind which may arise directly or indirectly out of the use of this note, including but not limited to anything caused by any viruses or any failures in computer transmission. The recipient hereby indemnifies Enders Analysis Limited, its officers, employees and agents and any entity which directly or indirectly controls, is controlled by, or is under direct or indirect common control with Enders Analysis Limited from time to time, against any direct or indirect loss or damage or any other costs or expenses of any kind which they may incur directly or indirectly as a result of the recipient’s use of this note.</a:t>
            </a:r>
          </a:p>
          <a:p>
            <a:pPr marL="0" indent="0">
              <a:buNone/>
            </a:pPr>
            <a:endParaRPr lang="en-GB" sz="970" b="1" dirty="0"/>
          </a:p>
          <a:p>
            <a:pPr marL="0" indent="0">
              <a:buNone/>
            </a:pPr>
            <a:r>
              <a:rPr lang="en-GB" sz="970" dirty="0"/>
              <a:t>© 2017 Enders Analysis Limited. All rights reserved. No part of this note may be reproduced or distributed in any manner including, but not limited to, via the internet, without the prior permission of Enders Analysis Limited. If you have not received this note directly from Enders Analysis Limited, your receipt is unauthorised. Please return this note to Enders Analysis Limited immediately.</a:t>
            </a:r>
          </a:p>
        </p:txBody>
      </p:sp>
      <p:sp>
        <p:nvSpPr>
          <p:cNvPr id="2" name="Slide Number Placeholder 1"/>
          <p:cNvSpPr>
            <a:spLocks noGrp="1"/>
          </p:cNvSpPr>
          <p:nvPr>
            <p:ph type="sldNum" sz="quarter" idx="11"/>
          </p:nvPr>
        </p:nvSpPr>
        <p:spPr/>
        <p:txBody>
          <a:bodyPr/>
          <a:lstStyle/>
          <a:p>
            <a:pPr>
              <a:defRPr/>
            </a:pPr>
            <a:fld id="{0A853826-47B2-7040-859B-D230C2342C37}" type="slidenum">
              <a:rPr lang="en-US" smtClean="0"/>
              <a:pPr>
                <a:defRPr/>
              </a:pPr>
              <a:t>20</a:t>
            </a:fld>
            <a:endParaRPr lang="en-US" dirty="0"/>
          </a:p>
        </p:txBody>
      </p:sp>
    </p:spTree>
    <p:extLst>
      <p:ext uri="{BB962C8B-B14F-4D97-AF65-F5344CB8AC3E}">
        <p14:creationId xmlns:p14="http://schemas.microsoft.com/office/powerpoint/2010/main" val="701702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2400" dirty="0" smtClean="0"/>
              <a:t>We are at a tipping point: online is more than 50% of all advertising spend</a:t>
            </a:r>
            <a:endParaRPr lang="en-US" sz="2400" dirty="0"/>
          </a:p>
        </p:txBody>
      </p:sp>
      <p:sp>
        <p:nvSpPr>
          <p:cNvPr id="3" name="Footer Placeholder 2"/>
          <p:cNvSpPr>
            <a:spLocks noGrp="1"/>
          </p:cNvSpPr>
          <p:nvPr>
            <p:ph type="ftr" sz="quarter" idx="10"/>
          </p:nvPr>
        </p:nvSpPr>
        <p:spPr/>
        <p:txBody>
          <a:bodyPr/>
          <a:lstStyle/>
          <a:p>
            <a:pPr>
              <a:defRPr/>
            </a:pPr>
            <a:r>
              <a:rPr lang="en-GB" smtClean="0"/>
              <a:t>PPA conference, 10th May 2017</a:t>
            </a:r>
            <a:endParaRPr lang="en-US" dirty="0"/>
          </a:p>
        </p:txBody>
      </p:sp>
      <p:sp>
        <p:nvSpPr>
          <p:cNvPr id="4" name="Slide Number Placeholder 3"/>
          <p:cNvSpPr>
            <a:spLocks noGrp="1"/>
          </p:cNvSpPr>
          <p:nvPr>
            <p:ph type="sldNum" sz="quarter" idx="11"/>
          </p:nvPr>
        </p:nvSpPr>
        <p:spPr/>
        <p:txBody>
          <a:bodyPr/>
          <a:lstStyle/>
          <a:p>
            <a:pPr>
              <a:defRPr/>
            </a:pPr>
            <a:fld id="{26131726-A5D0-8E46-90E1-66B7AA2CFB1D}" type="slidenum">
              <a:rPr lang="en-US" smtClean="0"/>
              <a:pPr>
                <a:defRPr/>
              </a:pPr>
              <a:t>3</a:t>
            </a:fld>
            <a:endParaRPr lang="en-US" dirty="0"/>
          </a:p>
        </p:txBody>
      </p:sp>
      <p:graphicFrame>
        <p:nvGraphicFramePr>
          <p:cNvPr id="8" name="Content Placeholder 7"/>
          <p:cNvGraphicFramePr>
            <a:graphicFrameLocks noGrp="1"/>
          </p:cNvGraphicFramePr>
          <p:nvPr>
            <p:ph sz="quarter" idx="14"/>
            <p:extLst>
              <p:ext uri="{D42A27DB-BD31-4B8C-83A1-F6EECF244321}">
                <p14:modId xmlns:p14="http://schemas.microsoft.com/office/powerpoint/2010/main" val="1669920276"/>
              </p:ext>
            </p:extLst>
          </p:nvPr>
        </p:nvGraphicFramePr>
        <p:xfrm>
          <a:off x="466725" y="1080703"/>
          <a:ext cx="9753600" cy="58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7273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Corporate and investor </a:t>
            </a:r>
            <a:r>
              <a:rPr lang="en-US" sz="2400" dirty="0" smtClean="0">
                <a:solidFill>
                  <a:srgbClr val="FF0000"/>
                </a:solidFill>
              </a:rPr>
              <a:t>short-termism</a:t>
            </a:r>
            <a:r>
              <a:rPr lang="en-US" sz="2400" dirty="0" smtClean="0"/>
              <a:t> is rising</a:t>
            </a:r>
            <a:endParaRPr lang="en-US" sz="2400" dirty="0"/>
          </a:p>
        </p:txBody>
      </p:sp>
      <p:sp>
        <p:nvSpPr>
          <p:cNvPr id="3" name="Footer Placeholder 2"/>
          <p:cNvSpPr>
            <a:spLocks noGrp="1"/>
          </p:cNvSpPr>
          <p:nvPr>
            <p:ph type="ftr" sz="quarter" idx="10"/>
          </p:nvPr>
        </p:nvSpPr>
        <p:spPr/>
        <p:txBody>
          <a:bodyPr/>
          <a:lstStyle/>
          <a:p>
            <a:pPr>
              <a:defRPr/>
            </a:pPr>
            <a:r>
              <a:rPr lang="en-GB" smtClean="0"/>
              <a:t>PPA conference, 10th May 2017</a:t>
            </a:r>
            <a:endParaRPr lang="en-US" dirty="0"/>
          </a:p>
        </p:txBody>
      </p:sp>
      <p:sp>
        <p:nvSpPr>
          <p:cNvPr id="4" name="Slide Number Placeholder 3"/>
          <p:cNvSpPr>
            <a:spLocks noGrp="1"/>
          </p:cNvSpPr>
          <p:nvPr>
            <p:ph type="sldNum" sz="quarter" idx="11"/>
          </p:nvPr>
        </p:nvSpPr>
        <p:spPr/>
        <p:txBody>
          <a:bodyPr/>
          <a:lstStyle/>
          <a:p>
            <a:pPr>
              <a:defRPr/>
            </a:pPr>
            <a:fld id="{0A853826-47B2-7040-859B-D230C2342C37}" type="slidenum">
              <a:rPr lang="en-US" smtClean="0"/>
              <a:pPr>
                <a:defRPr/>
              </a:pPr>
              <a:t>4</a:t>
            </a:fld>
            <a:endParaRPr lang="en-US" dirty="0"/>
          </a:p>
        </p:txBody>
      </p:sp>
      <p:graphicFrame>
        <p:nvGraphicFramePr>
          <p:cNvPr id="6" name="Content Placeholder 5">
            <a:extLst>
              <a:ext uri="{FF2B5EF4-FFF2-40B4-BE49-F238E27FC236}">
                <a16:creationId xmlns:lc="http://schemas.openxmlformats.org/drawingml/2006/lockedCanvas" xmlns:a16="http://schemas.microsoft.com/office/drawing/2014/main" xmlns:w16se="http://schemas.microsoft.com/office/word/2015/wordml/symex" xmlns:w="http://schemas.openxmlformats.org/wordprocessingml/2006/main" xmlns:w10="urn:schemas-microsoft-com:office:word" xmlns:v="urn:schemas-microsoft-com:vml" xmlns:o="urn:schemas-microsoft-com:office:office"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id="{AF2BCD82-0656-4F16-9D29-9BF9739AEFBD}"/>
              </a:ext>
            </a:extLst>
          </p:cNvPr>
          <p:cNvGraphicFramePr>
            <a:graphicFrameLocks noGrp="1"/>
          </p:cNvGraphicFramePr>
          <p:nvPr>
            <p:ph sz="quarter" idx="14"/>
            <p:extLst>
              <p:ext uri="{D42A27DB-BD31-4B8C-83A1-F6EECF244321}">
                <p14:modId xmlns:p14="http://schemas.microsoft.com/office/powerpoint/2010/main" val="1484879463"/>
              </p:ext>
            </p:extLst>
          </p:nvPr>
        </p:nvGraphicFramePr>
        <p:xfrm>
          <a:off x="466725" y="1038225"/>
          <a:ext cx="9753600" cy="58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8274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Procurement is driving media agency deals</a:t>
            </a:r>
            <a:endParaRPr lang="en-US" sz="2400" dirty="0"/>
          </a:p>
        </p:txBody>
      </p:sp>
      <p:sp>
        <p:nvSpPr>
          <p:cNvPr id="3" name="Footer Placeholder 2"/>
          <p:cNvSpPr>
            <a:spLocks noGrp="1"/>
          </p:cNvSpPr>
          <p:nvPr>
            <p:ph type="ftr" sz="quarter" idx="10"/>
          </p:nvPr>
        </p:nvSpPr>
        <p:spPr/>
        <p:txBody>
          <a:bodyPr/>
          <a:lstStyle/>
          <a:p>
            <a:pPr>
              <a:defRPr/>
            </a:pPr>
            <a:r>
              <a:rPr lang="en-GB" smtClean="0"/>
              <a:t>PPA conference, 10th May 2017</a:t>
            </a:r>
            <a:endParaRPr lang="en-US" dirty="0"/>
          </a:p>
        </p:txBody>
      </p:sp>
      <p:sp>
        <p:nvSpPr>
          <p:cNvPr id="4" name="Slide Number Placeholder 3"/>
          <p:cNvSpPr>
            <a:spLocks noGrp="1"/>
          </p:cNvSpPr>
          <p:nvPr>
            <p:ph type="sldNum" sz="quarter" idx="11"/>
          </p:nvPr>
        </p:nvSpPr>
        <p:spPr/>
        <p:txBody>
          <a:bodyPr/>
          <a:lstStyle/>
          <a:p>
            <a:pPr>
              <a:defRPr/>
            </a:pPr>
            <a:fld id="{0A853826-47B2-7040-859B-D230C2342C37}" type="slidenum">
              <a:rPr lang="en-US" smtClean="0"/>
              <a:pPr>
                <a:defRPr/>
              </a:pPr>
              <a:t>5</a:t>
            </a:fld>
            <a:endParaRPr lang="en-US" dirty="0"/>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357619435"/>
              </p:ext>
            </p:extLst>
          </p:nvPr>
        </p:nvGraphicFramePr>
        <p:xfrm>
          <a:off x="466725" y="1038225"/>
          <a:ext cx="9753600" cy="5867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995309" y="6388274"/>
            <a:ext cx="1268296" cy="230832"/>
          </a:xfrm>
          <a:prstGeom prst="rect">
            <a:avLst/>
          </a:prstGeom>
          <a:noFill/>
        </p:spPr>
        <p:txBody>
          <a:bodyPr wrap="none" rtlCol="0">
            <a:spAutoFit/>
          </a:bodyPr>
          <a:lstStyle/>
          <a:p>
            <a:r>
              <a:rPr lang="en-US" sz="1000" dirty="0" smtClean="0">
                <a:latin typeface="+mn-lt"/>
              </a:rPr>
              <a:t>[Source: ISBA, 2016]</a:t>
            </a:r>
            <a:endParaRPr lang="en-US" sz="1000" dirty="0">
              <a:latin typeface="+mn-lt"/>
            </a:endParaRPr>
          </a:p>
        </p:txBody>
      </p:sp>
      <p:sp>
        <p:nvSpPr>
          <p:cNvPr id="8" name="Rectangle 7"/>
          <p:cNvSpPr/>
          <p:nvPr/>
        </p:nvSpPr>
        <p:spPr>
          <a:xfrm>
            <a:off x="1607052" y="2286109"/>
            <a:ext cx="3541146" cy="541687"/>
          </a:xfrm>
          <a:prstGeom prst="rect">
            <a:avLst/>
          </a:prstGeom>
        </p:spPr>
        <p:txBody>
          <a:bodyPr wrap="square">
            <a:spAutoFit/>
          </a:bodyPr>
          <a:lstStyle/>
          <a:p>
            <a:r>
              <a:rPr lang="en-GB" sz="1600" dirty="0">
                <a:latin typeface="+mn-lt"/>
                <a:ea typeface="Corbel" charset="0"/>
                <a:cs typeface="Times New Roman" charset="0"/>
              </a:rPr>
              <a:t>23% of media agency negotiations are undertaken </a:t>
            </a:r>
            <a:r>
              <a:rPr lang="en-GB" sz="1600" i="1" dirty="0">
                <a:solidFill>
                  <a:srgbClr val="FF0000"/>
                </a:solidFill>
                <a:latin typeface="+mn-lt"/>
                <a:ea typeface="Corbel" charset="0"/>
                <a:cs typeface="Times New Roman" charset="0"/>
              </a:rPr>
              <a:t>entirely</a:t>
            </a:r>
            <a:r>
              <a:rPr lang="en-GB" sz="1600" dirty="0">
                <a:solidFill>
                  <a:srgbClr val="FF0000"/>
                </a:solidFill>
                <a:latin typeface="+mn-lt"/>
                <a:ea typeface="Corbel" charset="0"/>
                <a:cs typeface="Times New Roman" charset="0"/>
              </a:rPr>
              <a:t> </a:t>
            </a:r>
            <a:r>
              <a:rPr lang="en-GB" sz="1600" dirty="0">
                <a:latin typeface="+mn-lt"/>
                <a:ea typeface="Corbel" charset="0"/>
                <a:cs typeface="Times New Roman" charset="0"/>
              </a:rPr>
              <a:t>by procurement</a:t>
            </a:r>
            <a:r>
              <a:rPr lang="en-GB" sz="1600" dirty="0">
                <a:latin typeface="+mn-lt"/>
              </a:rPr>
              <a:t> </a:t>
            </a:r>
            <a:endParaRPr lang="en-US" sz="1600" dirty="0">
              <a:latin typeface="+mn-lt"/>
            </a:endParaRPr>
          </a:p>
        </p:txBody>
      </p:sp>
    </p:spTree>
    <p:extLst>
      <p:ext uri="{BB962C8B-B14F-4D97-AF65-F5344CB8AC3E}">
        <p14:creationId xmlns:p14="http://schemas.microsoft.com/office/powerpoint/2010/main" val="1665593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Agency</a:t>
            </a:r>
            <a:r>
              <a:rPr lang="mr-IN" sz="2400" dirty="0" smtClean="0"/>
              <a:t>–</a:t>
            </a:r>
            <a:r>
              <a:rPr lang="en-US" sz="2400" dirty="0" smtClean="0"/>
              <a:t>client tenures have fallen substantially</a:t>
            </a:r>
            <a:endParaRPr lang="en-US" sz="2400" dirty="0"/>
          </a:p>
        </p:txBody>
      </p:sp>
      <p:sp>
        <p:nvSpPr>
          <p:cNvPr id="3" name="Footer Placeholder 2"/>
          <p:cNvSpPr>
            <a:spLocks noGrp="1"/>
          </p:cNvSpPr>
          <p:nvPr>
            <p:ph type="ftr" sz="quarter" idx="10"/>
          </p:nvPr>
        </p:nvSpPr>
        <p:spPr/>
        <p:txBody>
          <a:bodyPr/>
          <a:lstStyle/>
          <a:p>
            <a:pPr>
              <a:defRPr/>
            </a:pPr>
            <a:r>
              <a:rPr lang="en-GB" smtClean="0"/>
              <a:t>PPA conference, 10th May 2017</a:t>
            </a:r>
            <a:endParaRPr lang="en-US" dirty="0"/>
          </a:p>
        </p:txBody>
      </p:sp>
      <p:sp>
        <p:nvSpPr>
          <p:cNvPr id="4" name="Slide Number Placeholder 3"/>
          <p:cNvSpPr>
            <a:spLocks noGrp="1"/>
          </p:cNvSpPr>
          <p:nvPr>
            <p:ph type="sldNum" sz="quarter" idx="11"/>
          </p:nvPr>
        </p:nvSpPr>
        <p:spPr/>
        <p:txBody>
          <a:bodyPr/>
          <a:lstStyle/>
          <a:p>
            <a:pPr>
              <a:defRPr/>
            </a:pPr>
            <a:fld id="{0A853826-47B2-7040-859B-D230C2342C37}" type="slidenum">
              <a:rPr lang="en-US" smtClean="0"/>
              <a:pPr>
                <a:defRPr/>
              </a:pPr>
              <a:t>6</a:t>
            </a:fld>
            <a:endParaRPr lang="en-US" dirty="0"/>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40341163"/>
              </p:ext>
            </p:extLst>
          </p:nvPr>
        </p:nvGraphicFramePr>
        <p:xfrm>
          <a:off x="466725" y="1038225"/>
          <a:ext cx="97536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678567" y="2737437"/>
            <a:ext cx="1501950" cy="377026"/>
          </a:xfrm>
          <a:prstGeom prst="rect">
            <a:avLst/>
          </a:prstGeom>
          <a:noFill/>
        </p:spPr>
        <p:txBody>
          <a:bodyPr wrap="none" rtlCol="0">
            <a:spAutoFit/>
          </a:bodyPr>
          <a:lstStyle/>
          <a:p>
            <a:r>
              <a:rPr lang="en-US" sz="2000" b="1" dirty="0" smtClean="0">
                <a:solidFill>
                  <a:srgbClr val="FF0000"/>
                </a:solidFill>
                <a:latin typeface="+mn-lt"/>
              </a:rPr>
              <a:t>65% decline</a:t>
            </a:r>
            <a:endParaRPr lang="en-US" sz="2000" b="1" dirty="0">
              <a:solidFill>
                <a:srgbClr val="FF0000"/>
              </a:solidFill>
              <a:latin typeface="+mn-lt"/>
            </a:endParaRPr>
          </a:p>
        </p:txBody>
      </p:sp>
      <p:cxnSp>
        <p:nvCxnSpPr>
          <p:cNvPr id="9" name="Straight Arrow Connector 8"/>
          <p:cNvCxnSpPr/>
          <p:nvPr/>
        </p:nvCxnSpPr>
        <p:spPr>
          <a:xfrm>
            <a:off x="6249752" y="2600325"/>
            <a:ext cx="914400" cy="914400"/>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7089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With particular implications for marketing: CMOs last half as long as CEOs</a:t>
            </a:r>
            <a:endParaRPr lang="en-US" sz="2400" dirty="0"/>
          </a:p>
        </p:txBody>
      </p:sp>
      <p:sp>
        <p:nvSpPr>
          <p:cNvPr id="3" name="Footer Placeholder 2"/>
          <p:cNvSpPr>
            <a:spLocks noGrp="1"/>
          </p:cNvSpPr>
          <p:nvPr>
            <p:ph type="ftr" sz="quarter" idx="10"/>
          </p:nvPr>
        </p:nvSpPr>
        <p:spPr/>
        <p:txBody>
          <a:bodyPr/>
          <a:lstStyle/>
          <a:p>
            <a:pPr>
              <a:defRPr/>
            </a:pPr>
            <a:r>
              <a:rPr lang="en-GB" smtClean="0"/>
              <a:t>PPA conference, 10th May 2017</a:t>
            </a:r>
            <a:endParaRPr lang="en-US" dirty="0"/>
          </a:p>
        </p:txBody>
      </p:sp>
      <p:sp>
        <p:nvSpPr>
          <p:cNvPr id="4" name="Slide Number Placeholder 3"/>
          <p:cNvSpPr>
            <a:spLocks noGrp="1"/>
          </p:cNvSpPr>
          <p:nvPr>
            <p:ph type="sldNum" sz="quarter" idx="11"/>
          </p:nvPr>
        </p:nvSpPr>
        <p:spPr/>
        <p:txBody>
          <a:bodyPr/>
          <a:lstStyle/>
          <a:p>
            <a:pPr>
              <a:defRPr/>
            </a:pPr>
            <a:fld id="{0A853826-47B2-7040-859B-D230C2342C37}" type="slidenum">
              <a:rPr lang="en-US" smtClean="0"/>
              <a:pPr>
                <a:defRPr/>
              </a:pPr>
              <a:t>7</a:t>
            </a:fld>
            <a:endParaRPr lang="en-US" dirty="0"/>
          </a:p>
        </p:txBody>
      </p:sp>
      <p:graphicFrame>
        <p:nvGraphicFramePr>
          <p:cNvPr id="6" name="Content Placeholder 5">
            <a:extLst>
              <a:ext uri="{FF2B5EF4-FFF2-40B4-BE49-F238E27FC236}">
                <a16:creationId xmlns="" xmlns:a16="http://schemas.microsoft.com/office/drawing/2014/main" id="{D0E9269C-3C4F-429C-994C-9300EBFF444D}"/>
              </a:ext>
            </a:extLst>
          </p:cNvPr>
          <p:cNvGraphicFramePr>
            <a:graphicFrameLocks noGrp="1"/>
          </p:cNvGraphicFramePr>
          <p:nvPr>
            <p:ph sz="quarter" idx="14"/>
            <p:extLst>
              <p:ext uri="{D42A27DB-BD31-4B8C-83A1-F6EECF244321}">
                <p14:modId xmlns:p14="http://schemas.microsoft.com/office/powerpoint/2010/main" val="755799763"/>
              </p:ext>
            </p:extLst>
          </p:nvPr>
        </p:nvGraphicFramePr>
        <p:xfrm>
          <a:off x="466725" y="1038225"/>
          <a:ext cx="9753600" cy="5867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9069090" y="6699416"/>
            <a:ext cx="1279517" cy="206210"/>
          </a:xfrm>
          <a:prstGeom prst="rect">
            <a:avLst/>
          </a:prstGeom>
          <a:noFill/>
        </p:spPr>
        <p:txBody>
          <a:bodyPr wrap="none" rtlCol="0">
            <a:spAutoFit/>
          </a:bodyPr>
          <a:lstStyle/>
          <a:p>
            <a:r>
              <a:rPr lang="en-US" sz="800" dirty="0" smtClean="0">
                <a:latin typeface="+mn-lt"/>
              </a:rPr>
              <a:t>[Source: </a:t>
            </a:r>
            <a:r>
              <a:rPr lang="en-US" sz="800" dirty="0" err="1" smtClean="0">
                <a:latin typeface="+mn-lt"/>
              </a:rPr>
              <a:t>Korn</a:t>
            </a:r>
            <a:r>
              <a:rPr lang="en-US" sz="800" dirty="0" smtClean="0">
                <a:latin typeface="+mn-lt"/>
              </a:rPr>
              <a:t> Ferry, 2017]</a:t>
            </a:r>
            <a:endParaRPr lang="en-US" sz="800" dirty="0">
              <a:latin typeface="+mn-lt"/>
            </a:endParaRPr>
          </a:p>
        </p:txBody>
      </p:sp>
    </p:spTree>
    <p:extLst>
      <p:ext uri="{BB962C8B-B14F-4D97-AF65-F5344CB8AC3E}">
        <p14:creationId xmlns:p14="http://schemas.microsoft.com/office/powerpoint/2010/main" val="770849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And, anyway, marketing chiefs are not on the board</a:t>
            </a:r>
            <a:endParaRPr lang="en-US" sz="2400" dirty="0"/>
          </a:p>
        </p:txBody>
      </p:sp>
      <p:sp>
        <p:nvSpPr>
          <p:cNvPr id="3" name="Footer Placeholder 2"/>
          <p:cNvSpPr>
            <a:spLocks noGrp="1"/>
          </p:cNvSpPr>
          <p:nvPr>
            <p:ph type="ftr" sz="quarter" idx="10"/>
          </p:nvPr>
        </p:nvSpPr>
        <p:spPr/>
        <p:txBody>
          <a:bodyPr/>
          <a:lstStyle/>
          <a:p>
            <a:pPr>
              <a:defRPr/>
            </a:pPr>
            <a:r>
              <a:rPr lang="en-GB" smtClean="0"/>
              <a:t>PPA conference, 10th May 2017</a:t>
            </a:r>
            <a:endParaRPr lang="en-US" dirty="0"/>
          </a:p>
        </p:txBody>
      </p:sp>
      <p:sp>
        <p:nvSpPr>
          <p:cNvPr id="4" name="Slide Number Placeholder 3"/>
          <p:cNvSpPr>
            <a:spLocks noGrp="1"/>
          </p:cNvSpPr>
          <p:nvPr>
            <p:ph type="sldNum" sz="quarter" idx="11"/>
          </p:nvPr>
        </p:nvSpPr>
        <p:spPr/>
        <p:txBody>
          <a:bodyPr/>
          <a:lstStyle/>
          <a:p>
            <a:pPr>
              <a:defRPr/>
            </a:pPr>
            <a:fld id="{0A853826-47B2-7040-859B-D230C2342C37}" type="slidenum">
              <a:rPr lang="en-US" smtClean="0"/>
              <a:pPr>
                <a:defRPr/>
              </a:pPr>
              <a:t>8</a:t>
            </a:fld>
            <a:endParaRPr lang="en-US" dirty="0"/>
          </a:p>
        </p:txBody>
      </p:sp>
      <p:sp>
        <p:nvSpPr>
          <p:cNvPr id="5" name="Content Placeholder 4"/>
          <p:cNvSpPr>
            <a:spLocks noGrp="1"/>
          </p:cNvSpPr>
          <p:nvPr>
            <p:ph sz="quarter" idx="14"/>
          </p:nvPr>
        </p:nvSpPr>
        <p:spPr>
          <a:xfrm>
            <a:off x="3945849" y="3007815"/>
            <a:ext cx="5338000" cy="2605412"/>
          </a:xfrm>
        </p:spPr>
        <p:txBody>
          <a:bodyPr/>
          <a:lstStyle/>
          <a:p>
            <a:pPr marL="0" indent="0" algn="ctr">
              <a:lnSpc>
                <a:spcPts val="2033"/>
              </a:lnSpc>
              <a:spcAft>
                <a:spcPts val="1253"/>
              </a:spcAft>
              <a:buNone/>
            </a:pPr>
            <a:r>
              <a:rPr lang="en-US" sz="2000" dirty="0" smtClean="0"/>
              <a:t>Proportion of S&amp;P-1,500 directors with marketing experience, measured over a 6-year period (65,000 directors)</a:t>
            </a:r>
            <a:endParaRPr lang="en-US" sz="2000" dirty="0"/>
          </a:p>
        </p:txBody>
      </p:sp>
      <p:sp>
        <p:nvSpPr>
          <p:cNvPr id="6" name="TextBox 5"/>
          <p:cNvSpPr txBox="1"/>
          <p:nvPr/>
        </p:nvSpPr>
        <p:spPr>
          <a:xfrm>
            <a:off x="1930693" y="3007815"/>
            <a:ext cx="1686680" cy="861005"/>
          </a:xfrm>
          <a:prstGeom prst="rect">
            <a:avLst/>
          </a:prstGeom>
          <a:solidFill>
            <a:schemeClr val="accent6">
              <a:lumMod val="10000"/>
              <a:lumOff val="90000"/>
            </a:schemeClr>
          </a:solidFill>
        </p:spPr>
        <p:txBody>
          <a:bodyPr wrap="none" rtlCol="0">
            <a:spAutoFit/>
          </a:bodyPr>
          <a:lstStyle/>
          <a:p>
            <a:r>
              <a:rPr lang="en-US" sz="5400" b="1" dirty="0" smtClean="0">
                <a:latin typeface="+mn-lt"/>
              </a:rPr>
              <a:t>2.6%</a:t>
            </a:r>
            <a:endParaRPr lang="en-US" sz="5400" b="1" dirty="0">
              <a:latin typeface="+mn-lt"/>
            </a:endParaRPr>
          </a:p>
        </p:txBody>
      </p:sp>
      <p:sp>
        <p:nvSpPr>
          <p:cNvPr id="7" name="TextBox 6"/>
          <p:cNvSpPr txBox="1"/>
          <p:nvPr/>
        </p:nvSpPr>
        <p:spPr>
          <a:xfrm>
            <a:off x="3945849" y="6291960"/>
            <a:ext cx="6274475" cy="206210"/>
          </a:xfrm>
          <a:prstGeom prst="rect">
            <a:avLst/>
          </a:prstGeom>
          <a:noFill/>
        </p:spPr>
        <p:txBody>
          <a:bodyPr wrap="none" rtlCol="0">
            <a:spAutoFit/>
          </a:bodyPr>
          <a:lstStyle/>
          <a:p>
            <a:r>
              <a:rPr lang="en-US" sz="800" dirty="0" smtClean="0">
                <a:latin typeface="+mn-lt"/>
              </a:rPr>
              <a:t>[Source: </a:t>
            </a:r>
            <a:r>
              <a:rPr lang="en-US" sz="800" dirty="0">
                <a:latin typeface="+mn-lt"/>
              </a:rPr>
              <a:t>Kimberley A </a:t>
            </a:r>
            <a:r>
              <a:rPr lang="en-US" sz="800" dirty="0" err="1">
                <a:latin typeface="+mn-lt"/>
              </a:rPr>
              <a:t>Whitler</a:t>
            </a:r>
            <a:r>
              <a:rPr lang="en-US" sz="800" dirty="0">
                <a:latin typeface="+mn-lt"/>
              </a:rPr>
              <a:t> et al, </a:t>
            </a:r>
            <a:r>
              <a:rPr lang="en-US" sz="800" i="1" dirty="0">
                <a:latin typeface="+mn-lt"/>
              </a:rPr>
              <a:t>When and How Does Board-Level Marketing Experience Impact Firm Performance?</a:t>
            </a:r>
            <a:r>
              <a:rPr lang="en-US" sz="800" dirty="0">
                <a:latin typeface="+mn-lt"/>
              </a:rPr>
              <a:t>, Marketing Science </a:t>
            </a:r>
            <a:r>
              <a:rPr lang="en-US" sz="800" dirty="0" smtClean="0">
                <a:latin typeface="+mn-lt"/>
              </a:rPr>
              <a:t>Institute] </a:t>
            </a:r>
            <a:endParaRPr lang="en-US" sz="800" dirty="0">
              <a:latin typeface="+mn-lt"/>
            </a:endParaRPr>
          </a:p>
        </p:txBody>
      </p:sp>
    </p:spTree>
    <p:extLst>
      <p:ext uri="{BB962C8B-B14F-4D97-AF65-F5344CB8AC3E}">
        <p14:creationId xmlns:p14="http://schemas.microsoft.com/office/powerpoint/2010/main" val="1967383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quarter" idx="13"/>
            <p:extLst>
              <p:ext uri="{D42A27DB-BD31-4B8C-83A1-F6EECF244321}">
                <p14:modId xmlns:p14="http://schemas.microsoft.com/office/powerpoint/2010/main" val="2393037795"/>
              </p:ext>
            </p:extLst>
          </p:nvPr>
        </p:nvGraphicFramePr>
        <p:xfrm>
          <a:off x="419715" y="1038226"/>
          <a:ext cx="9800311" cy="5786045"/>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p:cNvSpPr>
            <a:spLocks noGrp="1"/>
          </p:cNvSpPr>
          <p:nvPr>
            <p:ph type="title"/>
          </p:nvPr>
        </p:nvSpPr>
        <p:spPr/>
        <p:txBody>
          <a:bodyPr/>
          <a:lstStyle/>
          <a:p>
            <a:r>
              <a:rPr lang="en-GB" sz="2400" dirty="0" smtClean="0">
                <a:solidFill>
                  <a:srgbClr val="FF0000"/>
                </a:solidFill>
              </a:rPr>
              <a:t>Mobile</a:t>
            </a:r>
            <a:r>
              <a:rPr lang="en-GB" sz="2400" dirty="0" smtClean="0"/>
              <a:t> is becoming universal</a:t>
            </a:r>
            <a:endParaRPr lang="en-GB" sz="2400" dirty="0"/>
          </a:p>
        </p:txBody>
      </p:sp>
      <p:sp>
        <p:nvSpPr>
          <p:cNvPr id="14" name="Content Placeholder 13"/>
          <p:cNvSpPr>
            <a:spLocks noGrp="1"/>
          </p:cNvSpPr>
          <p:nvPr>
            <p:ph sz="quarter" idx="14"/>
          </p:nvPr>
        </p:nvSpPr>
        <p:spPr/>
        <p:txBody>
          <a:bodyPr/>
          <a:lstStyle/>
          <a:p>
            <a:endParaRPr lang="en-US"/>
          </a:p>
          <a:p>
            <a:pPr marL="0" indent="0">
              <a:buNone/>
            </a:pPr>
            <a:endParaRPr lang="en-US"/>
          </a:p>
          <a:p>
            <a:pPr lvl="1"/>
            <a:endParaRPr lang="en-US"/>
          </a:p>
        </p:txBody>
      </p:sp>
      <p:sp>
        <p:nvSpPr>
          <p:cNvPr id="7" name="Slide Number Placeholder 6"/>
          <p:cNvSpPr>
            <a:spLocks noGrp="1"/>
          </p:cNvSpPr>
          <p:nvPr>
            <p:ph type="sldNum" sz="quarter" idx="16"/>
          </p:nvPr>
        </p:nvSpPr>
        <p:spPr/>
        <p:txBody>
          <a:bodyPr/>
          <a:lstStyle/>
          <a:p>
            <a:fld id="{B6F15528-21DE-4FAA-801E-634DDDAF4B2B}" type="slidenum">
              <a:rPr lang="en-US" sz="1100">
                <a:solidFill>
                  <a:schemeClr val="tx1"/>
                </a:solidFill>
              </a:rPr>
              <a:pPr/>
              <a:t>9</a:t>
            </a:fld>
            <a:endParaRPr lang="en-US" sz="1100">
              <a:solidFill>
                <a:schemeClr val="tx1"/>
              </a:solidFill>
            </a:endParaRPr>
          </a:p>
        </p:txBody>
      </p:sp>
      <p:sp>
        <p:nvSpPr>
          <p:cNvPr id="2" name="Footer Placeholder 1"/>
          <p:cNvSpPr>
            <a:spLocks noGrp="1"/>
          </p:cNvSpPr>
          <p:nvPr>
            <p:ph type="ftr" sz="quarter" idx="15"/>
          </p:nvPr>
        </p:nvSpPr>
        <p:spPr/>
        <p:txBody>
          <a:bodyPr/>
          <a:lstStyle/>
          <a:p>
            <a:r>
              <a:rPr lang="en-GB" smtClean="0">
                <a:solidFill>
                  <a:srgbClr val="60554A"/>
                </a:solidFill>
              </a:rPr>
              <a:t>PPA conference, 10th May 2017</a:t>
            </a:r>
            <a:endParaRPr lang="en-US">
              <a:solidFill>
                <a:srgbClr val="60554A"/>
              </a:solidFill>
            </a:endParaRPr>
          </a:p>
        </p:txBody>
      </p:sp>
      <p:sp>
        <p:nvSpPr>
          <p:cNvPr id="3" name="Oval 2"/>
          <p:cNvSpPr/>
          <p:nvPr/>
        </p:nvSpPr>
        <p:spPr>
          <a:xfrm>
            <a:off x="7765721" y="2893200"/>
            <a:ext cx="2454305" cy="1869879"/>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9431030"/>
      </p:ext>
    </p:extLst>
  </p:cSld>
  <p:clrMapOvr>
    <a:masterClrMapping/>
  </p:clrMapOvr>
</p:sld>
</file>

<file path=ppt/theme/theme1.xml><?xml version="1.0" encoding="utf-8"?>
<a:theme xmlns:a="http://schemas.openxmlformats.org/drawingml/2006/main" name="2012 redesigned theme">
  <a:themeElements>
    <a:clrScheme name="Enders Analysis">
      <a:dk1>
        <a:sysClr val="windowText" lastClr="000000"/>
      </a:dk1>
      <a:lt1>
        <a:sysClr val="window" lastClr="FFFFFF"/>
      </a:lt1>
      <a:dk2>
        <a:srgbClr val="60554A"/>
      </a:dk2>
      <a:lt2>
        <a:srgbClr val="B9AFA4"/>
      </a:lt2>
      <a:accent1>
        <a:srgbClr val="ADCEDF"/>
      </a:accent1>
      <a:accent2>
        <a:srgbClr val="F79421"/>
      </a:accent2>
      <a:accent3>
        <a:srgbClr val="42A542"/>
      </a:accent3>
      <a:accent4>
        <a:srgbClr val="D50D7F"/>
      </a:accent4>
      <a:accent5>
        <a:srgbClr val="264A58"/>
      </a:accent5>
      <a:accent6>
        <a:srgbClr val="3B2314"/>
      </a:accent6>
      <a:hlink>
        <a:srgbClr val="264A58"/>
      </a:hlink>
      <a:folHlink>
        <a:srgbClr val="264A99"/>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1"/>
          </a:solidFill>
          <a:tailEnd type="triangle"/>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Enders 2016 scheme">
    <a:dk1>
      <a:sysClr val="windowText" lastClr="000000"/>
    </a:dk1>
    <a:lt1>
      <a:sysClr val="window" lastClr="FFFFFF"/>
    </a:lt1>
    <a:dk2>
      <a:srgbClr val="002060"/>
    </a:dk2>
    <a:lt2>
      <a:srgbClr val="E7E6E6"/>
    </a:lt2>
    <a:accent1>
      <a:srgbClr val="81DDDB"/>
    </a:accent1>
    <a:accent2>
      <a:srgbClr val="1140D2"/>
    </a:accent2>
    <a:accent3>
      <a:srgbClr val="D50D7F"/>
    </a:accent3>
    <a:accent4>
      <a:srgbClr val="002060"/>
    </a:accent4>
    <a:accent5>
      <a:srgbClr val="66CCFF"/>
    </a:accent5>
    <a:accent6>
      <a:srgbClr val="D7D7D7"/>
    </a:accent6>
    <a:hlink>
      <a:srgbClr val="1140D2"/>
    </a:hlink>
    <a:folHlink>
      <a:srgbClr val="81DDDB"/>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nders 2016 scheme">
    <a:dk1>
      <a:sysClr val="windowText" lastClr="000000"/>
    </a:dk1>
    <a:lt1>
      <a:sysClr val="window" lastClr="FFFFFF"/>
    </a:lt1>
    <a:dk2>
      <a:srgbClr val="002060"/>
    </a:dk2>
    <a:lt2>
      <a:srgbClr val="E7E6E6"/>
    </a:lt2>
    <a:accent1>
      <a:srgbClr val="81DDDB"/>
    </a:accent1>
    <a:accent2>
      <a:srgbClr val="1140D2"/>
    </a:accent2>
    <a:accent3>
      <a:srgbClr val="D50D7F"/>
    </a:accent3>
    <a:accent4>
      <a:srgbClr val="002060"/>
    </a:accent4>
    <a:accent5>
      <a:srgbClr val="66CCFF"/>
    </a:accent5>
    <a:accent6>
      <a:srgbClr val="D7D7D7"/>
    </a:accent6>
    <a:hlink>
      <a:srgbClr val="1140D2"/>
    </a:hlink>
    <a:folHlink>
      <a:srgbClr val="81DDDB"/>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ndersThemeRefresh">
    <a:dk1>
      <a:sysClr val="windowText" lastClr="000000"/>
    </a:dk1>
    <a:lt1>
      <a:sysClr val="window" lastClr="FFFFFF"/>
    </a:lt1>
    <a:dk2>
      <a:srgbClr val="60554A"/>
    </a:dk2>
    <a:lt2>
      <a:srgbClr val="B9AFA4"/>
    </a:lt2>
    <a:accent1>
      <a:srgbClr val="91B7BD"/>
    </a:accent1>
    <a:accent2>
      <a:srgbClr val="FFC226"/>
    </a:accent2>
    <a:accent3>
      <a:srgbClr val="90A62B"/>
    </a:accent3>
    <a:accent4>
      <a:srgbClr val="D30052"/>
    </a:accent4>
    <a:accent5>
      <a:srgbClr val="0C405A"/>
    </a:accent5>
    <a:accent6>
      <a:srgbClr val="2C1B11"/>
    </a:accent6>
    <a:hlink>
      <a:srgbClr val="264A58"/>
    </a:hlink>
    <a:folHlink>
      <a:srgbClr val="264A99"/>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ndersThemeRefresh">
    <a:dk1>
      <a:sysClr val="windowText" lastClr="000000"/>
    </a:dk1>
    <a:lt1>
      <a:sysClr val="window" lastClr="FFFFFF"/>
    </a:lt1>
    <a:dk2>
      <a:srgbClr val="60554A"/>
    </a:dk2>
    <a:lt2>
      <a:srgbClr val="B9AFA4"/>
    </a:lt2>
    <a:accent1>
      <a:srgbClr val="91B7BD"/>
    </a:accent1>
    <a:accent2>
      <a:srgbClr val="FFC226"/>
    </a:accent2>
    <a:accent3>
      <a:srgbClr val="90A62B"/>
    </a:accent3>
    <a:accent4>
      <a:srgbClr val="D30052"/>
    </a:accent4>
    <a:accent5>
      <a:srgbClr val="0C405A"/>
    </a:accent5>
    <a:accent6>
      <a:srgbClr val="2C1B11"/>
    </a:accent6>
    <a:hlink>
      <a:srgbClr val="264A58"/>
    </a:hlink>
    <a:folHlink>
      <a:srgbClr val="264A99"/>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nders 2016 scheme">
    <a:dk1>
      <a:sysClr val="windowText" lastClr="000000"/>
    </a:dk1>
    <a:lt1>
      <a:sysClr val="window" lastClr="FFFFFF"/>
    </a:lt1>
    <a:dk2>
      <a:srgbClr val="002060"/>
    </a:dk2>
    <a:lt2>
      <a:srgbClr val="E7E6E6"/>
    </a:lt2>
    <a:accent1>
      <a:srgbClr val="81DDDB"/>
    </a:accent1>
    <a:accent2>
      <a:srgbClr val="1140D2"/>
    </a:accent2>
    <a:accent3>
      <a:srgbClr val="D50D7F"/>
    </a:accent3>
    <a:accent4>
      <a:srgbClr val="002060"/>
    </a:accent4>
    <a:accent5>
      <a:srgbClr val="66CCFF"/>
    </a:accent5>
    <a:accent6>
      <a:srgbClr val="D7D7D7"/>
    </a:accent6>
    <a:hlink>
      <a:srgbClr val="1140D2"/>
    </a:hlink>
    <a:folHlink>
      <a:srgbClr val="81DDDB"/>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nders 2016 scheme">
    <a:dk1>
      <a:sysClr val="windowText" lastClr="000000"/>
    </a:dk1>
    <a:lt1>
      <a:sysClr val="window" lastClr="FFFFFF"/>
    </a:lt1>
    <a:dk2>
      <a:srgbClr val="002060"/>
    </a:dk2>
    <a:lt2>
      <a:srgbClr val="E7E6E6"/>
    </a:lt2>
    <a:accent1>
      <a:srgbClr val="81DDDB"/>
    </a:accent1>
    <a:accent2>
      <a:srgbClr val="1140D2"/>
    </a:accent2>
    <a:accent3>
      <a:srgbClr val="D50D7F"/>
    </a:accent3>
    <a:accent4>
      <a:srgbClr val="002060"/>
    </a:accent4>
    <a:accent5>
      <a:srgbClr val="66CCFF"/>
    </a:accent5>
    <a:accent6>
      <a:srgbClr val="D7D7D7"/>
    </a:accent6>
    <a:hlink>
      <a:srgbClr val="1140D2"/>
    </a:hlink>
    <a:folHlink>
      <a:srgbClr val="81DDDB"/>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nders 2016 scheme">
    <a:dk1>
      <a:sysClr val="windowText" lastClr="000000"/>
    </a:dk1>
    <a:lt1>
      <a:sysClr val="window" lastClr="FFFFFF"/>
    </a:lt1>
    <a:dk2>
      <a:srgbClr val="002060"/>
    </a:dk2>
    <a:lt2>
      <a:srgbClr val="E7E6E6"/>
    </a:lt2>
    <a:accent1>
      <a:srgbClr val="81DDDB"/>
    </a:accent1>
    <a:accent2>
      <a:srgbClr val="1140D2"/>
    </a:accent2>
    <a:accent3>
      <a:srgbClr val="D50D7F"/>
    </a:accent3>
    <a:accent4>
      <a:srgbClr val="002060"/>
    </a:accent4>
    <a:accent5>
      <a:srgbClr val="66CCFF"/>
    </a:accent5>
    <a:accent6>
      <a:srgbClr val="D7D7D7"/>
    </a:accent6>
    <a:hlink>
      <a:srgbClr val="1140D2"/>
    </a:hlink>
    <a:folHlink>
      <a:srgbClr val="81DDDB"/>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Enders 2016 scheme">
    <a:dk1>
      <a:sysClr val="windowText" lastClr="000000"/>
    </a:dk1>
    <a:lt1>
      <a:sysClr val="window" lastClr="FFFFFF"/>
    </a:lt1>
    <a:dk2>
      <a:srgbClr val="002060"/>
    </a:dk2>
    <a:lt2>
      <a:srgbClr val="E7E6E6"/>
    </a:lt2>
    <a:accent1>
      <a:srgbClr val="81DDDB"/>
    </a:accent1>
    <a:accent2>
      <a:srgbClr val="1140D2"/>
    </a:accent2>
    <a:accent3>
      <a:srgbClr val="D50D7F"/>
    </a:accent3>
    <a:accent4>
      <a:srgbClr val="002060"/>
    </a:accent4>
    <a:accent5>
      <a:srgbClr val="66CCFF"/>
    </a:accent5>
    <a:accent6>
      <a:srgbClr val="D7D7D7"/>
    </a:accent6>
    <a:hlink>
      <a:srgbClr val="1140D2"/>
    </a:hlink>
    <a:folHlink>
      <a:srgbClr val="81DDDB"/>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Enders 2016 scheme">
    <a:dk1>
      <a:sysClr val="windowText" lastClr="000000"/>
    </a:dk1>
    <a:lt1>
      <a:sysClr val="window" lastClr="FFFFFF"/>
    </a:lt1>
    <a:dk2>
      <a:srgbClr val="002060"/>
    </a:dk2>
    <a:lt2>
      <a:srgbClr val="E7E6E6"/>
    </a:lt2>
    <a:accent1>
      <a:srgbClr val="81DDDB"/>
    </a:accent1>
    <a:accent2>
      <a:srgbClr val="1140D2"/>
    </a:accent2>
    <a:accent3>
      <a:srgbClr val="D50D7F"/>
    </a:accent3>
    <a:accent4>
      <a:srgbClr val="002060"/>
    </a:accent4>
    <a:accent5>
      <a:srgbClr val="66CCFF"/>
    </a:accent5>
    <a:accent6>
      <a:srgbClr val="D7D7D7"/>
    </a:accent6>
    <a:hlink>
      <a:srgbClr val="1140D2"/>
    </a:hlink>
    <a:folHlink>
      <a:srgbClr val="81DDDB"/>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Default Theme</Template>
  <TotalTime>8518</TotalTime>
  <Words>1992</Words>
  <Application>Microsoft Macintosh PowerPoint</Application>
  <PresentationFormat>Custom</PresentationFormat>
  <Paragraphs>204</Paragraphs>
  <Slides>20</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Adobe Devanagari</vt:lpstr>
      <vt:lpstr>Aparajita</vt:lpstr>
      <vt:lpstr>Calibri</vt:lpstr>
      <vt:lpstr>Corbel</vt:lpstr>
      <vt:lpstr>ＭＳ Ｐゴシック</vt:lpstr>
      <vt:lpstr>Times New Roman</vt:lpstr>
      <vt:lpstr>ヒラギノ角ゴ ProN W3</vt:lpstr>
      <vt:lpstr>Arial</vt:lpstr>
      <vt:lpstr>2012 redesigned theme</vt:lpstr>
      <vt:lpstr>PPA Festival 2017</vt:lpstr>
      <vt:lpstr>PowerPoint Presentation</vt:lpstr>
      <vt:lpstr>We are at a tipping point: online is more than 50% of all advertising spend</vt:lpstr>
      <vt:lpstr>Corporate and investor short-termism is rising</vt:lpstr>
      <vt:lpstr>Procurement is driving media agency deals</vt:lpstr>
      <vt:lpstr>Agency–client tenures have fallen substantially</vt:lpstr>
      <vt:lpstr>With particular implications for marketing: CMOs last half as long as CEOs</vt:lpstr>
      <vt:lpstr>And, anyway, marketing chiefs are not on the board</vt:lpstr>
      <vt:lpstr>Mobile is becoming universal</vt:lpstr>
      <vt:lpstr>And ecommerce is going mobile….</vt:lpstr>
      <vt:lpstr>It’s direct response – or activation – advertising that’s growing</vt:lpstr>
      <vt:lpstr>We have gone from 40:60 activation/brand to 50:50</vt:lpstr>
      <vt:lpstr>A vicious circle of short-termist marketing</vt:lpstr>
      <vt:lpstr>Digital marketing hugely overstates conversion</vt:lpstr>
      <vt:lpstr>Disruption is not just in media, it’s in commercial categories</vt:lpstr>
      <vt:lpstr>Digital growth = Google and Facebook growth</vt:lpstr>
      <vt:lpstr>Context and value do matter</vt:lpstr>
      <vt:lpstr>Brand building takes investment, and time</vt:lpstr>
      <vt:lpstr>Some recommendations</vt:lpstr>
      <vt:lpstr>Disclaimer</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Evans</dc:creator>
  <cp:lastModifiedBy>Douglas McCabe</cp:lastModifiedBy>
  <cp:revision>457</cp:revision>
  <cp:lastPrinted>2017-04-26T16:50:09Z</cp:lastPrinted>
  <dcterms:created xsi:type="dcterms:W3CDTF">2015-11-03T16:29:34Z</dcterms:created>
  <dcterms:modified xsi:type="dcterms:W3CDTF">2017-05-09T09:53:51Z</dcterms:modified>
</cp:coreProperties>
</file>